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722" r:id="rId3"/>
    <p:sldId id="257" r:id="rId4"/>
    <p:sldId id="266" r:id="rId5"/>
    <p:sldId id="265" r:id="rId6"/>
    <p:sldId id="589" r:id="rId7"/>
    <p:sldId id="590" r:id="rId8"/>
    <p:sldId id="591" r:id="rId9"/>
    <p:sldId id="592" r:id="rId10"/>
    <p:sldId id="594" r:id="rId11"/>
    <p:sldId id="595" r:id="rId12"/>
    <p:sldId id="596" r:id="rId13"/>
    <p:sldId id="597" r:id="rId14"/>
    <p:sldId id="598" r:id="rId15"/>
    <p:sldId id="599" r:id="rId16"/>
    <p:sldId id="600" r:id="rId17"/>
    <p:sldId id="601" r:id="rId18"/>
    <p:sldId id="602" r:id="rId19"/>
    <p:sldId id="603" r:id="rId20"/>
    <p:sldId id="604" r:id="rId21"/>
    <p:sldId id="605" r:id="rId22"/>
    <p:sldId id="606" r:id="rId23"/>
    <p:sldId id="607" r:id="rId24"/>
    <p:sldId id="608" r:id="rId25"/>
    <p:sldId id="609" r:id="rId26"/>
    <p:sldId id="610" r:id="rId27"/>
    <p:sldId id="611" r:id="rId28"/>
    <p:sldId id="612" r:id="rId29"/>
    <p:sldId id="613" r:id="rId30"/>
    <p:sldId id="615" r:id="rId31"/>
    <p:sldId id="616" r:id="rId32"/>
    <p:sldId id="617" r:id="rId33"/>
    <p:sldId id="619" r:id="rId34"/>
    <p:sldId id="620" r:id="rId35"/>
    <p:sldId id="622" r:id="rId36"/>
    <p:sldId id="623" r:id="rId37"/>
    <p:sldId id="723" r:id="rId38"/>
    <p:sldId id="258" r:id="rId39"/>
    <p:sldId id="259" r:id="rId40"/>
    <p:sldId id="260" r:id="rId41"/>
    <p:sldId id="261" r:id="rId42"/>
    <p:sldId id="262" r:id="rId43"/>
    <p:sldId id="263" r:id="rId44"/>
    <p:sldId id="264" r:id="rId45"/>
    <p:sldId id="267" r:id="rId46"/>
    <p:sldId id="268" r:id="rId47"/>
    <p:sldId id="270" r:id="rId48"/>
    <p:sldId id="269" r:id="rId49"/>
    <p:sldId id="271" r:id="rId50"/>
    <p:sldId id="272" r:id="rId51"/>
    <p:sldId id="273" r:id="rId52"/>
    <p:sldId id="274" r:id="rId53"/>
    <p:sldId id="275" r:id="rId54"/>
    <p:sldId id="276" r:id="rId55"/>
    <p:sldId id="277" r:id="rId56"/>
    <p:sldId id="278" r:id="rId57"/>
    <p:sldId id="279" r:id="rId58"/>
    <p:sldId id="280" r:id="rId59"/>
    <p:sldId id="281" r:id="rId60"/>
    <p:sldId id="721" r:id="rId61"/>
    <p:sldId id="724" r:id="rId62"/>
    <p:sldId id="283" r:id="rId63"/>
    <p:sldId id="284" r:id="rId64"/>
    <p:sldId id="285" r:id="rId65"/>
    <p:sldId id="286" r:id="rId66"/>
    <p:sldId id="287" r:id="rId67"/>
    <p:sldId id="288" r:id="rId68"/>
    <p:sldId id="289" r:id="rId69"/>
    <p:sldId id="290" r:id="rId70"/>
    <p:sldId id="725" r:id="rId71"/>
    <p:sldId id="291" r:id="rId72"/>
    <p:sldId id="296" r:id="rId73"/>
    <p:sldId id="297" r:id="rId74"/>
    <p:sldId id="298" r:id="rId75"/>
    <p:sldId id="299" r:id="rId76"/>
    <p:sldId id="300" r:id="rId77"/>
    <p:sldId id="301" r:id="rId78"/>
    <p:sldId id="302" r:id="rId79"/>
    <p:sldId id="303" r:id="rId80"/>
    <p:sldId id="304" r:id="rId81"/>
    <p:sldId id="305" r:id="rId82"/>
    <p:sldId id="306" r:id="rId83"/>
    <p:sldId id="307" r:id="rId84"/>
    <p:sldId id="308" r:id="rId85"/>
    <p:sldId id="309" r:id="rId86"/>
    <p:sldId id="310" r:id="rId87"/>
    <p:sldId id="311" r:id="rId88"/>
    <p:sldId id="312" r:id="rId89"/>
    <p:sldId id="313" r:id="rId90"/>
    <p:sldId id="314" r:id="rId91"/>
    <p:sldId id="315" r:id="rId92"/>
    <p:sldId id="316" r:id="rId93"/>
    <p:sldId id="317" r:id="rId94"/>
    <p:sldId id="318" r:id="rId95"/>
    <p:sldId id="321" r:id="rId96"/>
    <p:sldId id="322" r:id="rId97"/>
    <p:sldId id="319" r:id="rId98"/>
    <p:sldId id="320" r:id="rId99"/>
    <p:sldId id="323" r:id="rId100"/>
    <p:sldId id="324" r:id="rId101"/>
    <p:sldId id="325" r:id="rId102"/>
    <p:sldId id="326" r:id="rId103"/>
    <p:sldId id="327" r:id="rId104"/>
    <p:sldId id="328" r:id="rId105"/>
    <p:sldId id="333" r:id="rId106"/>
    <p:sldId id="330" r:id="rId107"/>
    <p:sldId id="331" r:id="rId108"/>
    <p:sldId id="332" r:id="rId109"/>
    <p:sldId id="334" r:id="rId110"/>
    <p:sldId id="335" r:id="rId111"/>
    <p:sldId id="336" r:id="rId112"/>
    <p:sldId id="337" r:id="rId113"/>
    <p:sldId id="338" r:id="rId114"/>
    <p:sldId id="339" r:id="rId115"/>
    <p:sldId id="340" r:id="rId116"/>
    <p:sldId id="341" r:id="rId117"/>
    <p:sldId id="342" r:id="rId118"/>
    <p:sldId id="343" r:id="rId119"/>
    <p:sldId id="344" r:id="rId120"/>
    <p:sldId id="345" r:id="rId121"/>
    <p:sldId id="346" r:id="rId122"/>
    <p:sldId id="350" r:id="rId123"/>
    <p:sldId id="351" r:id="rId124"/>
    <p:sldId id="352" r:id="rId125"/>
    <p:sldId id="353" r:id="rId126"/>
    <p:sldId id="347" r:id="rId127"/>
    <p:sldId id="348" r:id="rId128"/>
    <p:sldId id="354" r:id="rId129"/>
    <p:sldId id="355" r:id="rId130"/>
    <p:sldId id="349" r:id="rId131"/>
    <p:sldId id="356" r:id="rId132"/>
    <p:sldId id="726" r:id="rId133"/>
    <p:sldId id="357" r:id="rId134"/>
    <p:sldId id="358" r:id="rId135"/>
    <p:sldId id="359" r:id="rId136"/>
    <p:sldId id="360" r:id="rId137"/>
    <p:sldId id="361" r:id="rId138"/>
    <p:sldId id="362" r:id="rId139"/>
    <p:sldId id="363" r:id="rId140"/>
    <p:sldId id="364" r:id="rId141"/>
    <p:sldId id="365" r:id="rId142"/>
    <p:sldId id="366" r:id="rId143"/>
    <p:sldId id="367" r:id="rId144"/>
    <p:sldId id="368" r:id="rId145"/>
    <p:sldId id="369" r:id="rId146"/>
    <p:sldId id="370" r:id="rId147"/>
    <p:sldId id="371" r:id="rId148"/>
    <p:sldId id="372" r:id="rId149"/>
    <p:sldId id="373" r:id="rId150"/>
    <p:sldId id="374" r:id="rId151"/>
    <p:sldId id="375" r:id="rId152"/>
    <p:sldId id="376" r:id="rId153"/>
    <p:sldId id="377" r:id="rId154"/>
    <p:sldId id="378" r:id="rId155"/>
    <p:sldId id="379" r:id="rId156"/>
    <p:sldId id="380" r:id="rId157"/>
    <p:sldId id="381" r:id="rId158"/>
    <p:sldId id="382" r:id="rId159"/>
    <p:sldId id="383" r:id="rId160"/>
    <p:sldId id="384" r:id="rId161"/>
    <p:sldId id="385" r:id="rId162"/>
    <p:sldId id="386" r:id="rId163"/>
    <p:sldId id="387" r:id="rId164"/>
    <p:sldId id="388" r:id="rId165"/>
    <p:sldId id="389" r:id="rId166"/>
    <p:sldId id="390" r:id="rId167"/>
    <p:sldId id="391" r:id="rId168"/>
    <p:sldId id="392" r:id="rId169"/>
    <p:sldId id="393" r:id="rId170"/>
    <p:sldId id="394" r:id="rId171"/>
    <p:sldId id="395" r:id="rId172"/>
    <p:sldId id="396" r:id="rId173"/>
    <p:sldId id="397" r:id="rId174"/>
    <p:sldId id="398" r:id="rId175"/>
    <p:sldId id="399" r:id="rId176"/>
    <p:sldId id="400" r:id="rId177"/>
    <p:sldId id="401" r:id="rId178"/>
    <p:sldId id="402" r:id="rId179"/>
    <p:sldId id="403" r:id="rId180"/>
    <p:sldId id="404" r:id="rId181"/>
    <p:sldId id="405" r:id="rId182"/>
    <p:sldId id="406" r:id="rId183"/>
    <p:sldId id="407" r:id="rId184"/>
    <p:sldId id="727" r:id="rId185"/>
    <p:sldId id="408" r:id="rId186"/>
    <p:sldId id="409" r:id="rId187"/>
    <p:sldId id="410" r:id="rId188"/>
    <p:sldId id="411" r:id="rId189"/>
    <p:sldId id="412" r:id="rId190"/>
    <p:sldId id="413" r:id="rId191"/>
    <p:sldId id="414" r:id="rId192"/>
    <p:sldId id="415" r:id="rId193"/>
    <p:sldId id="416" r:id="rId194"/>
    <p:sldId id="417" r:id="rId195"/>
    <p:sldId id="418" r:id="rId196"/>
    <p:sldId id="419" r:id="rId197"/>
    <p:sldId id="420" r:id="rId198"/>
    <p:sldId id="421" r:id="rId199"/>
    <p:sldId id="422" r:id="rId200"/>
    <p:sldId id="423" r:id="rId201"/>
    <p:sldId id="424" r:id="rId202"/>
    <p:sldId id="425" r:id="rId203"/>
    <p:sldId id="426" r:id="rId204"/>
    <p:sldId id="427" r:id="rId205"/>
    <p:sldId id="428" r:id="rId206"/>
    <p:sldId id="429" r:id="rId207"/>
    <p:sldId id="430" r:id="rId208"/>
    <p:sldId id="431" r:id="rId209"/>
    <p:sldId id="432" r:id="rId210"/>
    <p:sldId id="433" r:id="rId211"/>
    <p:sldId id="434" r:id="rId212"/>
    <p:sldId id="435" r:id="rId213"/>
    <p:sldId id="436" r:id="rId214"/>
    <p:sldId id="437" r:id="rId215"/>
    <p:sldId id="438" r:id="rId216"/>
    <p:sldId id="439" r:id="rId217"/>
    <p:sldId id="440" r:id="rId218"/>
    <p:sldId id="441" r:id="rId219"/>
    <p:sldId id="442" r:id="rId220"/>
    <p:sldId id="443" r:id="rId221"/>
    <p:sldId id="444" r:id="rId222"/>
    <p:sldId id="445" r:id="rId223"/>
    <p:sldId id="446" r:id="rId224"/>
    <p:sldId id="447" r:id="rId225"/>
    <p:sldId id="448" r:id="rId226"/>
    <p:sldId id="449" r:id="rId227"/>
    <p:sldId id="450" r:id="rId228"/>
    <p:sldId id="728" r:id="rId229"/>
    <p:sldId id="451" r:id="rId230"/>
    <p:sldId id="452" r:id="rId231"/>
    <p:sldId id="453" r:id="rId232"/>
    <p:sldId id="454" r:id="rId233"/>
    <p:sldId id="455" r:id="rId234"/>
    <p:sldId id="456" r:id="rId235"/>
    <p:sldId id="457" r:id="rId236"/>
    <p:sldId id="458" r:id="rId237"/>
    <p:sldId id="459" r:id="rId238"/>
    <p:sldId id="460" r:id="rId239"/>
    <p:sldId id="461" r:id="rId240"/>
    <p:sldId id="462" r:id="rId241"/>
    <p:sldId id="463" r:id="rId242"/>
    <p:sldId id="464" r:id="rId243"/>
    <p:sldId id="465" r:id="rId244"/>
    <p:sldId id="466" r:id="rId245"/>
    <p:sldId id="467" r:id="rId246"/>
    <p:sldId id="468" r:id="rId247"/>
    <p:sldId id="469" r:id="rId248"/>
    <p:sldId id="470" r:id="rId249"/>
    <p:sldId id="471" r:id="rId250"/>
    <p:sldId id="472" r:id="rId251"/>
    <p:sldId id="473" r:id="rId252"/>
    <p:sldId id="474" r:id="rId253"/>
    <p:sldId id="475" r:id="rId254"/>
    <p:sldId id="476" r:id="rId255"/>
    <p:sldId id="477" r:id="rId256"/>
    <p:sldId id="478" r:id="rId257"/>
    <p:sldId id="479" r:id="rId258"/>
    <p:sldId id="480" r:id="rId259"/>
    <p:sldId id="481" r:id="rId260"/>
    <p:sldId id="482" r:id="rId261"/>
    <p:sldId id="507" r:id="rId262"/>
    <p:sldId id="509" r:id="rId263"/>
    <p:sldId id="508" r:id="rId264"/>
    <p:sldId id="483" r:id="rId265"/>
    <p:sldId id="484" r:id="rId266"/>
    <p:sldId id="485" r:id="rId267"/>
    <p:sldId id="486" r:id="rId268"/>
    <p:sldId id="510" r:id="rId269"/>
    <p:sldId id="487" r:id="rId270"/>
    <p:sldId id="488" r:id="rId271"/>
    <p:sldId id="489" r:id="rId272"/>
    <p:sldId id="490" r:id="rId273"/>
    <p:sldId id="491" r:id="rId274"/>
    <p:sldId id="492" r:id="rId275"/>
    <p:sldId id="729" r:id="rId276"/>
    <p:sldId id="493" r:id="rId277"/>
    <p:sldId id="624" r:id="rId278"/>
    <p:sldId id="625" r:id="rId279"/>
    <p:sldId id="627" r:id="rId280"/>
    <p:sldId id="628" r:id="rId281"/>
    <p:sldId id="634" r:id="rId282"/>
    <p:sldId id="635" r:id="rId283"/>
    <p:sldId id="636" r:id="rId284"/>
    <p:sldId id="629" r:id="rId285"/>
    <p:sldId id="626" r:id="rId286"/>
    <p:sldId id="630" r:id="rId287"/>
    <p:sldId id="631" r:id="rId288"/>
    <p:sldId id="632" r:id="rId289"/>
    <p:sldId id="633" r:id="rId290"/>
    <p:sldId id="637" r:id="rId291"/>
    <p:sldId id="638" r:id="rId292"/>
    <p:sldId id="639" r:id="rId293"/>
    <p:sldId id="640" r:id="rId294"/>
    <p:sldId id="641" r:id="rId295"/>
    <p:sldId id="642" r:id="rId296"/>
    <p:sldId id="643" r:id="rId297"/>
    <p:sldId id="644" r:id="rId298"/>
    <p:sldId id="645" r:id="rId299"/>
    <p:sldId id="647" r:id="rId300"/>
    <p:sldId id="648" r:id="rId301"/>
    <p:sldId id="649" r:id="rId302"/>
    <p:sldId id="650" r:id="rId303"/>
    <p:sldId id="651" r:id="rId304"/>
    <p:sldId id="652" r:id="rId305"/>
    <p:sldId id="653" r:id="rId306"/>
    <p:sldId id="654" r:id="rId307"/>
    <p:sldId id="655" r:id="rId308"/>
    <p:sldId id="656" r:id="rId309"/>
    <p:sldId id="657" r:id="rId310"/>
    <p:sldId id="658" r:id="rId311"/>
    <p:sldId id="659" r:id="rId312"/>
    <p:sldId id="660" r:id="rId313"/>
    <p:sldId id="661" r:id="rId314"/>
    <p:sldId id="646" r:id="rId315"/>
    <p:sldId id="662" r:id="rId316"/>
    <p:sldId id="663" r:id="rId317"/>
    <p:sldId id="665" r:id="rId318"/>
    <p:sldId id="666" r:id="rId319"/>
    <p:sldId id="667" r:id="rId320"/>
    <p:sldId id="668" r:id="rId321"/>
    <p:sldId id="669" r:id="rId322"/>
    <p:sldId id="670" r:id="rId323"/>
    <p:sldId id="671" r:id="rId324"/>
    <p:sldId id="730" r:id="rId325"/>
    <p:sldId id="672" r:id="rId326"/>
    <p:sldId id="664" r:id="rId327"/>
    <p:sldId id="673" r:id="rId328"/>
    <p:sldId id="674" r:id="rId329"/>
    <p:sldId id="675" r:id="rId330"/>
    <p:sldId id="676" r:id="rId331"/>
    <p:sldId id="677" r:id="rId332"/>
    <p:sldId id="678" r:id="rId333"/>
    <p:sldId id="679" r:id="rId334"/>
    <p:sldId id="680" r:id="rId335"/>
    <p:sldId id="681" r:id="rId336"/>
    <p:sldId id="690" r:id="rId337"/>
    <p:sldId id="682" r:id="rId338"/>
    <p:sldId id="683" r:id="rId339"/>
    <p:sldId id="684" r:id="rId340"/>
    <p:sldId id="685" r:id="rId341"/>
    <p:sldId id="686" r:id="rId342"/>
    <p:sldId id="687" r:id="rId343"/>
    <p:sldId id="688" r:id="rId344"/>
    <p:sldId id="689" r:id="rId345"/>
    <p:sldId id="691" r:id="rId346"/>
    <p:sldId id="692" r:id="rId347"/>
    <p:sldId id="693" r:id="rId348"/>
    <p:sldId id="695" r:id="rId349"/>
    <p:sldId id="696" r:id="rId350"/>
    <p:sldId id="697" r:id="rId351"/>
    <p:sldId id="698" r:id="rId352"/>
    <p:sldId id="699" r:id="rId353"/>
    <p:sldId id="700" r:id="rId354"/>
    <p:sldId id="701" r:id="rId355"/>
    <p:sldId id="702" r:id="rId356"/>
    <p:sldId id="703" r:id="rId357"/>
    <p:sldId id="704" r:id="rId358"/>
    <p:sldId id="705" r:id="rId359"/>
    <p:sldId id="706" r:id="rId360"/>
    <p:sldId id="707" r:id="rId361"/>
    <p:sldId id="708" r:id="rId362"/>
    <p:sldId id="709" r:id="rId363"/>
    <p:sldId id="711" r:id="rId364"/>
    <p:sldId id="712" r:id="rId365"/>
    <p:sldId id="714" r:id="rId366"/>
    <p:sldId id="715" r:id="rId367"/>
    <p:sldId id="713" r:id="rId368"/>
    <p:sldId id="716" r:id="rId369"/>
    <p:sldId id="717" r:id="rId370"/>
    <p:sldId id="718" r:id="rId371"/>
    <p:sldId id="720" r:id="rId372"/>
    <p:sldId id="719" r:id="rId373"/>
    <p:sldId id="710" r:id="rId374"/>
    <p:sldId id="731" r:id="rId375"/>
    <p:sldId id="495" r:id="rId376"/>
    <p:sldId id="496" r:id="rId377"/>
    <p:sldId id="497" r:id="rId378"/>
    <p:sldId id="498" r:id="rId379"/>
    <p:sldId id="499" r:id="rId380"/>
    <p:sldId id="500" r:id="rId381"/>
    <p:sldId id="501" r:id="rId382"/>
    <p:sldId id="502" r:id="rId383"/>
    <p:sldId id="503" r:id="rId384"/>
    <p:sldId id="504" r:id="rId385"/>
    <p:sldId id="505" r:id="rId386"/>
    <p:sldId id="506" r:id="rId387"/>
    <p:sldId id="511" r:id="rId388"/>
    <p:sldId id="512" r:id="rId389"/>
    <p:sldId id="513" r:id="rId390"/>
    <p:sldId id="514" r:id="rId391"/>
    <p:sldId id="515" r:id="rId392"/>
    <p:sldId id="516" r:id="rId393"/>
    <p:sldId id="517" r:id="rId394"/>
    <p:sldId id="518" r:id="rId395"/>
    <p:sldId id="519" r:id="rId396"/>
    <p:sldId id="520" r:id="rId397"/>
    <p:sldId id="521" r:id="rId398"/>
    <p:sldId id="522" r:id="rId399"/>
    <p:sldId id="523" r:id="rId400"/>
    <p:sldId id="524" r:id="rId401"/>
    <p:sldId id="525" r:id="rId402"/>
    <p:sldId id="526" r:id="rId403"/>
    <p:sldId id="527" r:id="rId404"/>
    <p:sldId id="528" r:id="rId405"/>
    <p:sldId id="529" r:id="rId406"/>
    <p:sldId id="530" r:id="rId407"/>
    <p:sldId id="531" r:id="rId408"/>
    <p:sldId id="532" r:id="rId409"/>
    <p:sldId id="533" r:id="rId410"/>
    <p:sldId id="534" r:id="rId411"/>
    <p:sldId id="535" r:id="rId412"/>
    <p:sldId id="536" r:id="rId413"/>
    <p:sldId id="537" r:id="rId414"/>
    <p:sldId id="538" r:id="rId415"/>
    <p:sldId id="539" r:id="rId416"/>
    <p:sldId id="540" r:id="rId417"/>
    <p:sldId id="541" r:id="rId418"/>
    <p:sldId id="542" r:id="rId419"/>
    <p:sldId id="543" r:id="rId420"/>
    <p:sldId id="732" r:id="rId421"/>
    <p:sldId id="544" r:id="rId422"/>
    <p:sldId id="546" r:id="rId423"/>
    <p:sldId id="547" r:id="rId424"/>
    <p:sldId id="548" r:id="rId425"/>
    <p:sldId id="549" r:id="rId426"/>
    <p:sldId id="550" r:id="rId427"/>
    <p:sldId id="551" r:id="rId428"/>
    <p:sldId id="545" r:id="rId429"/>
    <p:sldId id="552" r:id="rId430"/>
    <p:sldId id="553" r:id="rId431"/>
    <p:sldId id="554" r:id="rId432"/>
    <p:sldId id="555" r:id="rId433"/>
    <p:sldId id="556" r:id="rId434"/>
    <p:sldId id="557" r:id="rId435"/>
    <p:sldId id="558" r:id="rId436"/>
    <p:sldId id="559" r:id="rId437"/>
    <p:sldId id="560" r:id="rId438"/>
    <p:sldId id="561" r:id="rId439"/>
    <p:sldId id="562" r:id="rId440"/>
    <p:sldId id="563" r:id="rId441"/>
    <p:sldId id="564" r:id="rId442"/>
    <p:sldId id="565" r:id="rId443"/>
    <p:sldId id="566" r:id="rId444"/>
    <p:sldId id="567" r:id="rId445"/>
    <p:sldId id="568" r:id="rId446"/>
    <p:sldId id="569" r:id="rId447"/>
    <p:sldId id="570" r:id="rId448"/>
    <p:sldId id="571" r:id="rId449"/>
    <p:sldId id="572" r:id="rId450"/>
    <p:sldId id="573" r:id="rId451"/>
    <p:sldId id="574" r:id="rId452"/>
    <p:sldId id="575" r:id="rId453"/>
    <p:sldId id="576" r:id="rId454"/>
    <p:sldId id="577" r:id="rId455"/>
    <p:sldId id="578" r:id="rId456"/>
    <p:sldId id="579" r:id="rId457"/>
    <p:sldId id="580" r:id="rId458"/>
    <p:sldId id="582" r:id="rId459"/>
    <p:sldId id="583" r:id="rId460"/>
    <p:sldId id="584" r:id="rId461"/>
    <p:sldId id="581" r:id="rId462"/>
    <p:sldId id="585" r:id="rId463"/>
    <p:sldId id="586" r:id="rId464"/>
    <p:sldId id="587" r:id="rId465"/>
    <p:sldId id="588" r:id="rId4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BE14C1-9A02-41D5-8200-A82A2B0D35CC}" v="87" dt="2025-06-28T21:22:13.550"/>
    <p1510:client id="{F2B50B96-E080-4354-A633-26735AB5DAA4}" v="3934" dt="2025-06-29T00:32:17.0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00" autoAdjust="0"/>
    <p:restoredTop sz="94660"/>
  </p:normalViewPr>
  <p:slideViewPr>
    <p:cSldViewPr snapToGrid="0">
      <p:cViewPr varScale="1">
        <p:scale>
          <a:sx n="74" d="100"/>
          <a:sy n="74" d="100"/>
        </p:scale>
        <p:origin x="47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slide" Target="slides/slide432.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44" Type="http://schemas.openxmlformats.org/officeDocument/2006/relationships/slide" Target="slides/slide443.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455" Type="http://schemas.openxmlformats.org/officeDocument/2006/relationships/slide" Target="slides/slide454.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424" Type="http://schemas.openxmlformats.org/officeDocument/2006/relationships/slide" Target="slides/slide423.xml"/><Relationship Id="rId466" Type="http://schemas.openxmlformats.org/officeDocument/2006/relationships/slide" Target="slides/slide465.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414" Type="http://schemas.openxmlformats.org/officeDocument/2006/relationships/slide" Target="slides/slide413.xml"/><Relationship Id="rId435" Type="http://schemas.openxmlformats.org/officeDocument/2006/relationships/slide" Target="slides/slide434.xml"/><Relationship Id="rId456" Type="http://schemas.openxmlformats.org/officeDocument/2006/relationships/slide" Target="slides/slide455.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slide" Target="slides/slide336.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358" Type="http://schemas.openxmlformats.org/officeDocument/2006/relationships/slide" Target="slides/slide357.xml"/><Relationship Id="rId379" Type="http://schemas.openxmlformats.org/officeDocument/2006/relationships/slide" Target="slides/slide378.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25" Type="http://schemas.openxmlformats.org/officeDocument/2006/relationships/slide" Target="slides/slide424.xml"/><Relationship Id="rId446" Type="http://schemas.openxmlformats.org/officeDocument/2006/relationships/slide" Target="slides/slide445.xml"/><Relationship Id="rId467" Type="http://schemas.openxmlformats.org/officeDocument/2006/relationships/presProps" Target="presProps.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348" Type="http://schemas.openxmlformats.org/officeDocument/2006/relationships/slide" Target="slides/slide347.xml"/><Relationship Id="rId369" Type="http://schemas.openxmlformats.org/officeDocument/2006/relationships/slide" Target="slides/slide368.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380" Type="http://schemas.openxmlformats.org/officeDocument/2006/relationships/slide" Target="slides/slide379.xml"/><Relationship Id="rId415" Type="http://schemas.openxmlformats.org/officeDocument/2006/relationships/slide" Target="slides/slide414.xml"/><Relationship Id="rId436" Type="http://schemas.openxmlformats.org/officeDocument/2006/relationships/slide" Target="slides/slide435.xml"/><Relationship Id="rId457" Type="http://schemas.openxmlformats.org/officeDocument/2006/relationships/slide" Target="slides/slide456.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359" Type="http://schemas.openxmlformats.org/officeDocument/2006/relationships/slide" Target="slides/slide358.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70" Type="http://schemas.openxmlformats.org/officeDocument/2006/relationships/slide" Target="slides/slide369.xml"/><Relationship Id="rId391" Type="http://schemas.openxmlformats.org/officeDocument/2006/relationships/slide" Target="slides/slide390.xml"/><Relationship Id="rId405" Type="http://schemas.openxmlformats.org/officeDocument/2006/relationships/slide" Target="slides/slide404.xml"/><Relationship Id="rId426" Type="http://schemas.openxmlformats.org/officeDocument/2006/relationships/slide" Target="slides/slide425.xml"/><Relationship Id="rId447" Type="http://schemas.openxmlformats.org/officeDocument/2006/relationships/slide" Target="slides/slide446.xml"/><Relationship Id="rId230" Type="http://schemas.openxmlformats.org/officeDocument/2006/relationships/slide" Target="slides/slide229.xml"/><Relationship Id="rId251" Type="http://schemas.openxmlformats.org/officeDocument/2006/relationships/slide" Target="slides/slide250.xml"/><Relationship Id="rId468" Type="http://schemas.openxmlformats.org/officeDocument/2006/relationships/viewProps" Target="view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381" Type="http://schemas.openxmlformats.org/officeDocument/2006/relationships/slide" Target="slides/slide380.xml"/><Relationship Id="rId416" Type="http://schemas.openxmlformats.org/officeDocument/2006/relationships/slide" Target="slides/slide415.xml"/><Relationship Id="rId220" Type="http://schemas.openxmlformats.org/officeDocument/2006/relationships/slide" Target="slides/slide219.xml"/><Relationship Id="rId241" Type="http://schemas.openxmlformats.org/officeDocument/2006/relationships/slide" Target="slides/slide240.xml"/><Relationship Id="rId437" Type="http://schemas.openxmlformats.org/officeDocument/2006/relationships/slide" Target="slides/slide436.xml"/><Relationship Id="rId458" Type="http://schemas.openxmlformats.org/officeDocument/2006/relationships/slide" Target="slides/slide45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371" Type="http://schemas.openxmlformats.org/officeDocument/2006/relationships/slide" Target="slides/slide370.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27" Type="http://schemas.openxmlformats.org/officeDocument/2006/relationships/slide" Target="slides/slide426.xml"/><Relationship Id="rId448" Type="http://schemas.openxmlformats.org/officeDocument/2006/relationships/slide" Target="slides/slide447.xml"/><Relationship Id="rId469" Type="http://schemas.openxmlformats.org/officeDocument/2006/relationships/theme" Target="theme/theme1.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382" Type="http://schemas.openxmlformats.org/officeDocument/2006/relationships/slide" Target="slides/slide381.xml"/><Relationship Id="rId417" Type="http://schemas.openxmlformats.org/officeDocument/2006/relationships/slide" Target="slides/slide416.xml"/><Relationship Id="rId438" Type="http://schemas.openxmlformats.org/officeDocument/2006/relationships/slide" Target="slides/slide437.xml"/><Relationship Id="rId459" Type="http://schemas.openxmlformats.org/officeDocument/2006/relationships/slide" Target="slides/slide458.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470" Type="http://schemas.openxmlformats.org/officeDocument/2006/relationships/tableStyles" Target="tableStyle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slide" Target="slides/slide392.xml"/><Relationship Id="rId407" Type="http://schemas.openxmlformats.org/officeDocument/2006/relationships/slide" Target="slides/slide406.xml"/><Relationship Id="rId428" Type="http://schemas.openxmlformats.org/officeDocument/2006/relationships/slide" Target="slides/slide427.xml"/><Relationship Id="rId449" Type="http://schemas.openxmlformats.org/officeDocument/2006/relationships/slide" Target="slides/slide448.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418" Type="http://schemas.openxmlformats.org/officeDocument/2006/relationships/slide" Target="slides/slide417.xml"/><Relationship Id="rId439" Type="http://schemas.openxmlformats.org/officeDocument/2006/relationships/slide" Target="slides/slide438.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450" Type="http://schemas.openxmlformats.org/officeDocument/2006/relationships/slide" Target="slides/slide449.xml"/><Relationship Id="rId471" Type="http://schemas.microsoft.com/office/2016/11/relationships/changesInfo" Target="changesInfos/changesInfo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408" Type="http://schemas.openxmlformats.org/officeDocument/2006/relationships/slide" Target="slides/slide407.xml"/><Relationship Id="rId429" Type="http://schemas.openxmlformats.org/officeDocument/2006/relationships/slide" Target="slides/slide428.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440" Type="http://schemas.openxmlformats.org/officeDocument/2006/relationships/slide" Target="slides/slide439.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461" Type="http://schemas.openxmlformats.org/officeDocument/2006/relationships/slide" Target="slides/slide460.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419" Type="http://schemas.openxmlformats.org/officeDocument/2006/relationships/slide" Target="slides/slide418.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430" Type="http://schemas.openxmlformats.org/officeDocument/2006/relationships/slide" Target="slides/slide429.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451" Type="http://schemas.openxmlformats.org/officeDocument/2006/relationships/slide" Target="slides/slide450.xml"/><Relationship Id="rId472" Type="http://schemas.microsoft.com/office/2015/10/relationships/revisionInfo" Target="revisionInfo.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409" Type="http://schemas.openxmlformats.org/officeDocument/2006/relationships/slide" Target="slides/slide408.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420" Type="http://schemas.openxmlformats.org/officeDocument/2006/relationships/slide" Target="slides/slide419.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41" Type="http://schemas.openxmlformats.org/officeDocument/2006/relationships/slide" Target="slides/slide440.xml"/><Relationship Id="rId462" Type="http://schemas.openxmlformats.org/officeDocument/2006/relationships/slide" Target="slides/slide461.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431" Type="http://schemas.openxmlformats.org/officeDocument/2006/relationships/slide" Target="slides/slide430.xml"/><Relationship Id="rId452" Type="http://schemas.openxmlformats.org/officeDocument/2006/relationships/slide" Target="slides/slide451.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slide" Target="slides/slide420.xml"/><Relationship Id="rId442" Type="http://schemas.openxmlformats.org/officeDocument/2006/relationships/slide" Target="slides/slide441.xml"/><Relationship Id="rId463" Type="http://schemas.openxmlformats.org/officeDocument/2006/relationships/slide" Target="slides/slide462.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432" Type="http://schemas.openxmlformats.org/officeDocument/2006/relationships/slide" Target="slides/slide431.xml"/><Relationship Id="rId453" Type="http://schemas.openxmlformats.org/officeDocument/2006/relationships/slide" Target="slides/slide452.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443" Type="http://schemas.openxmlformats.org/officeDocument/2006/relationships/slide" Target="slides/slide442.xml"/><Relationship Id="rId464" Type="http://schemas.openxmlformats.org/officeDocument/2006/relationships/slide" Target="slides/slide463.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9DBE14C1-9A02-41D5-8200-A82A2B0D35CC}"/>
    <pc:docChg chg="modSld">
      <pc:chgData name="" userId="" providerId="" clId="Web-{9DBE14C1-9A02-41D5-8200-A82A2B0D35CC}" dt="2025-06-28T21:22:13.550" v="86" actId="20577"/>
      <pc:docMkLst>
        <pc:docMk/>
      </pc:docMkLst>
      <pc:sldChg chg="modSp">
        <pc:chgData name="" userId="" providerId="" clId="Web-{9DBE14C1-9A02-41D5-8200-A82A2B0D35CC}" dt="2025-06-28T21:06:00.130" v="0" actId="20577"/>
        <pc:sldMkLst>
          <pc:docMk/>
          <pc:sldMk cId="123556168" sldId="589"/>
        </pc:sldMkLst>
        <pc:spChg chg="mod">
          <ac:chgData name="" userId="" providerId="" clId="Web-{9DBE14C1-9A02-41D5-8200-A82A2B0D35CC}" dt="2025-06-28T21:06:00.130" v="0" actId="20577"/>
          <ac:spMkLst>
            <pc:docMk/>
            <pc:sldMk cId="123556168" sldId="589"/>
            <ac:spMk id="3" creationId="{00000000-0000-0000-0000-000000000000}"/>
          </ac:spMkLst>
        </pc:spChg>
      </pc:sldChg>
      <pc:sldChg chg="modSp">
        <pc:chgData name="" userId="" providerId="" clId="Web-{9DBE14C1-9A02-41D5-8200-A82A2B0D35CC}" dt="2025-06-28T21:22:13.550" v="86" actId="20577"/>
        <pc:sldMkLst>
          <pc:docMk/>
          <pc:sldMk cId="4229205208" sldId="594"/>
        </pc:sldMkLst>
        <pc:spChg chg="mod">
          <ac:chgData name="" userId="" providerId="" clId="Web-{9DBE14C1-9A02-41D5-8200-A82A2B0D35CC}" dt="2025-06-28T21:22:13.550" v="86" actId="20577"/>
          <ac:spMkLst>
            <pc:docMk/>
            <pc:sldMk cId="4229205208" sldId="594"/>
            <ac:spMk id="3" creationId="{00000000-0000-0000-0000-000000000000}"/>
          </ac:spMkLst>
        </pc:spChg>
      </pc:sldChg>
    </pc:docChg>
  </pc:docChgLst>
  <pc:docChgLst>
    <pc:chgData name="Guest User" userId="f9760da479673643" providerId="Windows Live" clId="Web-{F2B50B96-E080-4354-A633-26735AB5DAA4}"/>
    <pc:docChg chg="addSld delSld modSld">
      <pc:chgData name="Guest User" userId="f9760da479673643" providerId="Windows Live" clId="Web-{F2B50B96-E080-4354-A633-26735AB5DAA4}" dt="2025-06-29T00:32:17.048" v="3872" actId="20577"/>
      <pc:docMkLst>
        <pc:docMk/>
      </pc:docMkLst>
      <pc:sldChg chg="modSp">
        <pc:chgData name="Guest User" userId="f9760da479673643" providerId="Windows Live" clId="Web-{F2B50B96-E080-4354-A633-26735AB5DAA4}" dt="2025-06-28T22:55:40.802" v="1736" actId="20577"/>
        <pc:sldMkLst>
          <pc:docMk/>
          <pc:sldMk cId="953143820" sldId="593"/>
        </pc:sldMkLst>
        <pc:spChg chg="mod">
          <ac:chgData name="Guest User" userId="f9760da479673643" providerId="Windows Live" clId="Web-{F2B50B96-E080-4354-A633-26735AB5DAA4}" dt="2025-06-28T22:55:40.802" v="1736" actId="20577"/>
          <ac:spMkLst>
            <pc:docMk/>
            <pc:sldMk cId="953143820" sldId="593"/>
            <ac:spMk id="3" creationId="{00000000-0000-0000-0000-000000000000}"/>
          </ac:spMkLst>
        </pc:spChg>
      </pc:sldChg>
      <pc:sldChg chg="modSp">
        <pc:chgData name="Guest User" userId="f9760da479673643" providerId="Windows Live" clId="Web-{F2B50B96-E080-4354-A633-26735AB5DAA4}" dt="2025-06-28T22:24:36.454" v="542" actId="20577"/>
        <pc:sldMkLst>
          <pc:docMk/>
          <pc:sldMk cId="2170369098" sldId="595"/>
        </pc:sldMkLst>
        <pc:spChg chg="mod">
          <ac:chgData name="Guest User" userId="f9760da479673643" providerId="Windows Live" clId="Web-{F2B50B96-E080-4354-A633-26735AB5DAA4}" dt="2025-06-28T22:24:36.454" v="542" actId="20577"/>
          <ac:spMkLst>
            <pc:docMk/>
            <pc:sldMk cId="2170369098" sldId="595"/>
            <ac:spMk id="3" creationId="{00000000-0000-0000-0000-000000000000}"/>
          </ac:spMkLst>
        </pc:spChg>
      </pc:sldChg>
      <pc:sldChg chg="modSp add del">
        <pc:chgData name="Guest User" userId="f9760da479673643" providerId="Windows Live" clId="Web-{F2B50B96-E080-4354-A633-26735AB5DAA4}" dt="2025-06-28T22:38:48.906" v="1081" actId="20577"/>
        <pc:sldMkLst>
          <pc:docMk/>
          <pc:sldMk cId="3331272823" sldId="596"/>
        </pc:sldMkLst>
        <pc:spChg chg="mod">
          <ac:chgData name="Guest User" userId="f9760da479673643" providerId="Windows Live" clId="Web-{F2B50B96-E080-4354-A633-26735AB5DAA4}" dt="2025-06-28T22:38:48.906" v="1081" actId="20577"/>
          <ac:spMkLst>
            <pc:docMk/>
            <pc:sldMk cId="3331272823" sldId="596"/>
            <ac:spMk id="3" creationId="{00000000-0000-0000-0000-000000000000}"/>
          </ac:spMkLst>
        </pc:spChg>
      </pc:sldChg>
      <pc:sldChg chg="modSp">
        <pc:chgData name="Guest User" userId="f9760da479673643" providerId="Windows Live" clId="Web-{F2B50B96-E080-4354-A633-26735AB5DAA4}" dt="2025-06-28T22:46:47.502" v="1379" actId="20577"/>
        <pc:sldMkLst>
          <pc:docMk/>
          <pc:sldMk cId="1971410629" sldId="597"/>
        </pc:sldMkLst>
        <pc:spChg chg="mod">
          <ac:chgData name="Guest User" userId="f9760da479673643" providerId="Windows Live" clId="Web-{F2B50B96-E080-4354-A633-26735AB5DAA4}" dt="2025-06-28T22:46:47.502" v="1379" actId="20577"/>
          <ac:spMkLst>
            <pc:docMk/>
            <pc:sldMk cId="1971410629" sldId="597"/>
            <ac:spMk id="3" creationId="{00000000-0000-0000-0000-000000000000}"/>
          </ac:spMkLst>
        </pc:spChg>
      </pc:sldChg>
      <pc:sldChg chg="modSp new">
        <pc:chgData name="Guest User" userId="f9760da479673643" providerId="Windows Live" clId="Web-{F2B50B96-E080-4354-A633-26735AB5DAA4}" dt="2025-06-28T23:06:12.641" v="2198" actId="20577"/>
        <pc:sldMkLst>
          <pc:docMk/>
          <pc:sldMk cId="625057472" sldId="598"/>
        </pc:sldMkLst>
        <pc:spChg chg="mod">
          <ac:chgData name="Guest User" userId="f9760da479673643" providerId="Windows Live" clId="Web-{F2B50B96-E080-4354-A633-26735AB5DAA4}" dt="2025-06-28T23:06:12.641" v="2198" actId="20577"/>
          <ac:spMkLst>
            <pc:docMk/>
            <pc:sldMk cId="625057472" sldId="598"/>
            <ac:spMk id="3" creationId="{6F73FA1C-1FA9-7860-7619-3CB9731FB0D6}"/>
          </ac:spMkLst>
        </pc:spChg>
      </pc:sldChg>
      <pc:sldChg chg="modSp new">
        <pc:chgData name="Guest User" userId="f9760da479673643" providerId="Windows Live" clId="Web-{F2B50B96-E080-4354-A633-26735AB5DAA4}" dt="2025-06-28T23:20:33.813" v="2760" actId="20577"/>
        <pc:sldMkLst>
          <pc:docMk/>
          <pc:sldMk cId="1564026634" sldId="599"/>
        </pc:sldMkLst>
        <pc:spChg chg="mod">
          <ac:chgData name="Guest User" userId="f9760da479673643" providerId="Windows Live" clId="Web-{F2B50B96-E080-4354-A633-26735AB5DAA4}" dt="2025-06-28T23:20:33.813" v="2760" actId="20577"/>
          <ac:spMkLst>
            <pc:docMk/>
            <pc:sldMk cId="1564026634" sldId="599"/>
            <ac:spMk id="3" creationId="{28714C6E-44DD-B612-16F2-E1BE5E7C6F37}"/>
          </ac:spMkLst>
        </pc:spChg>
      </pc:sldChg>
      <pc:sldChg chg="modSp new">
        <pc:chgData name="Guest User" userId="f9760da479673643" providerId="Windows Live" clId="Web-{F2B50B96-E080-4354-A633-26735AB5DAA4}" dt="2025-06-28T23:33:23.348" v="3159" actId="20577"/>
        <pc:sldMkLst>
          <pc:docMk/>
          <pc:sldMk cId="2355989419" sldId="600"/>
        </pc:sldMkLst>
        <pc:spChg chg="mod">
          <ac:chgData name="Guest User" userId="f9760da479673643" providerId="Windows Live" clId="Web-{F2B50B96-E080-4354-A633-26735AB5DAA4}" dt="2025-06-28T23:33:23.348" v="3159" actId="20577"/>
          <ac:spMkLst>
            <pc:docMk/>
            <pc:sldMk cId="2355989419" sldId="600"/>
            <ac:spMk id="3" creationId="{BC98B51C-7A7D-BF9A-ABB5-23E1DA35868B}"/>
          </ac:spMkLst>
        </pc:spChg>
      </pc:sldChg>
      <pc:sldChg chg="modSp new">
        <pc:chgData name="Guest User" userId="f9760da479673643" providerId="Windows Live" clId="Web-{F2B50B96-E080-4354-A633-26735AB5DAA4}" dt="2025-06-28T23:52:18.403" v="3698" actId="20577"/>
        <pc:sldMkLst>
          <pc:docMk/>
          <pc:sldMk cId="1130654184" sldId="601"/>
        </pc:sldMkLst>
        <pc:spChg chg="mod">
          <ac:chgData name="Guest User" userId="f9760da479673643" providerId="Windows Live" clId="Web-{F2B50B96-E080-4354-A633-26735AB5DAA4}" dt="2025-06-28T23:52:18.403" v="3698" actId="20577"/>
          <ac:spMkLst>
            <pc:docMk/>
            <pc:sldMk cId="1130654184" sldId="601"/>
            <ac:spMk id="3" creationId="{73DF881E-B31C-22EF-9ADC-5C570E3E82FC}"/>
          </ac:spMkLst>
        </pc:spChg>
      </pc:sldChg>
      <pc:sldChg chg="modSp new">
        <pc:chgData name="Guest User" userId="f9760da479673643" providerId="Windows Live" clId="Web-{F2B50B96-E080-4354-A633-26735AB5DAA4}" dt="2025-06-29T00:00:33.363" v="3706" actId="20577"/>
        <pc:sldMkLst>
          <pc:docMk/>
          <pc:sldMk cId="4083967407" sldId="602"/>
        </pc:sldMkLst>
        <pc:spChg chg="mod">
          <ac:chgData name="Guest User" userId="f9760da479673643" providerId="Windows Live" clId="Web-{F2B50B96-E080-4354-A633-26735AB5DAA4}" dt="2025-06-29T00:00:33.363" v="3706" actId="20577"/>
          <ac:spMkLst>
            <pc:docMk/>
            <pc:sldMk cId="4083967407" sldId="602"/>
            <ac:spMk id="3" creationId="{808C1AB6-0293-D7B0-B416-EC954FE9E48E}"/>
          </ac:spMkLst>
        </pc:spChg>
      </pc:sldChg>
      <pc:sldChg chg="modSp new">
        <pc:chgData name="Guest User" userId="f9760da479673643" providerId="Windows Live" clId="Web-{F2B50B96-E080-4354-A633-26735AB5DAA4}" dt="2025-06-29T00:04:39.700" v="3715" actId="20577"/>
        <pc:sldMkLst>
          <pc:docMk/>
          <pc:sldMk cId="3108351863" sldId="603"/>
        </pc:sldMkLst>
        <pc:spChg chg="mod">
          <ac:chgData name="Guest User" userId="f9760da479673643" providerId="Windows Live" clId="Web-{F2B50B96-E080-4354-A633-26735AB5DAA4}" dt="2025-06-29T00:04:39.700" v="3715" actId="20577"/>
          <ac:spMkLst>
            <pc:docMk/>
            <pc:sldMk cId="3108351863" sldId="603"/>
            <ac:spMk id="3" creationId="{D67AF84A-B6AE-02C6-01FB-AAF281029319}"/>
          </ac:spMkLst>
        </pc:spChg>
      </pc:sldChg>
      <pc:sldChg chg="addSp delSp modSp new">
        <pc:chgData name="Guest User" userId="f9760da479673643" providerId="Windows Live" clId="Web-{F2B50B96-E080-4354-A633-26735AB5DAA4}" dt="2025-06-29T00:12:31.068" v="3832" actId="20577"/>
        <pc:sldMkLst>
          <pc:docMk/>
          <pc:sldMk cId="1046214436" sldId="604"/>
        </pc:sldMkLst>
        <pc:spChg chg="mod">
          <ac:chgData name="Guest User" userId="f9760da479673643" providerId="Windows Live" clId="Web-{F2B50B96-E080-4354-A633-26735AB5DAA4}" dt="2025-06-29T00:12:31.068" v="3832" actId="20577"/>
          <ac:spMkLst>
            <pc:docMk/>
            <pc:sldMk cId="1046214436" sldId="604"/>
            <ac:spMk id="3" creationId="{B91D96A6-4441-A90C-41FD-535D08A8CF5B}"/>
          </ac:spMkLst>
        </pc:spChg>
        <pc:spChg chg="add del mod">
          <ac:chgData name="Guest User" userId="f9760da479673643" providerId="Windows Live" clId="Web-{F2B50B96-E080-4354-A633-26735AB5DAA4}" dt="2025-06-29T00:10:58.783" v="3826"/>
          <ac:spMkLst>
            <pc:docMk/>
            <pc:sldMk cId="1046214436" sldId="604"/>
            <ac:spMk id="4" creationId="{8387F8D9-8EFE-87D5-2A7A-CFF67832561B}"/>
          </ac:spMkLst>
        </pc:spChg>
      </pc:sldChg>
      <pc:sldChg chg="modSp new">
        <pc:chgData name="Guest User" userId="f9760da479673643" providerId="Windows Live" clId="Web-{F2B50B96-E080-4354-A633-26735AB5DAA4}" dt="2025-06-29T00:18:54.238" v="3839" actId="20577"/>
        <pc:sldMkLst>
          <pc:docMk/>
          <pc:sldMk cId="1430572520" sldId="605"/>
        </pc:sldMkLst>
        <pc:spChg chg="mod">
          <ac:chgData name="Guest User" userId="f9760da479673643" providerId="Windows Live" clId="Web-{F2B50B96-E080-4354-A633-26735AB5DAA4}" dt="2025-06-29T00:18:54.238" v="3839" actId="20577"/>
          <ac:spMkLst>
            <pc:docMk/>
            <pc:sldMk cId="1430572520" sldId="605"/>
            <ac:spMk id="3" creationId="{C3E84C18-4C77-7953-498D-5031B1B577FF}"/>
          </ac:spMkLst>
        </pc:spChg>
      </pc:sldChg>
      <pc:sldChg chg="modSp new">
        <pc:chgData name="Guest User" userId="f9760da479673643" providerId="Windows Live" clId="Web-{F2B50B96-E080-4354-A633-26735AB5DAA4}" dt="2025-06-29T00:26:48.677" v="3867" actId="20577"/>
        <pc:sldMkLst>
          <pc:docMk/>
          <pc:sldMk cId="3373595187" sldId="606"/>
        </pc:sldMkLst>
        <pc:spChg chg="mod">
          <ac:chgData name="Guest User" userId="f9760da479673643" providerId="Windows Live" clId="Web-{F2B50B96-E080-4354-A633-26735AB5DAA4}" dt="2025-06-29T00:26:48.677" v="3867" actId="20577"/>
          <ac:spMkLst>
            <pc:docMk/>
            <pc:sldMk cId="3373595187" sldId="606"/>
            <ac:spMk id="3" creationId="{ECFEE764-FC35-FDF6-1086-4884FC479809}"/>
          </ac:spMkLst>
        </pc:spChg>
      </pc:sldChg>
      <pc:sldChg chg="modSp new">
        <pc:chgData name="Guest User" userId="f9760da479673643" providerId="Windows Live" clId="Web-{F2B50B96-E080-4354-A633-26735AB5DAA4}" dt="2025-06-29T00:32:17.048" v="3872" actId="20577"/>
        <pc:sldMkLst>
          <pc:docMk/>
          <pc:sldMk cId="3622490796" sldId="607"/>
        </pc:sldMkLst>
        <pc:spChg chg="mod">
          <ac:chgData name="Guest User" userId="f9760da479673643" providerId="Windows Live" clId="Web-{F2B50B96-E080-4354-A633-26735AB5DAA4}" dt="2025-06-29T00:32:17.048" v="3872" actId="20577"/>
          <ac:spMkLst>
            <pc:docMk/>
            <pc:sldMk cId="3622490796" sldId="607"/>
            <ac:spMk id="3" creationId="{EF1AE8C9-6CAB-13F5-14B5-C825D517DDE0}"/>
          </ac:spMkLst>
        </pc:spChg>
      </pc:sldChg>
      <pc:sldChg chg="new">
        <pc:chgData name="Guest User" userId="f9760da479673643" providerId="Windows Live" clId="Web-{F2B50B96-E080-4354-A633-26735AB5DAA4}" dt="2025-06-29T00:19:02.644" v="3842"/>
        <pc:sldMkLst>
          <pc:docMk/>
          <pc:sldMk cId="3999925559" sldId="60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D314C52-D1A3-4A69-9FDA-48967CECD307}" type="datetimeFigureOut">
              <a:rPr lang="en-US" smtClean="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2EB41-5485-4927-96F4-7A108F30062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3152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314C52-D1A3-4A69-9FDA-48967CECD307}" type="datetimeFigureOut">
              <a:rPr lang="en-US" smtClean="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2EB41-5485-4927-96F4-7A108F30062D}" type="slidenum">
              <a:rPr lang="en-US" smtClean="0"/>
              <a:t>‹#›</a:t>
            </a:fld>
            <a:endParaRPr lang="en-US"/>
          </a:p>
        </p:txBody>
      </p:sp>
    </p:spTree>
    <p:extLst>
      <p:ext uri="{BB962C8B-B14F-4D97-AF65-F5344CB8AC3E}">
        <p14:creationId xmlns:p14="http://schemas.microsoft.com/office/powerpoint/2010/main" val="3890851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314C52-D1A3-4A69-9FDA-48967CECD307}" type="datetimeFigureOut">
              <a:rPr lang="en-US" smtClean="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2EB41-5485-4927-96F4-7A108F30062D}" type="slidenum">
              <a:rPr lang="en-US" smtClean="0"/>
              <a:t>‹#›</a:t>
            </a:fld>
            <a:endParaRPr lang="en-US"/>
          </a:p>
        </p:txBody>
      </p:sp>
    </p:spTree>
    <p:extLst>
      <p:ext uri="{BB962C8B-B14F-4D97-AF65-F5344CB8AC3E}">
        <p14:creationId xmlns:p14="http://schemas.microsoft.com/office/powerpoint/2010/main" val="2739246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314C52-D1A3-4A69-9FDA-48967CECD307}" type="datetimeFigureOut">
              <a:rPr lang="en-US" smtClean="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2EB41-5485-4927-96F4-7A108F30062D}" type="slidenum">
              <a:rPr lang="en-US" smtClean="0"/>
              <a:t>‹#›</a:t>
            </a:fld>
            <a:endParaRPr lang="en-US"/>
          </a:p>
        </p:txBody>
      </p:sp>
    </p:spTree>
    <p:extLst>
      <p:ext uri="{BB962C8B-B14F-4D97-AF65-F5344CB8AC3E}">
        <p14:creationId xmlns:p14="http://schemas.microsoft.com/office/powerpoint/2010/main" val="3291887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314C52-D1A3-4A69-9FDA-48967CECD307}" type="datetimeFigureOut">
              <a:rPr lang="en-US" smtClean="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2EB41-5485-4927-96F4-7A108F30062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6959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D314C52-D1A3-4A69-9FDA-48967CECD307}" type="datetimeFigureOut">
              <a:rPr lang="en-US" smtClean="0"/>
              <a:t>8/21/2025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72EB41-5485-4927-96F4-7A108F30062D}" type="slidenum">
              <a:rPr lang="en-US" smtClean="0"/>
              <a:t>‹#›</a:t>
            </a:fld>
            <a:endParaRPr lang="en-US"/>
          </a:p>
        </p:txBody>
      </p:sp>
    </p:spTree>
    <p:extLst>
      <p:ext uri="{BB962C8B-B14F-4D97-AF65-F5344CB8AC3E}">
        <p14:creationId xmlns:p14="http://schemas.microsoft.com/office/powerpoint/2010/main" val="3538352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D314C52-D1A3-4A69-9FDA-48967CECD307}" type="datetimeFigureOut">
              <a:rPr lang="en-US" smtClean="0"/>
              <a:t>8/21/2025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72EB41-5485-4927-96F4-7A108F30062D}" type="slidenum">
              <a:rPr lang="en-US" smtClean="0"/>
              <a:t>‹#›</a:t>
            </a:fld>
            <a:endParaRPr lang="en-US"/>
          </a:p>
        </p:txBody>
      </p:sp>
    </p:spTree>
    <p:extLst>
      <p:ext uri="{BB962C8B-B14F-4D97-AF65-F5344CB8AC3E}">
        <p14:creationId xmlns:p14="http://schemas.microsoft.com/office/powerpoint/2010/main" val="240364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D314C52-D1A3-4A69-9FDA-48967CECD307}" type="datetimeFigureOut">
              <a:rPr lang="en-US" smtClean="0"/>
              <a:t>8/21/2025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72EB41-5485-4927-96F4-7A108F30062D}" type="slidenum">
              <a:rPr lang="en-US" smtClean="0"/>
              <a:t>‹#›</a:t>
            </a:fld>
            <a:endParaRPr lang="en-US"/>
          </a:p>
        </p:txBody>
      </p:sp>
    </p:spTree>
    <p:extLst>
      <p:ext uri="{BB962C8B-B14F-4D97-AF65-F5344CB8AC3E}">
        <p14:creationId xmlns:p14="http://schemas.microsoft.com/office/powerpoint/2010/main" val="303384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D314C52-D1A3-4A69-9FDA-48967CECD307}" type="datetimeFigureOut">
              <a:rPr lang="en-US" smtClean="0"/>
              <a:t>8/21/2025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172EB41-5485-4927-96F4-7A108F30062D}" type="slidenum">
              <a:rPr lang="en-US" smtClean="0"/>
              <a:t>‹#›</a:t>
            </a:fld>
            <a:endParaRPr lang="en-US"/>
          </a:p>
        </p:txBody>
      </p:sp>
    </p:spTree>
    <p:extLst>
      <p:ext uri="{BB962C8B-B14F-4D97-AF65-F5344CB8AC3E}">
        <p14:creationId xmlns:p14="http://schemas.microsoft.com/office/powerpoint/2010/main" val="3141398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D314C52-D1A3-4A69-9FDA-48967CECD307}" type="datetimeFigureOut">
              <a:rPr lang="en-US" smtClean="0"/>
              <a:t>8/21/2025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172EB41-5485-4927-96F4-7A108F30062D}" type="slidenum">
              <a:rPr lang="en-US" smtClean="0"/>
              <a:t>‹#›</a:t>
            </a:fld>
            <a:endParaRPr lang="en-US"/>
          </a:p>
        </p:txBody>
      </p:sp>
    </p:spTree>
    <p:extLst>
      <p:ext uri="{BB962C8B-B14F-4D97-AF65-F5344CB8AC3E}">
        <p14:creationId xmlns:p14="http://schemas.microsoft.com/office/powerpoint/2010/main" val="4288385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314C52-D1A3-4A69-9FDA-48967CECD307}" type="datetimeFigureOut">
              <a:rPr lang="en-US" smtClean="0"/>
              <a:t>8/21/2025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72EB41-5485-4927-96F4-7A108F30062D}" type="slidenum">
              <a:rPr lang="en-US" smtClean="0"/>
              <a:t>‹#›</a:t>
            </a:fld>
            <a:endParaRPr lang="en-US"/>
          </a:p>
        </p:txBody>
      </p:sp>
    </p:spTree>
    <p:extLst>
      <p:ext uri="{BB962C8B-B14F-4D97-AF65-F5344CB8AC3E}">
        <p14:creationId xmlns:p14="http://schemas.microsoft.com/office/powerpoint/2010/main" val="1912596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D314C52-D1A3-4A69-9FDA-48967CECD307}" type="datetimeFigureOut">
              <a:rPr lang="en-US" smtClean="0"/>
              <a:t>8/21/2025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172EB41-5485-4927-96F4-7A108F30062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997257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0884" y="694327"/>
            <a:ext cx="10033928" cy="3519949"/>
          </a:xfrm>
          <a:prstGeom prst="rect">
            <a:avLst/>
          </a:prstGeom>
        </p:spPr>
      </p:pic>
      <p:sp>
        <p:nvSpPr>
          <p:cNvPr id="10" name="TextBox 9"/>
          <p:cNvSpPr txBox="1"/>
          <p:nvPr/>
        </p:nvSpPr>
        <p:spPr>
          <a:xfrm>
            <a:off x="1170884" y="4397465"/>
            <a:ext cx="9916731" cy="2308324"/>
          </a:xfrm>
          <a:prstGeom prst="rect">
            <a:avLst/>
          </a:prstGeom>
          <a:noFill/>
        </p:spPr>
        <p:txBody>
          <a:bodyPr wrap="square" rtlCol="0">
            <a:spAutoFit/>
          </a:bodyPr>
          <a:lstStyle/>
          <a:p>
            <a:pPr algn="r" rtl="1">
              <a:lnSpc>
                <a:spcPct val="150000"/>
              </a:lnSpc>
            </a:pPr>
            <a:r>
              <a:rPr lang="fa-IR" sz="2400" b="1" dirty="0"/>
              <a:t>ورزش، آئینه‌ای‌ است که نه تنها قدرت و استقامت را نمایان می‌کند، بلکه روح و شخصیت را نیز صیقل می‌دهد. هر قطره عرق، گامی است به سوی رشد؛ هر رقابت، فرصتی برای نمایش شرافت؛ و هر تلاش، اثباتی بر عظمت روح انسان. </a:t>
            </a:r>
          </a:p>
          <a:p>
            <a:pPr algn="just" rtl="1">
              <a:lnSpc>
                <a:spcPct val="150000"/>
              </a:lnSpc>
            </a:pPr>
            <a:r>
              <a:rPr lang="fa-IR" sz="2400" b="1" dirty="0"/>
              <a:t>                                                                                                  خرداد 1404</a:t>
            </a:r>
            <a:endParaRPr lang="en-US" sz="2400" b="1" dirty="0"/>
          </a:p>
        </p:txBody>
      </p:sp>
    </p:spTree>
    <p:extLst>
      <p:ext uri="{BB962C8B-B14F-4D97-AF65-F5344CB8AC3E}">
        <p14:creationId xmlns:p14="http://schemas.microsoft.com/office/powerpoint/2010/main" val="1310649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rtlCol="0" anchor="t">
            <a:normAutofit/>
          </a:bodyPr>
          <a:lstStyle/>
          <a:p>
            <a:pPr marL="0" indent="0" algn="just" rtl="1">
              <a:lnSpc>
                <a:spcPct val="200000"/>
              </a:lnSpc>
              <a:buNone/>
            </a:pPr>
            <a:r>
              <a:rPr lang="fa-IR" sz="2400" b="1" dirty="0"/>
              <a:t>به آوریل سال ۲۰۰۸ میرویم تا مسابقه نهایی دو تیم سافتبال دانشگاهی دسته دو که از سوی بازیکنان، مربیان و هواداران رقابتی مهم محسوب میشد را مورد بررسی قرار دهیم شروع کننده اول که بازیکنی مبتدی از تیم وسترن اورگان بود با دو دونده دیگر بر روی جایگاه ارسال توپ گام گذاشت و برای تیمش امتیاز گرفت او وقتی سعی کرد پس از دست دادن بیس اول کارش را ادامه دهد زانوی راستش دچار آسیب شد و به زمین افتاد و ادامه کار برایش دشوار شد.</a:t>
            </a:r>
            <a:endParaRPr lang="en-US" sz="2400" b="1" dirty="0"/>
          </a:p>
        </p:txBody>
      </p:sp>
    </p:spTree>
    <p:extLst>
      <p:ext uri="{BB962C8B-B14F-4D97-AF65-F5344CB8AC3E}">
        <p14:creationId xmlns:p14="http://schemas.microsoft.com/office/powerpoint/2010/main" val="422920520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653" y="1722594"/>
            <a:ext cx="10515600" cy="4351338"/>
          </a:xfrm>
        </p:spPr>
        <p:txBody>
          <a:bodyPr>
            <a:normAutofit/>
          </a:bodyPr>
          <a:lstStyle/>
          <a:p>
            <a:pPr marL="0" indent="0" algn="r" rtl="1">
              <a:lnSpc>
                <a:spcPct val="150000"/>
              </a:lnSpc>
              <a:buNone/>
            </a:pPr>
            <a:r>
              <a:rPr lang="fa-IR" sz="2400" b="1" dirty="0">
                <a:solidFill>
                  <a:schemeClr val="tx1"/>
                </a:solidFill>
              </a:rPr>
              <a:t>یکی از مزایای توجه به استعداد به مثابه یک هدیه به رسمیت شناختن این موضوع است که یک فرد با استعداد دارای مسئولیت های خاصی است. در فیلم هو سیرز هنگامی که مربی جدید بسکتبال به جوان ترین ورزشکار شهر می گوید که او دارای یک استعداد ذاتی است همواره از او می خواهد به آن توجه کند تا شایسته آن باشد و بتواند از طریق آن به تیم کمک کند به عنوان یک قاعده کلی هر چه استعداد بیش تر باشد مسئولیت نیز بیشتر است اگرچه ورزش یک از یکی از عرصه هایی است که در آن می توانیم به طور خلاقانه در مورد توانایی های طبیعی انسان صحبت کنیم اما این قاعده تنها به حوزه ورزش محدود نمی شود </a:t>
            </a:r>
          </a:p>
        </p:txBody>
      </p:sp>
    </p:spTree>
    <p:extLst>
      <p:ext uri="{BB962C8B-B14F-4D97-AF65-F5344CB8AC3E}">
        <p14:creationId xmlns:p14="http://schemas.microsoft.com/office/powerpoint/2010/main" val="29214466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837" y="1751527"/>
            <a:ext cx="10515600" cy="5223926"/>
          </a:xfrm>
        </p:spPr>
        <p:txBody>
          <a:bodyPr>
            <a:normAutofit/>
          </a:bodyPr>
          <a:lstStyle/>
          <a:p>
            <a:pPr marL="0" indent="0" algn="r" rtl="1">
              <a:lnSpc>
                <a:spcPct val="150000"/>
              </a:lnSpc>
              <a:buNone/>
            </a:pPr>
            <a:r>
              <a:rPr lang="fa-IR" sz="2400" b="1" dirty="0">
                <a:solidFill>
                  <a:schemeClr val="tx1"/>
                </a:solidFill>
              </a:rPr>
              <a:t>اغلب از رویدادها و موفقیت های بزرگ ورزشی به عنوان فرصت هایی که باعث خشنودی همزمان شرکت کنندگان و تماشاگران می شود یاد می کنند. از یک مهاجم بیسبال (البته بهتر است بعد از پایان بازی) سوال کنید که نظرش در مورد عملکردش چیست؟ بی تردید خواهد گفت سال ها تمرین و تلاش پیش نیاز یک ضربه موفق است،</a:t>
            </a:r>
            <a:r>
              <a:rPr lang="en-US" sz="2400" b="1" dirty="0">
                <a:solidFill>
                  <a:schemeClr val="tx1"/>
                </a:solidFill>
              </a:rPr>
              <a:t> </a:t>
            </a:r>
            <a:r>
              <a:rPr lang="fa-IR" sz="2400" b="1" dirty="0">
                <a:solidFill>
                  <a:schemeClr val="tx1"/>
                </a:solidFill>
                <a:latin typeface="Vazirmatn"/>
              </a:rPr>
              <a:t>و در عین حال مانند دو دوران آغازین فعالیت ورزشی دیگر به طور تصادفی اتفاق نمی افتد واقعیت ماجرا این است که نمی توان چیزی را به زور به دست آورد . مربیان خوب عبارت «بگذار خودش اتفاق بیفتد» را معمولا در لحظات مناسب به کار می برند فیلسوف آلمانی یورگن هرگل نویسنده کتاب « ذن در هنر کمانگیری » به مرور تجربیات شش ساله اش در ژاپن و در زمینه یادگیری تیراندازی با استاد مسلم ذن پرداخت .</a:t>
            </a:r>
            <a:endParaRPr lang="fa-IR" sz="2400" b="1" dirty="0">
              <a:solidFill>
                <a:schemeClr val="tx1"/>
              </a:solidFill>
            </a:endParaRPr>
          </a:p>
        </p:txBody>
      </p:sp>
    </p:spTree>
    <p:extLst>
      <p:ext uri="{BB962C8B-B14F-4D97-AF65-F5344CB8AC3E}">
        <p14:creationId xmlns:p14="http://schemas.microsoft.com/office/powerpoint/2010/main" val="35401277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6685" y="1712891"/>
            <a:ext cx="10515600" cy="5365594"/>
          </a:xfrm>
        </p:spPr>
        <p:txBody>
          <a:bodyPr>
            <a:noAutofit/>
          </a:bodyPr>
          <a:lstStyle/>
          <a:p>
            <a:pPr marL="0" indent="0" algn="r" rtl="1">
              <a:lnSpc>
                <a:spcPct val="150000"/>
              </a:lnSpc>
              <a:buNone/>
            </a:pPr>
            <a:r>
              <a:rPr lang="fa-IR" sz="2400" b="1" dirty="0">
                <a:solidFill>
                  <a:schemeClr val="tx1"/>
                </a:solidFill>
              </a:rPr>
              <a:t>انضباط ، تعهد و تلاش مهم است، اما استاد به او می گوید که هدف این جمله همه کار سخت رسیدن به نقطه ای است که « آن » تیر را پرتاب می کند نه شخص تیرانداز. تائوئیست ها این را وو- وای می گویند اجازه دادن به همه چیز که به طور خود به خود و طبیعی اتفاق بیفتد. جاستین هویش یک کالیفرنیایی بیست و یک ساله پس از کسب مدال طلای انفرادی مردان در رشته تیراندازی با کمان بازی های المپیک 1996آتلانتا اظهار داشت: ((من در حالتی خلسه گونه و مبهم بودم و فقط سعی می کردم مدال طلا را ببینم و شرایط خودش را خودش فراهم شد)).</a:t>
            </a:r>
          </a:p>
          <a:p>
            <a:pPr marL="0" indent="0" algn="r" rtl="1">
              <a:lnSpc>
                <a:spcPct val="150000"/>
              </a:lnSpc>
              <a:buNone/>
            </a:pPr>
            <a:r>
              <a:rPr lang="fa-IR" sz="2400" b="1" dirty="0">
                <a:solidFill>
                  <a:schemeClr val="tx1"/>
                </a:solidFill>
              </a:rPr>
              <a:t>در کتاب «زندگی جاری است» بیل برادلی عشق خود به بسکت بسکتبال را به این گونه توصیف می کند:</a:t>
            </a:r>
          </a:p>
          <a:p>
            <a:pPr marL="0" indent="0" algn="r" rtl="1">
              <a:lnSpc>
                <a:spcPct val="150000"/>
              </a:lnSpc>
              <a:buNone/>
            </a:pPr>
            <a:endParaRPr lang="fa-IR" sz="2400" dirty="0">
              <a:solidFill>
                <a:schemeClr val="tx1"/>
              </a:solidFill>
            </a:endParaRPr>
          </a:p>
          <a:p>
            <a:pPr marL="0" indent="0" algn="r" rtl="1">
              <a:lnSpc>
                <a:spcPct val="150000"/>
              </a:lnSpc>
              <a:buNone/>
            </a:pPr>
            <a:endParaRPr lang="en-US" sz="2400" dirty="0">
              <a:solidFill>
                <a:schemeClr val="tx1"/>
              </a:solidFill>
            </a:endParaRPr>
          </a:p>
        </p:txBody>
      </p:sp>
    </p:spTree>
    <p:extLst>
      <p:ext uri="{BB962C8B-B14F-4D97-AF65-F5344CB8AC3E}">
        <p14:creationId xmlns:p14="http://schemas.microsoft.com/office/powerpoint/2010/main" val="424907059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22738"/>
            <a:ext cx="10515600" cy="4554225"/>
          </a:xfrm>
        </p:spPr>
        <p:txBody>
          <a:bodyPr>
            <a:noAutofit/>
          </a:bodyPr>
          <a:lstStyle/>
          <a:p>
            <a:pPr marL="0" indent="0" algn="just" rtl="1">
              <a:lnSpc>
                <a:spcPct val="150000"/>
              </a:lnSpc>
              <a:buNone/>
            </a:pPr>
            <a:r>
              <a:rPr lang="fa-IR" sz="2200" b="1" dirty="0">
                <a:solidFill>
                  <a:schemeClr val="tx1"/>
                </a:solidFill>
              </a:rPr>
              <a:t>پول و رقابت دلایل اصلی من برای بازی کردن هستند اما آن چیزی که مرا معتاد کرده شب هایی هستند مثل امشب زمانی که یک حادثه ویژه در زمین اتفاق می افتد تجربه یک صحنه منحصر به فرد و زیبا که هرگز نمی توان آن را به طور بدیهی مانند یک گزاره فلسفی کشف کرد و البته نمی توان به مانند یک واقعیت تجربی و قابل اثبات روی آن توافق داشت و این خیلی بیشتر از یک احساس گذراست به نظر  می رسد که یک حمله رعدآسا و پیچیده است و بینش انسان را به یک منطقه ناشناخته سوق می دهد.</a:t>
            </a:r>
          </a:p>
          <a:p>
            <a:pPr marL="0" indent="0" algn="just" rtl="1">
              <a:lnSpc>
                <a:spcPct val="150000"/>
              </a:lnSpc>
              <a:buNone/>
            </a:pPr>
            <a:r>
              <a:rPr lang="fa-IR" sz="2200" b="1" dirty="0">
                <a:solidFill>
                  <a:schemeClr val="tx1"/>
                </a:solidFill>
                <a:latin typeface="Vazirmatn"/>
              </a:rPr>
              <a:t>نورمن مک لین در رمان در ورای رودخانه جاری هنر ساخت چوب چوب ماهیگیری که ترکیبی از سختکوشی و فروتنی است را اینگونه توضیح می </a:t>
            </a:r>
            <a:r>
              <a:rPr lang="fa-IR" sz="2200" b="1" dirty="0" smtClean="0">
                <a:solidFill>
                  <a:schemeClr val="tx1"/>
                </a:solidFill>
                <a:latin typeface="Vazirmatn"/>
              </a:rPr>
              <a:t>دهد: پدرم </a:t>
            </a:r>
            <a:r>
              <a:rPr lang="fa-IR" sz="2200" b="1" dirty="0">
                <a:solidFill>
                  <a:schemeClr val="tx1"/>
                </a:solidFill>
                <a:latin typeface="Vazirmatn"/>
              </a:rPr>
              <a:t>درباره برخی مسائل خاص جهان مطمئن بود برای او همه چیزهای خوب مثل ماهی قزل آلا به اندازه جاودانگی از زیبایی نشات می گیرند زیبایی زاییده هنر است و هنر نیز آسان به دست نمی آید</a:t>
            </a:r>
            <a:r>
              <a:rPr lang="fa-IR" sz="2200" b="1" dirty="0">
                <a:solidFill>
                  <a:schemeClr val="tx1"/>
                </a:solidFill>
              </a:rPr>
              <a:t> </a:t>
            </a:r>
            <a:endParaRPr lang="en-US" sz="2200" b="1" dirty="0">
              <a:solidFill>
                <a:schemeClr val="tx1"/>
              </a:solidFill>
            </a:endParaRPr>
          </a:p>
        </p:txBody>
      </p:sp>
    </p:spTree>
    <p:extLst>
      <p:ext uri="{BB962C8B-B14F-4D97-AF65-F5344CB8AC3E}">
        <p14:creationId xmlns:p14="http://schemas.microsoft.com/office/powerpoint/2010/main" val="255341437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9868" y="1957588"/>
            <a:ext cx="10515600" cy="3820129"/>
          </a:xfrm>
        </p:spPr>
        <p:txBody>
          <a:bodyPr>
            <a:normAutofit/>
          </a:bodyPr>
          <a:lstStyle/>
          <a:p>
            <a:pPr marL="0" indent="0" algn="just" rtl="1">
              <a:lnSpc>
                <a:spcPct val="150000"/>
              </a:lnSpc>
              <a:buNone/>
            </a:pPr>
            <a:r>
              <a:rPr lang="fa-IR" sz="2400" b="1" dirty="0">
                <a:solidFill>
                  <a:schemeClr val="tx1"/>
                </a:solidFill>
              </a:rPr>
              <a:t>کار نباشد زیبایی هم نیست اما به روشی مشابه کار نمی تواند آن را به تنهایی به دست آورد به قول استاد ذن این «آن» است که تیر را پرتاب می کند مانند افتادن برف از انتهای یک برگ بامبو در زبان ورزش های آمریکایی ناخودآگاه به ورزشکاران می گوییم «آماده باش»،« شلیک کن» و یا «بزن» این همان تجربه ای است که در لحظات خوب اتفاق می افتد لحظات عالی ورزش هدیه ای است که ما باید از آن سپاسگزار باشیم لحظاتی که باید به دستاوردهایمان افتخار کنیم و در عید حال بپذیریم که انسان خوش شانسی هستیم .</a:t>
            </a:r>
            <a:endParaRPr lang="en-US" sz="2400" b="1" dirty="0">
              <a:solidFill>
                <a:schemeClr val="tx1"/>
              </a:solidFill>
            </a:endParaRPr>
          </a:p>
        </p:txBody>
      </p:sp>
    </p:spTree>
    <p:extLst>
      <p:ext uri="{BB962C8B-B14F-4D97-AF65-F5344CB8AC3E}">
        <p14:creationId xmlns:p14="http://schemas.microsoft.com/office/powerpoint/2010/main" val="284968519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3806" y="1825626"/>
            <a:ext cx="10515600" cy="4613812"/>
          </a:xfrm>
        </p:spPr>
        <p:txBody>
          <a:bodyPr>
            <a:normAutofit/>
          </a:bodyPr>
          <a:lstStyle/>
          <a:p>
            <a:pPr marL="0" indent="0" algn="justLow" rtl="1">
              <a:lnSpc>
                <a:spcPct val="160000"/>
              </a:lnSpc>
              <a:buNone/>
            </a:pPr>
            <a:r>
              <a:rPr lang="fa-IR" sz="2400" b="1" dirty="0">
                <a:solidFill>
                  <a:schemeClr val="tx1"/>
                </a:solidFill>
              </a:rPr>
              <a:t>از این منظر تجربه ورزش تجربه ای فراتر ازاعتلای شخصیت و شناسایی نقاط قوت و ضعف است در واقع فرصتی برای توسعه معرفت و بینش انسان است. اگرچه ما نمی توانیم تا حدی خوداتکایی کامل ذن بودیسم را تایید کنیم اما می توانیم باور کنیم که ورزش یک تجربه معنوی بی نظیر است که خودخواهی انسان را به رفتاری فرهنگی تبدیل می کند محیط ورزش که حاوی لحظات و فرصت های بی نظیر است بستری برای تشویق خودخواهی و غرور انسان و در عین حال فرصتی مناسب برای نشان دادن فروتنی او محسوب می شود.</a:t>
            </a:r>
          </a:p>
        </p:txBody>
      </p:sp>
    </p:spTree>
    <p:extLst>
      <p:ext uri="{BB962C8B-B14F-4D97-AF65-F5344CB8AC3E}">
        <p14:creationId xmlns:p14="http://schemas.microsoft.com/office/powerpoint/2010/main" val="412304485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3958" y="1854558"/>
            <a:ext cx="10515600" cy="4850439"/>
          </a:xfrm>
        </p:spPr>
        <p:txBody>
          <a:bodyPr>
            <a:normAutofit/>
          </a:bodyPr>
          <a:lstStyle/>
          <a:p>
            <a:pPr marL="0" indent="0" algn="justLow" rtl="1">
              <a:lnSpc>
                <a:spcPct val="150000"/>
              </a:lnSpc>
              <a:buNone/>
            </a:pPr>
            <a:r>
              <a:rPr lang="fa-IR" sz="2400" b="1" dirty="0">
                <a:solidFill>
                  <a:schemeClr val="tx1"/>
                </a:solidFill>
              </a:rPr>
              <a:t>همراهی ما با نظر استاد ذن در اینجا بدین معناست که معنویت خوب یا بد می تواند در تمام فعالیت های انسان جاری باشد همان فعالیت هایی که نیاز به فداکاری، پشتکار و فضیلت دارند وقتی وقتتان را صرف یک فعالیت می کنید چیزی در شما اتفاق می افتد نوازندگان بزرگ مانند ورزشکاران بزرگ زندگی شان را صرف موسیقی می کنند و موسیقی به همه زندگی شان تبدیل می شود همین را می توان به نویسندگان بزرگ آشپزها نجارها و انسان های بزرگ دیگر نیز نسبت داد. در واقع شما با وقف خودتان به یک چیز یا یک فعالیت باعث رشد آن چیز می شوید.</a:t>
            </a:r>
          </a:p>
        </p:txBody>
      </p:sp>
    </p:spTree>
    <p:extLst>
      <p:ext uri="{BB962C8B-B14F-4D97-AF65-F5344CB8AC3E}">
        <p14:creationId xmlns:p14="http://schemas.microsoft.com/office/powerpoint/2010/main" val="93651295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b="1" dirty="0"/>
              <a:t>دستورالعملی برای مربیان</a:t>
            </a:r>
            <a:endParaRPr lang="en-US" b="1" dirty="0"/>
          </a:p>
        </p:txBody>
      </p:sp>
      <p:sp>
        <p:nvSpPr>
          <p:cNvPr id="3" name="Content Placeholder 2"/>
          <p:cNvSpPr>
            <a:spLocks noGrp="1"/>
          </p:cNvSpPr>
          <p:nvPr>
            <p:ph idx="1"/>
          </p:nvPr>
        </p:nvSpPr>
        <p:spPr/>
        <p:txBody>
          <a:bodyPr>
            <a:noAutofit/>
          </a:bodyPr>
          <a:lstStyle/>
          <a:p>
            <a:pPr marL="0" indent="0" algn="just" rtl="1">
              <a:lnSpc>
                <a:spcPct val="150000"/>
              </a:lnSpc>
              <a:buNone/>
            </a:pPr>
            <a:r>
              <a:rPr lang="fa-IR" sz="2600" b="1" dirty="0">
                <a:solidFill>
                  <a:srgbClr val="000000"/>
                </a:solidFill>
                <a:latin typeface="Vazirmatn"/>
              </a:rPr>
              <a:t>در ادامه محتوای کتاب را بر پایه اصول اخلاق ورزشی پرسش ها و پیشنهادهایی که راهگشای ما در آموزش و ارتقای آنها هستند استوار کرده ایم. فصل های بخش دوم حاوی مثال های فراوانی از آموزش اخلاق ورزشی است که با پیشنهادهای ویژه برای یک ورزش مشخص همراه شده است. اما در نهایت استفاده از این اصول در برنامه های روزانه مربیگری موضوعی است که باید توسط خودتان اتفاق بیفتد. استفاده از این اصول اخلاقی نیازمند قضاوت خوب است و شما کسی هستید که باید این قضاوت را در خودتان تقویت کنید. با این وجود شاید ارائه راهکارهای عملی در این راستا راهگشا باشد.</a:t>
            </a:r>
            <a:endParaRPr lang="en-US" sz="2600" b="1" dirty="0"/>
          </a:p>
        </p:txBody>
      </p:sp>
    </p:spTree>
    <p:extLst>
      <p:ext uri="{BB962C8B-B14F-4D97-AF65-F5344CB8AC3E}">
        <p14:creationId xmlns:p14="http://schemas.microsoft.com/office/powerpoint/2010/main" val="50004320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0927" y="1877141"/>
            <a:ext cx="10515600" cy="4351338"/>
          </a:xfrm>
        </p:spPr>
        <p:txBody>
          <a:bodyPr>
            <a:normAutofit/>
          </a:bodyPr>
          <a:lstStyle/>
          <a:p>
            <a:pPr marL="0" indent="0" algn="just" rtl="1">
              <a:lnSpc>
                <a:spcPct val="150000"/>
              </a:lnSpc>
              <a:buNone/>
            </a:pPr>
            <a:r>
              <a:rPr lang="fa-IR" sz="2400" b="1" dirty="0">
                <a:solidFill>
                  <a:schemeClr val="tx1"/>
                </a:solidFill>
              </a:rPr>
              <a:t>هدف اصلی کتاب حاضر معرفی چیزی است که جایش به طور عمده در فرهنگ معاصر ورزش خالی است: تعریفی از اصول اخلاق ورزشی ، که بر پایه شناخت کامل از ماهیت ورزش بنا شده است. در این جا بر اساس تجربه مان به عنوان مربی، ورزشکار و هوادار به مثابه «دانش آموزان بازی» حداقل در چند رشته ورزشی خاص مثال هایی برای نشان دادن چگونگی شناخت این اصول در امر مربیگری ارائه خواهیم کرد. ضمن اینکه در فصل هفتم ،در مورد وظایف مربیان و چگونگی نمایش و آموزش اصول اخلاقی در قبال بازیکنان بحث خواهیم کرد. </a:t>
            </a:r>
          </a:p>
          <a:p>
            <a:pPr marL="0" indent="0" algn="just" rtl="1">
              <a:lnSpc>
                <a:spcPct val="150000"/>
              </a:lnSpc>
              <a:buNone/>
            </a:pPr>
            <a:endParaRPr lang="en-US" b="1" dirty="0"/>
          </a:p>
        </p:txBody>
      </p:sp>
    </p:spTree>
    <p:extLst>
      <p:ext uri="{BB962C8B-B14F-4D97-AF65-F5344CB8AC3E}">
        <p14:creationId xmlns:p14="http://schemas.microsoft.com/office/powerpoint/2010/main" val="423175909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838" y="1941535"/>
            <a:ext cx="10515600" cy="4351338"/>
          </a:xfrm>
        </p:spPr>
        <p:txBody>
          <a:bodyPr>
            <a:normAutofit/>
          </a:bodyPr>
          <a:lstStyle/>
          <a:p>
            <a:pPr marL="0" indent="0" algn="just" rtl="1">
              <a:lnSpc>
                <a:spcPct val="150000"/>
              </a:lnSpc>
              <a:buNone/>
            </a:pPr>
            <a:r>
              <a:rPr lang="fa-IR" sz="2400" b="1" dirty="0">
                <a:solidFill>
                  <a:schemeClr val="tx1"/>
                </a:solidFill>
              </a:rPr>
              <a:t>همان طور که می دانید سه روش برای تدریس اخلاق ورزشی وجود دارد: تدریس با ارائه دستورالعمل یا کدهای اخلاقی، تدریس با استفاده از مثال و تدریس از طریق تمرین. تصمیم گیری در مورد اینکه شما چقدر به ارائه دستورالعمل یا کدهای اخلاقی وابسته هستید، به سن بازیکنانتان (هر چه آن ها بزرگ تر باشند، بیشتر کدهای صریح را می پذیرند)) و همچنین توانایی و شخصیت شما بستگی دارد. صرف نظر از شخصیت شما همان طور که سعی می کنید بازیکنانتان را به رعایت اخلاق ورزشی عادت داده و ترغیب کنید استفاده از روش های مختلف نیز ضروری است.</a:t>
            </a:r>
          </a:p>
        </p:txBody>
      </p:sp>
    </p:spTree>
    <p:extLst>
      <p:ext uri="{BB962C8B-B14F-4D97-AF65-F5344CB8AC3E}">
        <p14:creationId xmlns:p14="http://schemas.microsoft.com/office/powerpoint/2010/main" val="2217322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51527"/>
            <a:ext cx="10515600" cy="4425436"/>
          </a:xfrm>
        </p:spPr>
        <p:txBody>
          <a:bodyPr vert="horz" lIns="91440" tIns="45720" rIns="91440" bIns="45720" rtlCol="0" anchor="t">
            <a:noAutofit/>
          </a:bodyPr>
          <a:lstStyle/>
          <a:p>
            <a:pPr marL="0" indent="0" algn="just" rtl="1">
              <a:lnSpc>
                <a:spcPct val="150000"/>
              </a:lnSpc>
              <a:buNone/>
            </a:pPr>
            <a:r>
              <a:rPr lang="en-US" sz="2400" b="1" dirty="0" err="1">
                <a:latin typeface="Arial" panose="020B0604020202020204" pitchFamily="34" charset="0"/>
                <a:ea typeface="Calibri"/>
                <a:cs typeface="Arial" panose="020B0604020202020204" pitchFamily="34" charset="0"/>
              </a:rPr>
              <a:t>ظاهرا</a:t>
            </a:r>
            <a:r>
              <a:rPr lang="en-US" sz="2400" b="1" dirty="0">
                <a:latin typeface="Arial" panose="020B0604020202020204" pitchFamily="34" charset="0"/>
                <a:ea typeface="Calibri"/>
                <a:cs typeface="Arial" panose="020B0604020202020204" pitchFamily="34" charset="0"/>
              </a:rPr>
              <a:t> </a:t>
            </a:r>
            <a:r>
              <a:rPr lang="en-US" sz="2400" b="1" dirty="0" err="1">
                <a:latin typeface="Arial" panose="020B0604020202020204" pitchFamily="34" charset="0"/>
                <a:ea typeface="Calibri"/>
                <a:cs typeface="Arial" panose="020B0604020202020204" pitchFamily="34" charset="0"/>
              </a:rPr>
              <a:t>قوانین</a:t>
            </a:r>
            <a:r>
              <a:rPr lang="en-US" sz="2400" b="1" dirty="0">
                <a:latin typeface="Arial" panose="020B0604020202020204" pitchFamily="34" charset="0"/>
                <a:ea typeface="Calibri"/>
                <a:cs typeface="Arial" panose="020B0604020202020204" pitchFamily="34" charset="0"/>
              </a:rPr>
              <a:t> </a:t>
            </a:r>
            <a:r>
              <a:rPr lang="en-US" sz="2400" b="1" dirty="0" err="1">
                <a:latin typeface="Arial" panose="020B0604020202020204" pitchFamily="34" charset="0"/>
                <a:ea typeface="Calibri"/>
                <a:cs typeface="Arial" panose="020B0604020202020204" pitchFamily="34" charset="0"/>
              </a:rPr>
              <a:t>این</a:t>
            </a:r>
            <a:r>
              <a:rPr lang="en-US" sz="2400" b="1" dirty="0">
                <a:latin typeface="Arial" panose="020B0604020202020204" pitchFamily="34" charset="0"/>
                <a:ea typeface="Calibri"/>
                <a:cs typeface="Arial" panose="020B0604020202020204" pitchFamily="34" charset="0"/>
              </a:rPr>
              <a:t> </a:t>
            </a:r>
            <a:r>
              <a:rPr lang="en-US" sz="2400" b="1" dirty="0" err="1">
                <a:latin typeface="Arial" panose="020B0604020202020204" pitchFamily="34" charset="0"/>
                <a:ea typeface="Calibri"/>
                <a:cs typeface="Arial" panose="020B0604020202020204" pitchFamily="34" charset="0"/>
              </a:rPr>
              <a:t>ورزش</a:t>
            </a:r>
            <a:r>
              <a:rPr lang="en-US" sz="2400" b="1" dirty="0">
                <a:latin typeface="Arial" panose="020B0604020202020204" pitchFamily="34" charset="0"/>
                <a:ea typeface="Calibri"/>
                <a:cs typeface="Arial" panose="020B0604020202020204" pitchFamily="34" charset="0"/>
              </a:rPr>
              <a:t> </a:t>
            </a:r>
            <a:r>
              <a:rPr lang="en-US" sz="2400" b="1" dirty="0" err="1">
                <a:latin typeface="Arial" panose="020B0604020202020204" pitchFamily="34" charset="0"/>
                <a:ea typeface="Calibri"/>
                <a:cs typeface="Arial" panose="020B0604020202020204" pitchFamily="34" charset="0"/>
              </a:rPr>
              <a:t>نیز</a:t>
            </a:r>
            <a:r>
              <a:rPr lang="en-US" sz="2400" b="1" dirty="0">
                <a:latin typeface="Arial" panose="020B0604020202020204" pitchFamily="34" charset="0"/>
                <a:ea typeface="Calibri"/>
                <a:cs typeface="Arial" panose="020B0604020202020204" pitchFamily="34" charset="0"/>
              </a:rPr>
              <a:t> </a:t>
            </a:r>
            <a:r>
              <a:rPr lang="en-US" sz="2400" b="1" dirty="0" err="1">
                <a:latin typeface="Arial" panose="020B0604020202020204" pitchFamily="34" charset="0"/>
                <a:ea typeface="Calibri"/>
                <a:cs typeface="Arial" panose="020B0604020202020204" pitchFamily="34" charset="0"/>
              </a:rPr>
              <a:t>به</a:t>
            </a:r>
            <a:r>
              <a:rPr lang="en-US" sz="2400" b="1" dirty="0">
                <a:latin typeface="Arial" panose="020B0604020202020204" pitchFamily="34" charset="0"/>
                <a:ea typeface="Calibri"/>
                <a:cs typeface="Arial" panose="020B0604020202020204" pitchFamily="34" charset="0"/>
              </a:rPr>
              <a:t> </a:t>
            </a:r>
            <a:r>
              <a:rPr lang="en-US" sz="2400" b="1" dirty="0" err="1">
                <a:latin typeface="Arial" panose="020B0604020202020204" pitchFamily="34" charset="0"/>
                <a:ea typeface="Calibri"/>
                <a:cs typeface="Arial" panose="020B0604020202020204" pitchFamily="34" charset="0"/>
              </a:rPr>
              <a:t>هم</a:t>
            </a:r>
            <a:r>
              <a:rPr lang="en-US" sz="2400" b="1" dirty="0">
                <a:latin typeface="Arial" panose="020B0604020202020204" pitchFamily="34" charset="0"/>
                <a:ea typeface="Calibri"/>
                <a:cs typeface="Arial" panose="020B0604020202020204" pitchFamily="34" charset="0"/>
              </a:rPr>
              <a:t> </a:t>
            </a:r>
            <a:r>
              <a:rPr lang="en-US" sz="2400" b="1" dirty="0" err="1">
                <a:latin typeface="Arial" panose="020B0604020202020204" pitchFamily="34" charset="0"/>
                <a:ea typeface="Calibri"/>
                <a:cs typeface="Arial" panose="020B0604020202020204" pitchFamily="34" charset="0"/>
              </a:rPr>
              <a:t>تیمی</a:t>
            </a:r>
            <a:r>
              <a:rPr lang="en-US" sz="2400" b="1" dirty="0">
                <a:latin typeface="Arial" panose="020B0604020202020204" pitchFamily="34" charset="0"/>
                <a:ea typeface="Calibri"/>
                <a:cs typeface="Arial" panose="020B0604020202020204" pitchFamily="34" charset="0"/>
              </a:rPr>
              <a:t> </a:t>
            </a:r>
            <a:r>
              <a:rPr lang="en-US" sz="2400" b="1" dirty="0" err="1">
                <a:latin typeface="Arial" panose="020B0604020202020204" pitchFamily="34" charset="0"/>
                <a:ea typeface="Calibri"/>
                <a:cs typeface="Arial" panose="020B0604020202020204" pitchFamily="34" charset="0"/>
              </a:rPr>
              <a:t>ها</a:t>
            </a:r>
            <a:r>
              <a:rPr lang="en-US" sz="2400" b="1" dirty="0">
                <a:latin typeface="Arial" panose="020B0604020202020204" pitchFamily="34" charset="0"/>
                <a:ea typeface="Calibri"/>
                <a:cs typeface="Arial" panose="020B0604020202020204" pitchFamily="34" charset="0"/>
              </a:rPr>
              <a:t> و </a:t>
            </a:r>
            <a:r>
              <a:rPr lang="en-US" sz="2400" b="1" dirty="0" err="1">
                <a:latin typeface="Arial" panose="020B0604020202020204" pitchFamily="34" charset="0"/>
                <a:ea typeface="Calibri"/>
                <a:cs typeface="Arial" panose="020B0604020202020204" pitchFamily="34" charset="0"/>
              </a:rPr>
              <a:t>مربیان</a:t>
            </a:r>
            <a:r>
              <a:rPr lang="en-US" sz="2400" b="1" dirty="0">
                <a:latin typeface="Arial" panose="020B0604020202020204" pitchFamily="34" charset="0"/>
                <a:ea typeface="Calibri"/>
                <a:cs typeface="Arial" panose="020B0604020202020204" pitchFamily="34" charset="0"/>
              </a:rPr>
              <a:t> </a:t>
            </a:r>
            <a:r>
              <a:rPr lang="en-US" sz="2400" b="1" dirty="0" err="1">
                <a:latin typeface="Arial" panose="020B0604020202020204" pitchFamily="34" charset="0"/>
                <a:ea typeface="Calibri"/>
                <a:cs typeface="Arial" panose="020B0604020202020204" pitchFamily="34" charset="0"/>
              </a:rPr>
              <a:t>اجازه</a:t>
            </a:r>
            <a:r>
              <a:rPr lang="en-US" sz="2400" b="1" dirty="0">
                <a:latin typeface="Arial" panose="020B0604020202020204" pitchFamily="34" charset="0"/>
                <a:ea typeface="Calibri"/>
                <a:cs typeface="Arial" panose="020B0604020202020204" pitchFamily="34" charset="0"/>
              </a:rPr>
              <a:t> </a:t>
            </a:r>
            <a:r>
              <a:rPr lang="en-US" sz="2400" b="1" dirty="0" err="1">
                <a:latin typeface="Arial" panose="020B0604020202020204" pitchFamily="34" charset="0"/>
                <a:ea typeface="Calibri"/>
                <a:cs typeface="Arial" panose="020B0604020202020204" pitchFamily="34" charset="0"/>
              </a:rPr>
              <a:t>نمی</a:t>
            </a:r>
            <a:r>
              <a:rPr lang="en-US" sz="2400" b="1" dirty="0">
                <a:latin typeface="Arial" panose="020B0604020202020204" pitchFamily="34" charset="0"/>
                <a:ea typeface="Calibri"/>
                <a:cs typeface="Arial" panose="020B0604020202020204" pitchFamily="34" charset="0"/>
              </a:rPr>
              <a:t> </a:t>
            </a:r>
            <a:r>
              <a:rPr lang="en-US" sz="2400" b="1" dirty="0" err="1">
                <a:latin typeface="Arial" panose="020B0604020202020204" pitchFamily="34" charset="0"/>
                <a:ea typeface="Calibri"/>
                <a:cs typeface="Arial" panose="020B0604020202020204" pitchFamily="34" charset="0"/>
              </a:rPr>
              <a:t>دهد</a:t>
            </a:r>
            <a:r>
              <a:rPr lang="en-US" sz="2400" b="1" dirty="0">
                <a:latin typeface="Arial" panose="020B0604020202020204" pitchFamily="34" charset="0"/>
                <a:ea typeface="Calibri"/>
                <a:cs typeface="Arial" panose="020B0604020202020204" pitchFamily="34" charset="0"/>
              </a:rPr>
              <a:t> </a:t>
            </a:r>
            <a:r>
              <a:rPr lang="en-US" sz="2400" b="1" dirty="0" err="1">
                <a:latin typeface="Arial" panose="020B0604020202020204" pitchFamily="34" charset="0"/>
                <a:ea typeface="Calibri"/>
                <a:cs typeface="Arial" panose="020B0604020202020204" pitchFamily="34" charset="0"/>
              </a:rPr>
              <a:t>به</a:t>
            </a:r>
            <a:r>
              <a:rPr lang="en-US" sz="2400" b="1" dirty="0">
                <a:latin typeface="Arial" panose="020B0604020202020204" pitchFamily="34" charset="0"/>
                <a:ea typeface="Calibri"/>
                <a:cs typeface="Arial" panose="020B0604020202020204" pitchFamily="34" charset="0"/>
              </a:rPr>
              <a:t> </a:t>
            </a:r>
            <a:r>
              <a:rPr lang="en-US" sz="2400" b="1" dirty="0" err="1">
                <a:latin typeface="Arial" panose="020B0604020202020204" pitchFamily="34" charset="0"/>
                <a:ea typeface="Calibri"/>
                <a:cs typeface="Arial" panose="020B0604020202020204" pitchFamily="34" charset="0"/>
              </a:rPr>
              <a:t>بازیکنان</a:t>
            </a:r>
            <a:r>
              <a:rPr lang="en-US" sz="2400" b="1" dirty="0">
                <a:latin typeface="Arial" panose="020B0604020202020204" pitchFamily="34" charset="0"/>
                <a:ea typeface="Calibri"/>
                <a:cs typeface="Arial" panose="020B0604020202020204" pitchFamily="34" charset="0"/>
              </a:rPr>
              <a:t> </a:t>
            </a:r>
            <a:r>
              <a:rPr lang="en-US" sz="2400" b="1" dirty="0" err="1">
                <a:latin typeface="Arial" panose="020B0604020202020204" pitchFamily="34" charset="0"/>
                <a:ea typeface="Calibri"/>
                <a:cs typeface="Arial" panose="020B0604020202020204" pitchFamily="34" charset="0"/>
              </a:rPr>
              <a:t>مصدوم</a:t>
            </a:r>
            <a:r>
              <a:rPr lang="en-US" sz="2400" b="1" dirty="0">
                <a:latin typeface="Arial" panose="020B0604020202020204" pitchFamily="34" charset="0"/>
                <a:ea typeface="Calibri"/>
                <a:cs typeface="Arial" panose="020B0604020202020204" pitchFamily="34" charset="0"/>
              </a:rPr>
              <a:t> </a:t>
            </a:r>
            <a:r>
              <a:rPr lang="en-US" sz="2400" b="1" dirty="0" err="1">
                <a:latin typeface="Arial" panose="020B0604020202020204" pitchFamily="34" charset="0"/>
                <a:ea typeface="Calibri"/>
                <a:cs typeface="Arial" panose="020B0604020202020204" pitchFamily="34" charset="0"/>
              </a:rPr>
              <a:t>رسیدگی</a:t>
            </a:r>
            <a:r>
              <a:rPr lang="en-US" sz="2400" b="1" dirty="0">
                <a:latin typeface="Arial" panose="020B0604020202020204" pitchFamily="34" charset="0"/>
                <a:ea typeface="Calibri"/>
                <a:cs typeface="Arial" panose="020B0604020202020204" pitchFamily="34" charset="0"/>
              </a:rPr>
              <a:t> </a:t>
            </a:r>
            <a:r>
              <a:rPr lang="en-US" sz="2400" b="1" dirty="0" err="1">
                <a:latin typeface="Arial" panose="020B0604020202020204" pitchFamily="34" charset="0"/>
                <a:ea typeface="Calibri"/>
                <a:cs typeface="Arial" panose="020B0604020202020204" pitchFamily="34" charset="0"/>
              </a:rPr>
              <a:t>کنند</a:t>
            </a:r>
            <a:r>
              <a:rPr lang="en-US" sz="2400" b="1" dirty="0">
                <a:latin typeface="Arial" panose="020B0604020202020204" pitchFamily="34" charset="0"/>
                <a:ea typeface="Calibri"/>
                <a:cs typeface="Arial" panose="020B0604020202020204" pitchFamily="34" charset="0"/>
              </a:rPr>
              <a:t> و </a:t>
            </a:r>
            <a:r>
              <a:rPr lang="en-US" sz="2400" b="1" dirty="0" err="1">
                <a:latin typeface="Arial" panose="020B0604020202020204" pitchFamily="34" charset="0"/>
                <a:ea typeface="Calibri"/>
                <a:cs typeface="Arial" panose="020B0604020202020204" pitchFamily="34" charset="0"/>
              </a:rPr>
              <a:t>نخست</a:t>
            </a:r>
            <a:r>
              <a:rPr lang="en-US" sz="2400" b="1" dirty="0">
                <a:latin typeface="Arial" panose="020B0604020202020204" pitchFamily="34" charset="0"/>
                <a:ea typeface="Calibri"/>
                <a:cs typeface="Arial" panose="020B0604020202020204" pitchFamily="34" charset="0"/>
              </a:rPr>
              <a:t> </a:t>
            </a:r>
            <a:r>
              <a:rPr lang="en-US" sz="2400" b="1" dirty="0" err="1">
                <a:latin typeface="Arial" panose="020B0604020202020204" pitchFamily="34" charset="0"/>
                <a:ea typeface="Calibri"/>
                <a:cs typeface="Arial" panose="020B0604020202020204" pitchFamily="34" charset="0"/>
              </a:rPr>
              <a:t>می</a:t>
            </a:r>
            <a:r>
              <a:rPr lang="en-US" sz="2400" b="1" dirty="0">
                <a:latin typeface="Arial" panose="020B0604020202020204" pitchFamily="34" charset="0"/>
                <a:ea typeface="Calibri"/>
                <a:cs typeface="Arial" panose="020B0604020202020204" pitchFamily="34" charset="0"/>
              </a:rPr>
              <a:t> </a:t>
            </a:r>
            <a:r>
              <a:rPr lang="en-US" sz="2400" b="1" dirty="0" err="1">
                <a:latin typeface="Arial" panose="020B0604020202020204" pitchFamily="34" charset="0"/>
                <a:ea typeface="Calibri"/>
                <a:cs typeface="Arial" panose="020B0604020202020204" pitchFamily="34" charset="0"/>
              </a:rPr>
              <a:t>بایست</a:t>
            </a:r>
            <a:r>
              <a:rPr lang="en-US" sz="2400" b="1" dirty="0">
                <a:latin typeface="Arial" panose="020B0604020202020204" pitchFamily="34" charset="0"/>
                <a:ea typeface="Calibri"/>
                <a:cs typeface="Arial" panose="020B0604020202020204" pitchFamily="34" charset="0"/>
              </a:rPr>
              <a:t> </a:t>
            </a:r>
            <a:r>
              <a:rPr lang="en-US" sz="2400" b="1" dirty="0" err="1">
                <a:latin typeface="Arial" panose="020B0604020202020204" pitchFamily="34" charset="0"/>
                <a:ea typeface="Calibri"/>
                <a:cs typeface="Arial" panose="020B0604020202020204" pitchFamily="34" charset="0"/>
              </a:rPr>
              <a:t>بازیکنان</a:t>
            </a:r>
            <a:r>
              <a:rPr lang="en-US" sz="2400" b="1" dirty="0">
                <a:latin typeface="Arial" panose="020B0604020202020204" pitchFamily="34" charset="0"/>
                <a:ea typeface="Calibri"/>
                <a:cs typeface="Arial" panose="020B0604020202020204" pitchFamily="34" charset="0"/>
              </a:rPr>
              <a:t> </a:t>
            </a:r>
            <a:r>
              <a:rPr lang="en-US" sz="2400" b="1" dirty="0" err="1">
                <a:latin typeface="Arial" panose="020B0604020202020204" pitchFamily="34" charset="0"/>
                <a:ea typeface="Calibri"/>
                <a:cs typeface="Arial" panose="020B0604020202020204" pitchFamily="34" charset="0"/>
              </a:rPr>
              <a:t>جانشین</a:t>
            </a:r>
            <a:r>
              <a:rPr lang="en-US" sz="2400" b="1" dirty="0">
                <a:latin typeface="Arial" panose="020B0604020202020204" pitchFamily="34" charset="0"/>
                <a:ea typeface="Calibri"/>
                <a:cs typeface="Arial" panose="020B0604020202020204" pitchFamily="34" charset="0"/>
              </a:rPr>
              <a:t> </a:t>
            </a:r>
            <a:r>
              <a:rPr lang="en-US" sz="2400" b="1" dirty="0" err="1">
                <a:latin typeface="Arial" panose="020B0604020202020204" pitchFamily="34" charset="0"/>
                <a:ea typeface="Calibri"/>
                <a:cs typeface="Arial" panose="020B0604020202020204" pitchFamily="34" charset="0"/>
              </a:rPr>
              <a:t>وارد</a:t>
            </a:r>
            <a:r>
              <a:rPr lang="en-US" sz="2400" b="1" dirty="0">
                <a:latin typeface="Arial" panose="020B0604020202020204" pitchFamily="34" charset="0"/>
                <a:ea typeface="Calibri"/>
                <a:cs typeface="Arial" panose="020B0604020202020204" pitchFamily="34" charset="0"/>
              </a:rPr>
              <a:t> </a:t>
            </a:r>
            <a:r>
              <a:rPr lang="en-US" sz="2400" b="1" dirty="0" err="1">
                <a:latin typeface="Arial" panose="020B0604020202020204" pitchFamily="34" charset="0"/>
                <a:ea typeface="Calibri"/>
                <a:cs typeface="Arial" panose="020B0604020202020204" pitchFamily="34" charset="0"/>
              </a:rPr>
              <a:t>زمین</a:t>
            </a:r>
            <a:r>
              <a:rPr lang="en-US" sz="2400" b="1" dirty="0">
                <a:latin typeface="Arial" panose="020B0604020202020204" pitchFamily="34" charset="0"/>
                <a:ea typeface="Calibri"/>
                <a:cs typeface="Arial" panose="020B0604020202020204" pitchFamily="34" charset="0"/>
              </a:rPr>
              <a:t> </a:t>
            </a:r>
            <a:r>
              <a:rPr lang="en-US" sz="2400" b="1" dirty="0" err="1">
                <a:latin typeface="Arial" panose="020B0604020202020204" pitchFamily="34" charset="0"/>
                <a:ea typeface="Calibri"/>
                <a:cs typeface="Arial" panose="020B0604020202020204" pitchFamily="34" charset="0"/>
              </a:rPr>
              <a:t>شود</a:t>
            </a:r>
            <a:r>
              <a:rPr lang="en-US" sz="2400" b="1" dirty="0">
                <a:latin typeface="Arial" panose="020B0604020202020204" pitchFamily="34" charset="0"/>
                <a:ea typeface="Calibri"/>
                <a:cs typeface="Arial" panose="020B0604020202020204" pitchFamily="34" charset="0"/>
              </a:rPr>
              <a:t> . </a:t>
            </a:r>
            <a:r>
              <a:rPr lang="en-US" sz="2400" b="1" dirty="0" err="1">
                <a:latin typeface="Arial" panose="020B0604020202020204" pitchFamily="34" charset="0"/>
                <a:ea typeface="Calibri"/>
                <a:cs typeface="Arial" panose="020B0604020202020204" pitchFamily="34" charset="0"/>
              </a:rPr>
              <a:t>تنها</a:t>
            </a:r>
            <a:r>
              <a:rPr lang="en-US" sz="2400" b="1" dirty="0">
                <a:latin typeface="Arial" panose="020B0604020202020204" pitchFamily="34" charset="0"/>
                <a:ea typeface="Calibri"/>
                <a:cs typeface="Arial" panose="020B0604020202020204" pitchFamily="34" charset="0"/>
              </a:rPr>
              <a:t> </a:t>
            </a:r>
            <a:r>
              <a:rPr lang="en-US" sz="2400" b="1" dirty="0" err="1">
                <a:latin typeface="Arial" panose="020B0604020202020204" pitchFamily="34" charset="0"/>
                <a:ea typeface="Calibri"/>
                <a:cs typeface="Arial" panose="020B0604020202020204" pitchFamily="34" charset="0"/>
              </a:rPr>
              <a:t>یک</a:t>
            </a:r>
            <a:r>
              <a:rPr lang="en-US" sz="2400" b="1" dirty="0">
                <a:latin typeface="Arial" panose="020B0604020202020204" pitchFamily="34" charset="0"/>
                <a:ea typeface="Calibri"/>
                <a:cs typeface="Arial" panose="020B0604020202020204" pitchFamily="34" charset="0"/>
              </a:rPr>
              <a:t> </a:t>
            </a:r>
            <a:r>
              <a:rPr lang="en-US" sz="2400" b="1" dirty="0" err="1">
                <a:latin typeface="Arial" panose="020B0604020202020204" pitchFamily="34" charset="0"/>
                <a:ea typeface="Calibri"/>
                <a:cs typeface="Arial" panose="020B0604020202020204" pitchFamily="34" charset="0"/>
              </a:rPr>
              <a:t>بازیکن</a:t>
            </a:r>
            <a:r>
              <a:rPr lang="en-US" sz="2400" b="1" dirty="0">
                <a:latin typeface="Arial" panose="020B0604020202020204" pitchFamily="34" charset="0"/>
                <a:ea typeface="Calibri"/>
                <a:cs typeface="Arial" panose="020B0604020202020204" pitchFamily="34" charset="0"/>
              </a:rPr>
              <a:t> </a:t>
            </a:r>
            <a:r>
              <a:rPr lang="en-US" sz="2400" b="1" dirty="0" err="1">
                <a:latin typeface="Arial" panose="020B0604020202020204" pitchFamily="34" charset="0"/>
                <a:ea typeface="Calibri"/>
                <a:cs typeface="Arial" panose="020B0604020202020204" pitchFamily="34" charset="0"/>
              </a:rPr>
              <a:t>ستاره</a:t>
            </a:r>
            <a:r>
              <a:rPr lang="en-US" sz="2400" b="1" dirty="0">
                <a:latin typeface="Arial" panose="020B0604020202020204" pitchFamily="34" charset="0"/>
                <a:ea typeface="Calibri"/>
                <a:cs typeface="Arial" panose="020B0604020202020204" pitchFamily="34" charset="0"/>
              </a:rPr>
              <a:t> </a:t>
            </a:r>
            <a:r>
              <a:rPr lang="en-US" sz="2400" b="1" dirty="0" err="1">
                <a:latin typeface="Arial" panose="020B0604020202020204" pitchFamily="34" charset="0"/>
                <a:ea typeface="Calibri"/>
                <a:cs typeface="Arial" panose="020B0604020202020204" pitchFamily="34" charset="0"/>
              </a:rPr>
              <a:t>می</a:t>
            </a:r>
            <a:r>
              <a:rPr lang="en-US" sz="2400" b="1" dirty="0">
                <a:latin typeface="Arial" panose="020B0604020202020204" pitchFamily="34" charset="0"/>
                <a:ea typeface="Calibri"/>
                <a:cs typeface="Arial" panose="020B0604020202020204" pitchFamily="34" charset="0"/>
              </a:rPr>
              <a:t> </a:t>
            </a:r>
            <a:r>
              <a:rPr lang="en-US" sz="2400" b="1" dirty="0" err="1">
                <a:latin typeface="Arial" panose="020B0604020202020204" pitchFamily="34" charset="0"/>
                <a:ea typeface="Calibri"/>
                <a:cs typeface="Arial" panose="020B0604020202020204" pitchFamily="34" charset="0"/>
              </a:rPr>
              <a:t>تواند</a:t>
            </a:r>
            <a:r>
              <a:rPr lang="en-US" sz="2400" b="1" dirty="0">
                <a:latin typeface="Arial" panose="020B0604020202020204" pitchFamily="34" charset="0"/>
                <a:ea typeface="Calibri"/>
                <a:cs typeface="Arial" panose="020B0604020202020204" pitchFamily="34" charset="0"/>
              </a:rPr>
              <a:t> </a:t>
            </a:r>
            <a:r>
              <a:rPr lang="en-US" sz="2400" b="1" dirty="0" err="1">
                <a:latin typeface="Arial" panose="020B0604020202020204" pitchFamily="34" charset="0"/>
                <a:ea typeface="Calibri"/>
                <a:cs typeface="Arial" panose="020B0604020202020204" pitchFamily="34" charset="0"/>
              </a:rPr>
              <a:t>به</a:t>
            </a:r>
            <a:r>
              <a:rPr lang="en-US" sz="2400" b="1" dirty="0">
                <a:latin typeface="Arial" panose="020B0604020202020204" pitchFamily="34" charset="0"/>
                <a:ea typeface="Calibri"/>
                <a:cs typeface="Arial" panose="020B0604020202020204" pitchFamily="34" charset="0"/>
              </a:rPr>
              <a:t> </a:t>
            </a:r>
            <a:r>
              <a:rPr lang="en-US" sz="2400" b="1" dirty="0" err="1">
                <a:latin typeface="Arial" panose="020B0604020202020204" pitchFamily="34" charset="0"/>
                <a:ea typeface="Calibri"/>
                <a:cs typeface="Arial" panose="020B0604020202020204" pitchFamily="34" charset="0"/>
              </a:rPr>
              <a:t>این</a:t>
            </a:r>
            <a:r>
              <a:rPr lang="en-US" sz="2400" b="1" dirty="0">
                <a:latin typeface="Arial" panose="020B0604020202020204" pitchFamily="34" charset="0"/>
                <a:ea typeface="Calibri"/>
                <a:cs typeface="Arial" panose="020B0604020202020204" pitchFamily="34" charset="0"/>
              </a:rPr>
              <a:t> </a:t>
            </a:r>
            <a:r>
              <a:rPr lang="en-US" sz="2400" b="1" dirty="0" err="1">
                <a:latin typeface="Arial" panose="020B0604020202020204" pitchFamily="34" charset="0"/>
                <a:ea typeface="Calibri"/>
                <a:cs typeface="Arial" panose="020B0604020202020204" pitchFamily="34" charset="0"/>
              </a:rPr>
              <a:t>اتفاق</a:t>
            </a:r>
            <a:r>
              <a:rPr lang="en-US" sz="2400" b="1" dirty="0">
                <a:latin typeface="Arial" panose="020B0604020202020204" pitchFamily="34" charset="0"/>
                <a:ea typeface="Calibri"/>
                <a:cs typeface="Arial" panose="020B0604020202020204" pitchFamily="34" charset="0"/>
              </a:rPr>
              <a:t> </a:t>
            </a:r>
            <a:r>
              <a:rPr lang="en-US" sz="2400" b="1" dirty="0" err="1">
                <a:latin typeface="Arial" panose="020B0604020202020204" pitchFamily="34" charset="0"/>
                <a:ea typeface="Calibri"/>
                <a:cs typeface="Arial" panose="020B0604020202020204" pitchFamily="34" charset="0"/>
              </a:rPr>
              <a:t>غیراخلاقی</a:t>
            </a:r>
            <a:r>
              <a:rPr lang="en-US" sz="2400" b="1" dirty="0">
                <a:latin typeface="Arial" panose="020B0604020202020204" pitchFamily="34" charset="0"/>
                <a:ea typeface="Calibri"/>
                <a:cs typeface="Arial" panose="020B0604020202020204" pitchFamily="34" charset="0"/>
              </a:rPr>
              <a:t> </a:t>
            </a:r>
            <a:r>
              <a:rPr lang="en-US" sz="2400" b="1" dirty="0" err="1">
                <a:latin typeface="Arial" panose="020B0604020202020204" pitchFamily="34" charset="0"/>
                <a:ea typeface="Calibri"/>
                <a:cs typeface="Arial" panose="020B0604020202020204" pitchFamily="34" charset="0"/>
              </a:rPr>
              <a:t>پایان</a:t>
            </a:r>
            <a:r>
              <a:rPr lang="en-US" sz="2400" b="1" dirty="0">
                <a:latin typeface="Arial" panose="020B0604020202020204" pitchFamily="34" charset="0"/>
                <a:ea typeface="Calibri"/>
                <a:cs typeface="Arial" panose="020B0604020202020204" pitchFamily="34" charset="0"/>
              </a:rPr>
              <a:t> </a:t>
            </a:r>
            <a:r>
              <a:rPr lang="en-US" sz="2400" b="1" dirty="0" err="1">
                <a:latin typeface="Arial" panose="020B0604020202020204" pitchFamily="34" charset="0"/>
                <a:ea typeface="Calibri"/>
                <a:cs typeface="Arial" panose="020B0604020202020204" pitchFamily="34" charset="0"/>
              </a:rPr>
              <a:t>دهد.مدافع</a:t>
            </a:r>
            <a:r>
              <a:rPr lang="en-US" sz="2400" b="1" dirty="0">
                <a:latin typeface="Arial" panose="020B0604020202020204" pitchFamily="34" charset="0"/>
                <a:ea typeface="Calibri"/>
                <a:cs typeface="Arial" panose="020B0604020202020204" pitchFamily="34" charset="0"/>
              </a:rPr>
              <a:t> </a:t>
            </a:r>
            <a:r>
              <a:rPr lang="en-US" sz="2400" b="1" dirty="0" err="1">
                <a:latin typeface="Arial" panose="020B0604020202020204" pitchFamily="34" charset="0"/>
                <a:ea typeface="Calibri"/>
                <a:cs typeface="Arial" panose="020B0604020202020204" pitchFamily="34" charset="0"/>
              </a:rPr>
              <a:t>تیم</a:t>
            </a:r>
            <a:r>
              <a:rPr lang="en-US" sz="2400" b="1" dirty="0">
                <a:latin typeface="Arial" panose="020B0604020202020204" pitchFamily="34" charset="0"/>
                <a:ea typeface="Calibri"/>
                <a:cs typeface="Arial" panose="020B0604020202020204" pitchFamily="34" charset="0"/>
              </a:rPr>
              <a:t> </a:t>
            </a:r>
            <a:r>
              <a:rPr lang="en-US" sz="2400" b="1" dirty="0" err="1">
                <a:latin typeface="Arial" panose="020B0604020202020204" pitchFamily="34" charset="0"/>
                <a:ea typeface="Calibri"/>
                <a:cs typeface="Arial" panose="020B0604020202020204" pitchFamily="34" charset="0"/>
              </a:rPr>
              <a:t>سنترال</a:t>
            </a:r>
            <a:r>
              <a:rPr lang="en-US" sz="2400" b="1" dirty="0">
                <a:latin typeface="Arial" panose="020B0604020202020204" pitchFamily="34" charset="0"/>
                <a:ea typeface="Calibri"/>
                <a:cs typeface="Arial" panose="020B0604020202020204" pitchFamily="34" charset="0"/>
              </a:rPr>
              <a:t> </a:t>
            </a:r>
            <a:r>
              <a:rPr lang="en-US" sz="2400" b="1" dirty="0" err="1">
                <a:latin typeface="Arial" panose="020B0604020202020204" pitchFamily="34" charset="0"/>
                <a:ea typeface="Calibri"/>
                <a:cs typeface="Arial" panose="020B0604020202020204" pitchFamily="34" charset="0"/>
              </a:rPr>
              <a:t>واشنگتن</a:t>
            </a:r>
            <a:r>
              <a:rPr lang="en-US" sz="2400" b="1" dirty="0">
                <a:latin typeface="Arial" panose="020B0604020202020204" pitchFamily="34" charset="0"/>
                <a:ea typeface="Calibri"/>
                <a:cs typeface="Arial" panose="020B0604020202020204" pitchFamily="34" charset="0"/>
              </a:rPr>
              <a:t> </a:t>
            </a:r>
            <a:r>
              <a:rPr lang="en-US" sz="2400" b="1" dirty="0" err="1">
                <a:latin typeface="Arial" panose="020B0604020202020204" pitchFamily="34" charset="0"/>
                <a:ea typeface="Calibri"/>
                <a:cs typeface="Arial" panose="020B0604020202020204" pitchFamily="34" charset="0"/>
              </a:rPr>
              <a:t>ایده</a:t>
            </a:r>
            <a:r>
              <a:rPr lang="en-US" sz="2400" b="1" dirty="0">
                <a:latin typeface="Arial" panose="020B0604020202020204" pitchFamily="34" charset="0"/>
                <a:ea typeface="Calibri"/>
                <a:cs typeface="Arial" panose="020B0604020202020204" pitchFamily="34" charset="0"/>
              </a:rPr>
              <a:t> </a:t>
            </a:r>
            <a:r>
              <a:rPr lang="en-US" sz="2400" b="1" dirty="0" err="1">
                <a:latin typeface="Arial" panose="020B0604020202020204" pitchFamily="34" charset="0"/>
                <a:ea typeface="Calibri"/>
                <a:cs typeface="Arial" panose="020B0604020202020204" pitchFamily="34" charset="0"/>
              </a:rPr>
              <a:t>بهتری</a:t>
            </a:r>
            <a:r>
              <a:rPr lang="en-US" sz="2400" b="1" dirty="0">
                <a:latin typeface="Arial" panose="020B0604020202020204" pitchFamily="34" charset="0"/>
                <a:ea typeface="Calibri"/>
                <a:cs typeface="Arial" panose="020B0604020202020204" pitchFamily="34" charset="0"/>
              </a:rPr>
              <a:t> </a:t>
            </a:r>
            <a:r>
              <a:rPr lang="en-US" sz="2400" b="1" dirty="0" err="1">
                <a:latin typeface="Arial" panose="020B0604020202020204" pitchFamily="34" charset="0"/>
                <a:ea typeface="Calibri"/>
                <a:cs typeface="Arial" panose="020B0604020202020204" pitchFamily="34" charset="0"/>
              </a:rPr>
              <a:t>داشت.او</a:t>
            </a:r>
            <a:r>
              <a:rPr lang="en-US" sz="2400" b="1" dirty="0">
                <a:latin typeface="Arial" panose="020B0604020202020204" pitchFamily="34" charset="0"/>
                <a:ea typeface="Calibri"/>
                <a:cs typeface="Arial" panose="020B0604020202020204" pitchFamily="34" charset="0"/>
              </a:rPr>
              <a:t> </a:t>
            </a:r>
            <a:r>
              <a:rPr lang="en-US" sz="2400" b="1" dirty="0" err="1">
                <a:latin typeface="Arial" panose="020B0604020202020204" pitchFamily="34" charset="0"/>
                <a:ea typeface="Calibri"/>
                <a:cs typeface="Arial" panose="020B0604020202020204" pitchFamily="34" charset="0"/>
              </a:rPr>
              <a:t>بعد</a:t>
            </a:r>
            <a:r>
              <a:rPr lang="en-US" sz="2400" b="1" dirty="0">
                <a:latin typeface="Arial" panose="020B0604020202020204" pitchFamily="34" charset="0"/>
                <a:ea typeface="Calibri"/>
                <a:cs typeface="Arial" panose="020B0604020202020204" pitchFamily="34" charset="0"/>
              </a:rPr>
              <a:t> </a:t>
            </a:r>
            <a:r>
              <a:rPr lang="en-US" sz="2400" b="1" dirty="0" err="1">
                <a:latin typeface="Arial" panose="020B0604020202020204" pitchFamily="34" charset="0"/>
                <a:ea typeface="Calibri"/>
                <a:cs typeface="Arial" panose="020B0604020202020204" pitchFamily="34" charset="0"/>
              </a:rPr>
              <a:t>از</a:t>
            </a:r>
            <a:r>
              <a:rPr lang="en-US" sz="2400" b="1" dirty="0">
                <a:latin typeface="Arial" panose="020B0604020202020204" pitchFamily="34" charset="0"/>
                <a:ea typeface="Calibri"/>
                <a:cs typeface="Arial" panose="020B0604020202020204" pitchFamily="34" charset="0"/>
              </a:rPr>
              <a:t> </a:t>
            </a:r>
            <a:r>
              <a:rPr lang="en-US" sz="2400" b="1" dirty="0" err="1">
                <a:latin typeface="Arial" panose="020B0604020202020204" pitchFamily="34" charset="0"/>
                <a:ea typeface="Calibri"/>
                <a:cs typeface="Arial" panose="020B0604020202020204" pitchFamily="34" charset="0"/>
              </a:rPr>
              <a:t>صحبت</a:t>
            </a:r>
            <a:r>
              <a:rPr lang="en-US" sz="2400" b="1" dirty="0">
                <a:latin typeface="Arial" panose="020B0604020202020204" pitchFamily="34" charset="0"/>
                <a:ea typeface="Calibri"/>
                <a:cs typeface="Arial" panose="020B0604020202020204" pitchFamily="34" charset="0"/>
              </a:rPr>
              <a:t> </a:t>
            </a:r>
            <a:r>
              <a:rPr lang="en-US" sz="2400" b="1" dirty="0" err="1">
                <a:latin typeface="Arial" panose="020B0604020202020204" pitchFamily="34" charset="0"/>
                <a:ea typeface="Calibri"/>
                <a:cs typeface="Arial" panose="020B0604020202020204" pitchFamily="34" charset="0"/>
              </a:rPr>
              <a:t>با</a:t>
            </a:r>
            <a:r>
              <a:rPr lang="en-US" sz="2400" b="1" dirty="0">
                <a:latin typeface="Arial" panose="020B0604020202020204" pitchFamily="34" charset="0"/>
                <a:ea typeface="Calibri"/>
                <a:cs typeface="Arial" panose="020B0604020202020204" pitchFamily="34" charset="0"/>
              </a:rPr>
              <a:t> </a:t>
            </a:r>
            <a:r>
              <a:rPr lang="en-US" sz="2400" b="1" dirty="0" err="1">
                <a:latin typeface="Arial" panose="020B0604020202020204" pitchFamily="34" charset="0"/>
                <a:ea typeface="Calibri"/>
                <a:cs typeface="Arial" panose="020B0604020202020204" pitchFamily="34" charset="0"/>
              </a:rPr>
              <a:t>داوران</a:t>
            </a:r>
            <a:r>
              <a:rPr lang="en-US" sz="2400" b="1" dirty="0">
                <a:latin typeface="Arial" panose="020B0604020202020204" pitchFamily="34" charset="0"/>
                <a:ea typeface="Calibri"/>
                <a:cs typeface="Arial" panose="020B0604020202020204" pitchFamily="34" charset="0"/>
              </a:rPr>
              <a:t> </a:t>
            </a:r>
            <a:r>
              <a:rPr lang="en-US" sz="2400" b="1" dirty="0" err="1">
                <a:latin typeface="Arial" panose="020B0604020202020204" pitchFamily="34" charset="0"/>
                <a:ea typeface="Calibri"/>
                <a:cs typeface="Arial" panose="020B0604020202020204" pitchFamily="34" charset="0"/>
              </a:rPr>
              <a:t>همراه</a:t>
            </a:r>
            <a:r>
              <a:rPr lang="en-US" sz="2400" b="1" dirty="0">
                <a:latin typeface="Arial" panose="020B0604020202020204" pitchFamily="34" charset="0"/>
                <a:ea typeface="Calibri"/>
                <a:cs typeface="Arial" panose="020B0604020202020204" pitchFamily="34" charset="0"/>
              </a:rPr>
              <a:t> </a:t>
            </a:r>
            <a:r>
              <a:rPr lang="en-US" sz="2400" b="1" dirty="0" err="1">
                <a:latin typeface="Arial" panose="020B0604020202020204" pitchFamily="34" charset="0"/>
                <a:ea typeface="Calibri"/>
                <a:cs typeface="Arial" panose="020B0604020202020204" pitchFamily="34" charset="0"/>
              </a:rPr>
              <a:t>با</a:t>
            </a:r>
            <a:r>
              <a:rPr lang="en-US" sz="2400" b="1" dirty="0">
                <a:latin typeface="Arial" panose="020B0604020202020204" pitchFamily="34" charset="0"/>
                <a:ea typeface="Calibri"/>
                <a:cs typeface="Arial" panose="020B0604020202020204" pitchFamily="34" charset="0"/>
              </a:rPr>
              <a:t> </a:t>
            </a:r>
            <a:r>
              <a:rPr lang="en-US" sz="2400" b="1" dirty="0" err="1">
                <a:latin typeface="Arial" panose="020B0604020202020204" pitchFamily="34" charset="0"/>
                <a:ea typeface="Calibri"/>
                <a:cs typeface="Arial" panose="020B0604020202020204" pitchFamily="34" charset="0"/>
              </a:rPr>
              <a:t>یکی</a:t>
            </a:r>
            <a:r>
              <a:rPr lang="en-US" sz="2400" b="1" dirty="0">
                <a:latin typeface="Arial" panose="020B0604020202020204" pitchFamily="34" charset="0"/>
                <a:ea typeface="Calibri"/>
                <a:cs typeface="Arial" panose="020B0604020202020204" pitchFamily="34" charset="0"/>
              </a:rPr>
              <a:t> </a:t>
            </a:r>
            <a:r>
              <a:rPr lang="en-US" sz="2400" b="1" dirty="0" err="1">
                <a:latin typeface="Arial" panose="020B0604020202020204" pitchFamily="34" charset="0"/>
                <a:ea typeface="Calibri"/>
                <a:cs typeface="Arial" panose="020B0604020202020204" pitchFamily="34" charset="0"/>
              </a:rPr>
              <a:t>دیگر</a:t>
            </a:r>
            <a:r>
              <a:rPr lang="en-US" sz="2400" b="1" dirty="0">
                <a:latin typeface="Arial" panose="020B0604020202020204" pitchFamily="34" charset="0"/>
                <a:ea typeface="Calibri"/>
                <a:cs typeface="Arial" panose="020B0604020202020204" pitchFamily="34" charset="0"/>
              </a:rPr>
              <a:t> </a:t>
            </a:r>
            <a:r>
              <a:rPr lang="en-US" sz="2400" b="1" dirty="0" err="1">
                <a:latin typeface="Arial" panose="020B0604020202020204" pitchFamily="34" charset="0"/>
                <a:ea typeface="Calibri"/>
                <a:cs typeface="Arial" panose="020B0604020202020204" pitchFamily="34" charset="0"/>
              </a:rPr>
              <a:t>از</a:t>
            </a:r>
            <a:r>
              <a:rPr lang="en-US" sz="2400" b="1" dirty="0">
                <a:latin typeface="Arial" panose="020B0604020202020204" pitchFamily="34" charset="0"/>
                <a:ea typeface="Calibri"/>
                <a:cs typeface="Arial" panose="020B0604020202020204" pitchFamily="34" charset="0"/>
              </a:rPr>
              <a:t> </a:t>
            </a:r>
            <a:r>
              <a:rPr lang="en-US" sz="2400" b="1" dirty="0" err="1">
                <a:latin typeface="Arial" panose="020B0604020202020204" pitchFamily="34" charset="0"/>
                <a:ea typeface="Calibri"/>
                <a:cs typeface="Arial" panose="020B0604020202020204" pitchFamily="34" charset="0"/>
              </a:rPr>
              <a:t>هم</a:t>
            </a:r>
            <a:r>
              <a:rPr lang="en-US" sz="2400" b="1" dirty="0">
                <a:latin typeface="Arial" panose="020B0604020202020204" pitchFamily="34" charset="0"/>
                <a:ea typeface="Calibri"/>
                <a:cs typeface="Arial" panose="020B0604020202020204" pitchFamily="34" charset="0"/>
              </a:rPr>
              <a:t> </a:t>
            </a:r>
            <a:r>
              <a:rPr lang="en-US" sz="2400" b="1" dirty="0" err="1">
                <a:latin typeface="Arial" panose="020B0604020202020204" pitchFamily="34" charset="0"/>
                <a:ea typeface="Calibri"/>
                <a:cs typeface="Arial" panose="020B0604020202020204" pitchFamily="34" charset="0"/>
              </a:rPr>
              <a:t>تیمی</a:t>
            </a:r>
            <a:r>
              <a:rPr lang="en-US" sz="2400" b="1" dirty="0">
                <a:latin typeface="Arial" panose="020B0604020202020204" pitchFamily="34" charset="0"/>
                <a:ea typeface="Calibri"/>
                <a:cs typeface="Arial" panose="020B0604020202020204" pitchFamily="34" charset="0"/>
              </a:rPr>
              <a:t> هایش بازیکن مصدوم را به یکی از ایستگاه ها بردند تا حداقل بتواند با </a:t>
            </a:r>
            <a:r>
              <a:rPr lang="en-US" sz="2400" b="1" dirty="0" err="1">
                <a:latin typeface="Arial" panose="020B0604020202020204" pitchFamily="34" charset="0"/>
                <a:ea typeface="Calibri"/>
                <a:cs typeface="Arial" panose="020B0604020202020204" pitchFamily="34" charset="0"/>
              </a:rPr>
              <a:t>پای</a:t>
            </a:r>
            <a:r>
              <a:rPr lang="en-US" sz="2400" b="1" dirty="0">
                <a:latin typeface="Arial" panose="020B0604020202020204" pitchFamily="34" charset="0"/>
                <a:ea typeface="Calibri"/>
                <a:cs typeface="Arial" panose="020B0604020202020204" pitchFamily="34" charset="0"/>
              </a:rPr>
              <a:t> </a:t>
            </a:r>
            <a:r>
              <a:rPr lang="en-US" sz="2400" b="1" dirty="0" smtClean="0">
                <a:latin typeface="Arial" panose="020B0604020202020204" pitchFamily="34" charset="0"/>
                <a:ea typeface="Calibri"/>
                <a:cs typeface="Arial" panose="020B0604020202020204" pitchFamily="34" charset="0"/>
              </a:rPr>
              <a:t>چ</a:t>
            </a:r>
            <a:r>
              <a:rPr lang="fa-IR" sz="2400" b="1" dirty="0" smtClean="0">
                <a:latin typeface="Arial" panose="020B0604020202020204" pitchFamily="34" charset="0"/>
                <a:ea typeface="Calibri"/>
                <a:cs typeface="Arial" panose="020B0604020202020204" pitchFamily="34" charset="0"/>
              </a:rPr>
              <a:t>پ</a:t>
            </a:r>
            <a:r>
              <a:rPr lang="en-US" sz="2400" b="1" dirty="0" smtClean="0">
                <a:latin typeface="Arial" panose="020B0604020202020204" pitchFamily="34" charset="0"/>
                <a:ea typeface="Calibri"/>
                <a:cs typeface="Arial" panose="020B0604020202020204" pitchFamily="34" charset="0"/>
              </a:rPr>
              <a:t>ش </a:t>
            </a:r>
            <a:r>
              <a:rPr lang="en-US" sz="2400" b="1" dirty="0">
                <a:latin typeface="Arial" panose="020B0604020202020204" pitchFamily="34" charset="0"/>
                <a:ea typeface="Calibri"/>
                <a:cs typeface="Arial" panose="020B0604020202020204" pitchFamily="34" charset="0"/>
              </a:rPr>
              <a:t>ضربه آهسته ای بزند و در نهایت بازیکن مصدوم در جایگاه ارسال توپ به هم تیمی هایش سپرده شد.بازیکنان سنترال واشنگتن با این حرکت اخلاق مدارانه و درحالی که به پست اصلی شان برمی گشتند از سوی هواداران مورد تشویق قرار گرفتند.سوال این است که آیا اخلاق ورزشی مرده </a:t>
            </a:r>
            <a:r>
              <a:rPr lang="en-US" sz="2400" b="1" dirty="0" err="1">
                <a:latin typeface="Arial" panose="020B0604020202020204" pitchFamily="34" charset="0"/>
                <a:ea typeface="Calibri"/>
                <a:cs typeface="Arial" panose="020B0604020202020204" pitchFamily="34" charset="0"/>
              </a:rPr>
              <a:t>است</a:t>
            </a:r>
            <a:r>
              <a:rPr lang="en-US" sz="2400" b="1" dirty="0">
                <a:latin typeface="Arial" panose="020B0604020202020204" pitchFamily="34" charset="0"/>
                <a:ea typeface="Calibri"/>
                <a:cs typeface="Arial" panose="020B0604020202020204" pitchFamily="34" charset="0"/>
              </a:rPr>
              <a:t>؟ </a:t>
            </a:r>
            <a:r>
              <a:rPr lang="en-US" sz="2400" b="1" dirty="0" err="1">
                <a:latin typeface="Arial" panose="020B0604020202020204" pitchFamily="34" charset="0"/>
                <a:ea typeface="Calibri"/>
                <a:cs typeface="Arial" panose="020B0604020202020204" pitchFamily="34" charset="0"/>
              </a:rPr>
              <a:t>خیر</a:t>
            </a:r>
            <a:endParaRPr lang="en-US" sz="2400" b="1" dirty="0">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217036909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654" y="1938270"/>
            <a:ext cx="10515600" cy="5275442"/>
          </a:xfrm>
        </p:spPr>
        <p:txBody>
          <a:bodyPr>
            <a:normAutofit/>
          </a:bodyPr>
          <a:lstStyle/>
          <a:p>
            <a:pPr marL="0" indent="0" algn="just" rtl="1">
              <a:lnSpc>
                <a:spcPct val="170000"/>
              </a:lnSpc>
              <a:buNone/>
            </a:pPr>
            <a:r>
              <a:rPr lang="fa-IR" sz="2200" b="1" dirty="0"/>
              <a:t>واضح ترین روش وضع مقررات و تعیین تنبیهاتی برای نقص آن هاست باید به یاد داشته باشید که احترام به دیگران به عنوان سنگ بنای رفتار جوانمردانه در درجه اول به دیدگاهی متفاوت نیازمند است در واقع بسیاری از فعالیت های مروج اخلاق ورزشی به عنوان مثال از دست دادن پس از بازی از نظر قانون اجباری نیست بلکه نوعی رسم و سنت است که البته می توان این سنت را به قوانین بازی تبدیل کرد به خاطر داشته باشید که شما نیز می توانید سنت ها و آیین ها را توسعه داده و به بخشی از ورزش یا حداقل بخشی از هویت تیم تان تبدیل کنید. در اینجا به برخی از دستورالعمل های کلی برای آموزش اخلاق ورزشی به ورزشکاران جوان اشاره می کنیم این دستورالعمل می توانند برای هر ورزشی که شما در آن مربیگری می کنید کاربردی و مناسب باشند.</a:t>
            </a:r>
            <a:endParaRPr lang="en-US" sz="2200" b="1" dirty="0"/>
          </a:p>
        </p:txBody>
      </p:sp>
    </p:spTree>
    <p:extLst>
      <p:ext uri="{BB962C8B-B14F-4D97-AF65-F5344CB8AC3E}">
        <p14:creationId xmlns:p14="http://schemas.microsoft.com/office/powerpoint/2010/main" val="259258381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3957" y="1790164"/>
            <a:ext cx="10515600" cy="4515588"/>
          </a:xfrm>
        </p:spPr>
        <p:txBody>
          <a:bodyPr>
            <a:normAutofit/>
          </a:bodyPr>
          <a:lstStyle/>
          <a:p>
            <a:pPr marL="0" indent="0" algn="r" rtl="1">
              <a:lnSpc>
                <a:spcPct val="150000"/>
              </a:lnSpc>
              <a:buNone/>
            </a:pPr>
            <a:r>
              <a:rPr lang="fa-IR" b="1" dirty="0"/>
              <a:t>1</a:t>
            </a:r>
            <a:r>
              <a:rPr lang="fa-IR" sz="2400" b="1" dirty="0">
                <a:solidFill>
                  <a:schemeClr val="tx1"/>
                </a:solidFill>
              </a:rPr>
              <a:t>. </a:t>
            </a:r>
            <a:r>
              <a:rPr lang="fa-IR" sz="2400" b="1" dirty="0">
                <a:solidFill>
                  <a:schemeClr val="tx1"/>
                </a:solidFill>
                <a:latin typeface="Vazirmatn"/>
              </a:rPr>
              <a:t>به عنوان مربی یک الگوی رفتاری خوب باشید چرا که باید همواره به خاطر داشته باشید که صدای اعمال شما از کلمات شما بلندتر هستند مهم نیست چه چیزی می گویید آنچه انجام می دهید بر بازیکنانتان تاثیرگذار است. شما باید هر کاری می توانید انجام دهید تا به بازیکنانتان نشان دهید داشتن یک روحیه ورزشکاری خوب به معنای رفتار مناسب با بازیکنان و مربیان حریف، مسئولین و هم تیمی ها است به عنوان یک تجربه هنگامی که از آرمان های ورزشی تان تخطی کردید صراحتا در مقابل بازیکنانتان اعتراف کنید </a:t>
            </a:r>
          </a:p>
        </p:txBody>
      </p:sp>
    </p:spTree>
    <p:extLst>
      <p:ext uri="{BB962C8B-B14F-4D97-AF65-F5344CB8AC3E}">
        <p14:creationId xmlns:p14="http://schemas.microsoft.com/office/powerpoint/2010/main" val="275269530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54558"/>
            <a:ext cx="10515600" cy="4464073"/>
          </a:xfrm>
        </p:spPr>
        <p:txBody>
          <a:bodyPr>
            <a:normAutofit/>
          </a:bodyPr>
          <a:lstStyle/>
          <a:p>
            <a:pPr marL="0" indent="0" algn="just" rtl="1">
              <a:lnSpc>
                <a:spcPct val="150000"/>
              </a:lnSpc>
              <a:buNone/>
            </a:pPr>
            <a:r>
              <a:rPr lang="fa-IR" b="1" dirty="0"/>
              <a:t>2</a:t>
            </a:r>
            <a:r>
              <a:rPr lang="fa-IR" sz="2400" b="1" dirty="0"/>
              <a:t>. از ابتدا بر اخلاق ورزشی تاکید کنید فرآیند آموزش اخلاق ورزشی باید از ابتدا و در همان اولین برخورد با بازیکنان آغاز شود اگر شما درصدد کنار گذاشتن یک بازیکن و یا جذب یک بازیکن جدید برای تیم تان هستید آنچه در اولین مذاکره می گویید سنگ بنای رابطه شما با آن بازیکن خواهد بود. در اولین برخورد با بازیکنانتان ضروری است بر اعتقاداتتان نسبت بر اخلاق ورزشی تاکید کنید. انتظاراتتان را به روشنی تشریح کنید و توضیح دهید چه شناختی از اصول بنیادین اخلاق ورزشی دارید و اساسا چرا این اصول مهم هستند. </a:t>
            </a:r>
            <a:endParaRPr lang="en-US" sz="2400" b="1" dirty="0"/>
          </a:p>
        </p:txBody>
      </p:sp>
    </p:spTree>
    <p:extLst>
      <p:ext uri="{BB962C8B-B14F-4D97-AF65-F5344CB8AC3E}">
        <p14:creationId xmlns:p14="http://schemas.microsoft.com/office/powerpoint/2010/main" val="148985274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2593" y="1790163"/>
            <a:ext cx="10515600" cy="5190185"/>
          </a:xfrm>
        </p:spPr>
        <p:txBody>
          <a:bodyPr>
            <a:noAutofit/>
          </a:bodyPr>
          <a:lstStyle/>
          <a:p>
            <a:pPr marL="0" indent="0" algn="just" rtl="1">
              <a:lnSpc>
                <a:spcPct val="150000"/>
              </a:lnSpc>
              <a:buNone/>
            </a:pPr>
            <a:r>
              <a:rPr lang="fa-IR" sz="2100" b="1" dirty="0"/>
              <a:t>3. در مورد ترکیب جدیت و سرگرمی در حین بازی صحبت کنید </a:t>
            </a:r>
            <a:r>
              <a:rPr lang="fa-IR" sz="2100" b="1" dirty="0">
                <a:solidFill>
                  <a:srgbClr val="000000"/>
                </a:solidFill>
                <a:latin typeface="Vazirmatn"/>
              </a:rPr>
              <a:t>از آنجا که اصول اخلاق ورزشی بر ماهیت ورزش استوار شده و ذات ورزش با رقابت عجین است به بازیکنانتان توضیح دهید که ورزش نوعی «سرگرمی جدی است» به آن ها بگویید که بداخلاقی در ورزش اغلب ناشی از بسیار جدی دانستن ورزش و یا فراموش کردن این موضوع است که ورزش چیزی بیشتر از برنده شدن است و در بعضی موارد برای اینکه ورزش را زیاد جدی نگیریم نباید فراموش کنیم که تلاش برای پیروزی در حیطه قوانین و آداب و رسوم بازی بخش مهمی از رقابت محسوب می شود سعی کنید این تعادل را در دیدگاه و نظرات خود نشان دهید وقتی زمانش بود جدی باشید و هرگاه لازم بود شوخی کنید سر به سر دیگران بگذارید و سرگرمشان کنید چگونگی حفظ این تعادل به شخصیت خودتان بستگی دارد اما نیاز به برقراری تعادل بین شوخ بودن و جدیت داشتن به علایق شخصی یا شخصیت مربوط نمی شود این رفتار از طبیعت و فعالیتی که مشغول آن هستید ناشی می شود.مسئولیت هایتان را جدی بگیرید اما خودتان جدی نباشید.</a:t>
            </a:r>
            <a:endParaRPr lang="en-US" sz="2100" b="1" dirty="0"/>
          </a:p>
        </p:txBody>
      </p:sp>
    </p:spTree>
    <p:extLst>
      <p:ext uri="{BB962C8B-B14F-4D97-AF65-F5344CB8AC3E}">
        <p14:creationId xmlns:p14="http://schemas.microsoft.com/office/powerpoint/2010/main" val="404071614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9564" y="2009105"/>
            <a:ext cx="10515600" cy="5069380"/>
          </a:xfrm>
        </p:spPr>
        <p:txBody>
          <a:bodyPr>
            <a:noAutofit/>
          </a:bodyPr>
          <a:lstStyle/>
          <a:p>
            <a:pPr marL="0" indent="0" algn="just" rtl="1">
              <a:lnSpc>
                <a:spcPct val="150000"/>
              </a:lnSpc>
              <a:buNone/>
            </a:pPr>
            <a:r>
              <a:rPr lang="fa-IR" sz="2400" b="1" dirty="0"/>
              <a:t>4. </a:t>
            </a:r>
            <a:r>
              <a:rPr lang="fa-IR" sz="2400" b="1" dirty="0">
                <a:solidFill>
                  <a:srgbClr val="000000"/>
                </a:solidFill>
                <a:latin typeface="Vazirmatn"/>
              </a:rPr>
              <a:t>در مورد رابطه اخلاق ورزشی و موفقیت صحبت کنید اطمینان حاصل کنید که بازیکنانتان می دانند «موفقیت» در ورزش به منزله دستیابی به پیروزی نیست و پیروزی بدون اخلاق ورزشی افتخاری پوچ و توخالی محسوب می شود ضمن اینکه سعی کنید به بازیکنانتان نشان دهید احترام به حریف و بازی به اندازه احترام به هم تیمی ها و مربیان به خلق عادات و رفتارهایی کمک می کنند که شانس برنده شدن را افزایش </a:t>
            </a:r>
            <a:r>
              <a:rPr lang="fa-IR" sz="2400" b="1" dirty="0" smtClean="0">
                <a:solidFill>
                  <a:srgbClr val="000000"/>
                </a:solidFill>
                <a:latin typeface="Vazirmatn"/>
              </a:rPr>
              <a:t>می </a:t>
            </a:r>
            <a:r>
              <a:rPr lang="fa-IR" sz="2400" b="1" dirty="0">
                <a:solidFill>
                  <a:srgbClr val="000000"/>
                </a:solidFill>
                <a:latin typeface="Vazirmatn"/>
              </a:rPr>
              <a:t>دهند.</a:t>
            </a:r>
            <a:endParaRPr lang="en-US" sz="2400" b="1" dirty="0"/>
          </a:p>
        </p:txBody>
      </p:sp>
    </p:spTree>
    <p:extLst>
      <p:ext uri="{BB962C8B-B14F-4D97-AF65-F5344CB8AC3E}">
        <p14:creationId xmlns:p14="http://schemas.microsoft.com/office/powerpoint/2010/main" val="59424583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rtl="1">
              <a:lnSpc>
                <a:spcPct val="150000"/>
              </a:lnSpc>
              <a:buNone/>
            </a:pPr>
            <a:r>
              <a:rPr lang="fa-IR" b="1" dirty="0"/>
              <a:t>5</a:t>
            </a:r>
            <a:r>
              <a:rPr lang="fa-IR" sz="2400" b="1" dirty="0"/>
              <a:t>. </a:t>
            </a:r>
            <a:r>
              <a:rPr lang="fa-IR" sz="2400" b="1" dirty="0">
                <a:solidFill>
                  <a:srgbClr val="000000"/>
                </a:solidFill>
                <a:latin typeface="Vazirmatn"/>
              </a:rPr>
              <a:t>به طور منظم از زبان اخلاق ورزشی استفاده کنید ضروری است زبان اخلاق ورزشی به بخشی از واژگان و مربیگری شما تبدیل شود. این زبان را از همان جلسه اول فراموش نکنید بازیکنانتان باید واژه «احترام» را از شما بشنوند اگر از سوی بازیکنان مورد احترام قرار می گیرید زبانی که برای بازخورد استفاده می کنید به بخشی از روش آن ها برای درک مسائل مهم تبدیل خواهد شد. هرگز قدرت زبان را دست کم نگیرید کلمات درست باعث می شوند نادانسته ها را بهتر درک کنیم .</a:t>
            </a:r>
          </a:p>
        </p:txBody>
      </p:sp>
    </p:spTree>
    <p:extLst>
      <p:ext uri="{BB962C8B-B14F-4D97-AF65-F5344CB8AC3E}">
        <p14:creationId xmlns:p14="http://schemas.microsoft.com/office/powerpoint/2010/main" val="139955628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b="1" dirty="0"/>
              <a:t>6</a:t>
            </a:r>
            <a:r>
              <a:rPr lang="fa-IR" sz="2400" b="1" dirty="0"/>
              <a:t>. </a:t>
            </a:r>
            <a:r>
              <a:rPr lang="fa-IR" sz="2400" b="1" dirty="0">
                <a:solidFill>
                  <a:srgbClr val="000000"/>
                </a:solidFill>
                <a:latin typeface="Vazirmatn"/>
              </a:rPr>
              <a:t>تلاش کنید که توجه شما به اخلاق ورزشی در تمرین و مسابقه یکسان باشد از آنجا که علاقه مند به تشویق شما برای توسعه اخلاق ورزشی در بازیکنانتان هستیم ضروری است آموزش اصول اخلاقی را تنها به زمان مسابقات موکول نکنید انتظار رفتار خوب واحترام به هر چیزی که به بازی مربوط می شود را در تمرینات نیز نشان دهید</a:t>
            </a:r>
            <a:endParaRPr lang="fa-IR" sz="2400" b="1" kern="100" dirty="0">
              <a:latin typeface="Calibri" panose="020F0502020204030204" pitchFamily="34" charset="0"/>
              <a:ea typeface="Calibri" panose="020F0502020204030204" pitchFamily="34" charset="0"/>
            </a:endParaRPr>
          </a:p>
          <a:p>
            <a:pPr marL="0" indent="0" algn="just" rtl="1">
              <a:lnSpc>
                <a:spcPct val="150000"/>
              </a:lnSpc>
              <a:buNone/>
            </a:pPr>
            <a:endParaRPr lang="en-US" b="1" dirty="0"/>
          </a:p>
        </p:txBody>
      </p:sp>
    </p:spTree>
    <p:extLst>
      <p:ext uri="{BB962C8B-B14F-4D97-AF65-F5344CB8AC3E}">
        <p14:creationId xmlns:p14="http://schemas.microsoft.com/office/powerpoint/2010/main" val="324779206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442" y="1751527"/>
            <a:ext cx="10515600" cy="5442867"/>
          </a:xfrm>
        </p:spPr>
        <p:txBody>
          <a:bodyPr>
            <a:normAutofit/>
          </a:bodyPr>
          <a:lstStyle/>
          <a:p>
            <a:pPr marL="0" indent="0" algn="just" rtl="1">
              <a:lnSpc>
                <a:spcPct val="170000"/>
              </a:lnSpc>
              <a:buNone/>
            </a:pPr>
            <a:r>
              <a:rPr lang="fa-IR" sz="2200" b="1" dirty="0"/>
              <a:t>7. </a:t>
            </a:r>
            <a:r>
              <a:rPr lang="fa-IR" sz="2200" b="1" dirty="0">
                <a:solidFill>
                  <a:srgbClr val="000000"/>
                </a:solidFill>
                <a:latin typeface="Vazirmatn"/>
              </a:rPr>
              <a:t>برای تیم قواعد، مقررات، آداب و رسومی را وضع کنید باعث تقویت اخلاق ورزشی می شود در حالی که صحبت در مورد اصول بنیادین اخلاق ورزشی مهم است مهم تر از آن بیان شفاف و روشن انتظارات اساسی شما است. قواعد مشخصی وضع کنید که به توسعه اخلاق ورزشی بازیکنان و تیم کمک کند. ایده خوبی است که قواعد(بایدها و نبایدها) را فهرست کنید و آن ها را پیوست اصول اخلاق ورزشی قرار دهید اگر همیشه می خواهید تیم شما صد درصد از انرژی خود را صرف بازی کند این خواسته را با توصیف چگونگی احترام به رقبا هم تیمی ها و بازی همراه کنید در حد امکان انتظارات تان از بازیکنان برای ارتباط با رقبا و دیگران را شفاف و مشخص کنید هنگامی که این فرصت به وجود می آید سعی کنید رسومی که باعث ارتقا اخلاق ورزشی می شوند را توسعه دهید. برخی از آداب و رسوم و سنت ها مانند دست دادن قبل و بعد بازی به سادگی قابل اجرا هستند .</a:t>
            </a:r>
            <a:endParaRPr lang="en-US" sz="2200" b="1" dirty="0"/>
          </a:p>
        </p:txBody>
      </p:sp>
    </p:spTree>
    <p:extLst>
      <p:ext uri="{BB962C8B-B14F-4D97-AF65-F5344CB8AC3E}">
        <p14:creationId xmlns:p14="http://schemas.microsoft.com/office/powerpoint/2010/main" val="250143954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b="1" dirty="0"/>
              <a:t>8</a:t>
            </a:r>
            <a:r>
              <a:rPr lang="fa-IR" sz="2400" b="1" dirty="0"/>
              <a:t>. </a:t>
            </a:r>
            <a:r>
              <a:rPr lang="fa-IR" sz="2400" b="1" dirty="0">
                <a:solidFill>
                  <a:srgbClr val="000000"/>
                </a:solidFill>
                <a:latin typeface="Vazirmatn"/>
              </a:rPr>
              <a:t>بازیکنانتان را تشویق کنید که از پیشنهادهای سایرین استقبال کنند از آنجایی که اخلاق ورزشی نیازمند چشم انداز مناسب است به بازیکنان کمک کنید تا به دیدگاه دیگران نیز احترام بگذارند این هم مانند آموزش اخلاق به یک کودک است در مورد اینکه رقبا و مسئولین ممکن است چه نگاهی به شما و بازیکنانتان داشته باشند گفت وگو کنید.</a:t>
            </a:r>
            <a:endParaRPr lang="en-US" sz="2400" b="1" dirty="0"/>
          </a:p>
        </p:txBody>
      </p:sp>
    </p:spTree>
    <p:extLst>
      <p:ext uri="{BB962C8B-B14F-4D97-AF65-F5344CB8AC3E}">
        <p14:creationId xmlns:p14="http://schemas.microsoft.com/office/powerpoint/2010/main" val="408681924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3958" y="1819186"/>
            <a:ext cx="10515600" cy="5038814"/>
          </a:xfrm>
        </p:spPr>
        <p:txBody>
          <a:bodyPr>
            <a:normAutofit/>
          </a:bodyPr>
          <a:lstStyle/>
          <a:p>
            <a:pPr marL="0" indent="0" algn="just" rtl="1">
              <a:lnSpc>
                <a:spcPct val="150000"/>
              </a:lnSpc>
              <a:buNone/>
            </a:pPr>
            <a:r>
              <a:rPr lang="fa-IR" sz="2400" b="1" dirty="0"/>
              <a:t>9. دستورالعمل های روشن و صریح برای برخورد با رفتارهای غیر ورزشی تدوین کنید از ابتدای فصل برای بازیکنانتان مشخص کنید که چگونه با رفتارهایی که اصول اخلاق ورزشی را نقض می کنند برخورد می کنید اگر تصمیم دارید بین مدیران و بازیکنان مشاجره و جر و بحث اتفاق نیفتد به بازیکنان یادآور شوید که در صورت نقض مقررات چه تنبیهاتی در انتظار آن هاست شما می توانید پیوستاری از تنبیهات احتمالی را توصیف کرده و به آن ها تاکید کنید شما هستید که در مورد میزان جدی بودن نقض مقررات تصمیم می گیرید و به عبارت دیگر مجبور نیستید پیش از نقض احتمالی در مورد تنبیه آن تصمیم بگیرید با این حال باید روشن کنید نقض مقررات پیامدهایی به دنبال دارد در مورد روند تنبیه هم واضح حرف بزنید اگر موافق مشارکت سایر اعضای تیم در تعیین جریمه هستید آن را هم حتما بازگو کنید.</a:t>
            </a:r>
          </a:p>
          <a:p>
            <a:pPr marL="0" indent="0" algn="just" rtl="1">
              <a:buNone/>
            </a:pPr>
            <a:endParaRPr lang="en-US" dirty="0"/>
          </a:p>
        </p:txBody>
      </p:sp>
    </p:spTree>
    <p:extLst>
      <p:ext uri="{BB962C8B-B14F-4D97-AF65-F5344CB8AC3E}">
        <p14:creationId xmlns:p14="http://schemas.microsoft.com/office/powerpoint/2010/main" val="1972761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rtlCol="0" anchor="t">
            <a:normAutofit/>
          </a:bodyPr>
          <a:lstStyle/>
          <a:p>
            <a:pPr marL="0" indent="0" algn="just" rtl="1">
              <a:lnSpc>
                <a:spcPct val="150000"/>
              </a:lnSpc>
              <a:buNone/>
            </a:pPr>
            <a:r>
              <a:rPr lang="en-US" sz="2400" b="1" dirty="0">
                <a:latin typeface="Arial" panose="020B0604020202020204" pitchFamily="34" charset="0"/>
                <a:ea typeface="Calibri" panose="020F0502020204030204"/>
                <a:cs typeface="Arial" panose="020B0604020202020204" pitchFamily="34" charset="0"/>
              </a:rPr>
              <a:t>آیا در زندگی نیز از آن حمایت میشود؟احتمالا خیر.باید کاری در این زمینه انجام شود؟قطعا باید کارهای بسیاری انجام گیرد.در این رابطه مدیر روابط مدیر روابط عمومی تیم وسترن اورگان اظهار داشت که واکنش ملی به </a:t>
            </a:r>
            <a:r>
              <a:rPr lang="en-US" sz="2400" b="1" dirty="0" err="1">
                <a:latin typeface="Arial" panose="020B0604020202020204" pitchFamily="34" charset="0"/>
                <a:ea typeface="Calibri" panose="020F0502020204030204"/>
                <a:cs typeface="Arial" panose="020B0604020202020204" pitchFamily="34" charset="0"/>
              </a:rPr>
              <a:t>آنچه</a:t>
            </a:r>
            <a:r>
              <a:rPr lang="en-US" sz="2400" b="1" dirty="0">
                <a:latin typeface="Arial" panose="020B0604020202020204" pitchFamily="34" charset="0"/>
                <a:ea typeface="Calibri" panose="020F0502020204030204"/>
                <a:cs typeface="Arial" panose="020B0604020202020204" pitchFamily="34" charset="0"/>
              </a:rPr>
              <a:t> </a:t>
            </a:r>
            <a:r>
              <a:rPr lang="fa-IR" sz="2400" b="1" dirty="0" smtClean="0">
                <a:latin typeface="Arial" panose="020B0604020202020204" pitchFamily="34" charset="0"/>
                <a:ea typeface="Calibri" panose="020F0502020204030204"/>
                <a:cs typeface="Arial" panose="020B0604020202020204" pitchFamily="34" charset="0"/>
              </a:rPr>
              <a:t>«</a:t>
            </a:r>
            <a:r>
              <a:rPr lang="en-US" sz="2400" b="1" dirty="0" err="1" smtClean="0">
                <a:latin typeface="Arial" panose="020B0604020202020204" pitchFamily="34" charset="0"/>
                <a:ea typeface="Calibri" panose="020F0502020204030204"/>
                <a:cs typeface="Arial" panose="020B0604020202020204" pitchFamily="34" charset="0"/>
              </a:rPr>
              <a:t>اخلاق</a:t>
            </a:r>
            <a:r>
              <a:rPr lang="en-US" sz="2400" b="1" dirty="0" smtClean="0">
                <a:latin typeface="Arial" panose="020B0604020202020204" pitchFamily="34" charset="0"/>
                <a:ea typeface="Calibri" panose="020F0502020204030204"/>
                <a:cs typeface="Arial" panose="020B0604020202020204" pitchFamily="34" charset="0"/>
              </a:rPr>
              <a:t> </a:t>
            </a:r>
            <a:r>
              <a:rPr lang="en-US" sz="2400" b="1" dirty="0" err="1">
                <a:latin typeface="Arial" panose="020B0604020202020204" pitchFamily="34" charset="0"/>
                <a:ea typeface="Calibri" panose="020F0502020204030204"/>
                <a:cs typeface="Arial" panose="020B0604020202020204" pitchFamily="34" charset="0"/>
              </a:rPr>
              <a:t>ورزشی</a:t>
            </a:r>
            <a:r>
              <a:rPr lang="en-US" sz="2400" b="1" dirty="0">
                <a:latin typeface="Arial" panose="020B0604020202020204" pitchFamily="34" charset="0"/>
                <a:ea typeface="Calibri" panose="020F0502020204030204"/>
                <a:cs typeface="Arial" panose="020B0604020202020204" pitchFamily="34" charset="0"/>
              </a:rPr>
              <a:t> </a:t>
            </a:r>
            <a:r>
              <a:rPr lang="en-US" sz="2400" b="1" dirty="0" err="1" smtClean="0">
                <a:latin typeface="Arial" panose="020B0604020202020204" pitchFamily="34" charset="0"/>
                <a:ea typeface="Calibri" panose="020F0502020204030204"/>
                <a:cs typeface="Arial" panose="020B0604020202020204" pitchFamily="34" charset="0"/>
              </a:rPr>
              <a:t>ناب</a:t>
            </a:r>
            <a:r>
              <a:rPr lang="fa-IR" sz="2400" b="1" dirty="0">
                <a:latin typeface="Arial" panose="020B0604020202020204" pitchFamily="34" charset="0"/>
                <a:ea typeface="Calibri" panose="020F0502020204030204"/>
                <a:cs typeface="Arial" panose="020B0604020202020204" pitchFamily="34" charset="0"/>
              </a:rPr>
              <a:t>»</a:t>
            </a:r>
            <a:r>
              <a:rPr lang="en-US" sz="2400" b="1" dirty="0" err="1" smtClean="0">
                <a:latin typeface="Arial" panose="020B0604020202020204" pitchFamily="34" charset="0"/>
                <a:ea typeface="Calibri" panose="020F0502020204030204"/>
                <a:cs typeface="Arial" panose="020B0604020202020204" pitchFamily="34" charset="0"/>
              </a:rPr>
              <a:t>خوانده</a:t>
            </a:r>
            <a:r>
              <a:rPr lang="en-US" sz="2400" b="1" dirty="0" smtClean="0">
                <a:latin typeface="Arial" panose="020B0604020202020204" pitchFamily="34" charset="0"/>
                <a:ea typeface="Calibri" panose="020F0502020204030204"/>
                <a:cs typeface="Arial" panose="020B0604020202020204" pitchFamily="34" charset="0"/>
              </a:rPr>
              <a:t> </a:t>
            </a:r>
            <a:r>
              <a:rPr lang="en-US" sz="2400" b="1" dirty="0">
                <a:latin typeface="Arial" panose="020B0604020202020204" pitchFamily="34" charset="0"/>
                <a:ea typeface="Calibri" panose="020F0502020204030204"/>
                <a:cs typeface="Arial" panose="020B0604020202020204" pitchFamily="34" charset="0"/>
              </a:rPr>
              <a:t>میشود داستانی فراموش نشدنی از مهربانی و از خود گذشتگی دختران در این رقابت ورزشی است.این داستان به تیتر اول اکثر </a:t>
            </a:r>
            <a:r>
              <a:rPr lang="en-US" sz="2400" b="1" dirty="0" err="1">
                <a:latin typeface="Arial" panose="020B0604020202020204" pitchFamily="34" charset="0"/>
                <a:ea typeface="Calibri" panose="020F0502020204030204"/>
                <a:cs typeface="Arial" panose="020B0604020202020204" pitchFamily="34" charset="0"/>
              </a:rPr>
              <a:t>رسانه</a:t>
            </a:r>
            <a:r>
              <a:rPr lang="en-US" sz="2400" b="1" dirty="0">
                <a:latin typeface="Arial" panose="020B0604020202020204" pitchFamily="34" charset="0"/>
                <a:ea typeface="Calibri" panose="020F0502020204030204"/>
                <a:cs typeface="Arial" panose="020B0604020202020204" pitchFamily="34" charset="0"/>
              </a:rPr>
              <a:t> </a:t>
            </a:r>
            <a:r>
              <a:rPr lang="en-US" sz="2400" b="1" dirty="0" err="1" smtClean="0">
                <a:latin typeface="Arial" panose="020B0604020202020204" pitchFamily="34" charset="0"/>
                <a:ea typeface="Calibri" panose="020F0502020204030204"/>
                <a:cs typeface="Arial" panose="020B0604020202020204" pitchFamily="34" charset="0"/>
              </a:rPr>
              <a:t>های</a:t>
            </a:r>
            <a:r>
              <a:rPr lang="en-US" sz="2400" b="1" dirty="0" smtClean="0">
                <a:latin typeface="Arial" panose="020B0604020202020204" pitchFamily="34" charset="0"/>
                <a:ea typeface="Calibri" panose="020F0502020204030204"/>
                <a:cs typeface="Arial" panose="020B0604020202020204" pitchFamily="34" charset="0"/>
              </a:rPr>
              <a:t> </a:t>
            </a:r>
            <a:r>
              <a:rPr lang="en-US" sz="2400" b="1" dirty="0">
                <a:latin typeface="Arial" panose="020B0604020202020204" pitchFamily="34" charset="0"/>
                <a:ea typeface="Calibri" panose="020F0502020204030204"/>
                <a:cs typeface="Arial" panose="020B0604020202020204" pitchFamily="34" charset="0"/>
              </a:rPr>
              <a:t>کشور تبدیل شد.جای تعجبی ندارد که چرا حرکت مذکور این قدر شگفت انگیز است.این واکنش مطابق دیدگاه همه </a:t>
            </a:r>
            <a:r>
              <a:rPr lang="en-US" sz="2400" b="1" dirty="0" err="1">
                <a:latin typeface="Arial" panose="020B0604020202020204" pitchFamily="34" charset="0"/>
                <a:ea typeface="Calibri" panose="020F0502020204030204"/>
                <a:cs typeface="Arial" panose="020B0604020202020204" pitchFamily="34" charset="0"/>
              </a:rPr>
              <a:t>نیست.در</a:t>
            </a:r>
            <a:r>
              <a:rPr lang="en-US" sz="2400" b="1" dirty="0">
                <a:latin typeface="Arial" panose="020B0604020202020204" pitchFamily="34" charset="0"/>
                <a:ea typeface="Calibri" panose="020F0502020204030204"/>
                <a:cs typeface="Arial" panose="020B0604020202020204" pitchFamily="34" charset="0"/>
              </a:rPr>
              <a:t> </a:t>
            </a:r>
            <a:r>
              <a:rPr lang="en-US" sz="2400" b="1" dirty="0" err="1">
                <a:latin typeface="Arial" panose="020B0604020202020204" pitchFamily="34" charset="0"/>
                <a:ea typeface="Calibri" panose="020F0502020204030204"/>
                <a:cs typeface="Arial" panose="020B0604020202020204" pitchFamily="34" charset="0"/>
              </a:rPr>
              <a:t>واقع</a:t>
            </a:r>
            <a:r>
              <a:rPr lang="en-US" sz="2400" b="1" dirty="0">
                <a:latin typeface="Arial" panose="020B0604020202020204" pitchFamily="34" charset="0"/>
                <a:ea typeface="Calibri" panose="020F0502020204030204"/>
                <a:cs typeface="Arial" panose="020B0604020202020204" pitchFamily="34" charset="0"/>
              </a:rPr>
              <a:t> </a:t>
            </a:r>
            <a:r>
              <a:rPr lang="en-US" sz="2400" b="1" dirty="0" err="1">
                <a:latin typeface="Arial" panose="020B0604020202020204" pitchFamily="34" charset="0"/>
                <a:ea typeface="Calibri" panose="020F0502020204030204"/>
                <a:cs typeface="Arial" panose="020B0604020202020204" pitchFamily="34" charset="0"/>
              </a:rPr>
              <a:t>همگان</a:t>
            </a:r>
            <a:r>
              <a:rPr lang="en-US" sz="2400" b="1" dirty="0">
                <a:latin typeface="Arial" panose="020B0604020202020204" pitchFamily="34" charset="0"/>
                <a:ea typeface="Calibri" panose="020F0502020204030204"/>
                <a:cs typeface="Arial" panose="020B0604020202020204" pitchFamily="34" charset="0"/>
              </a:rPr>
              <a:t> </a:t>
            </a:r>
            <a:r>
              <a:rPr lang="en-US" sz="2400" b="1" dirty="0" err="1">
                <a:latin typeface="Arial" panose="020B0604020202020204" pitchFamily="34" charset="0"/>
                <a:ea typeface="Calibri" panose="020F0502020204030204"/>
                <a:cs typeface="Arial" panose="020B0604020202020204" pitchFamily="34" charset="0"/>
              </a:rPr>
              <a:t>در</a:t>
            </a:r>
            <a:r>
              <a:rPr lang="en-US" sz="2400" b="1" dirty="0">
                <a:latin typeface="Arial" panose="020B0604020202020204" pitchFamily="34" charset="0"/>
                <a:ea typeface="Calibri" panose="020F0502020204030204"/>
                <a:cs typeface="Arial" panose="020B0604020202020204" pitchFamily="34" charset="0"/>
              </a:rPr>
              <a:t> </a:t>
            </a:r>
            <a:r>
              <a:rPr lang="en-US" sz="2400" b="1" dirty="0" err="1">
                <a:latin typeface="Arial" panose="020B0604020202020204" pitchFamily="34" charset="0"/>
                <a:ea typeface="Calibri" panose="020F0502020204030204"/>
                <a:cs typeface="Arial" panose="020B0604020202020204" pitchFamily="34" charset="0"/>
              </a:rPr>
              <a:t>حین</a:t>
            </a:r>
            <a:r>
              <a:rPr lang="en-US" sz="2400" b="1" dirty="0">
                <a:latin typeface="Arial" panose="020B0604020202020204" pitchFamily="34" charset="0"/>
                <a:ea typeface="Calibri" panose="020F0502020204030204"/>
                <a:cs typeface="Arial" panose="020B0604020202020204" pitchFamily="34" charset="0"/>
              </a:rPr>
              <a:t> </a:t>
            </a:r>
            <a:r>
              <a:rPr lang="en-US" sz="2400" b="1" dirty="0" err="1">
                <a:latin typeface="Arial" panose="020B0604020202020204" pitchFamily="34" charset="0"/>
                <a:ea typeface="Calibri" panose="020F0502020204030204"/>
                <a:cs typeface="Arial" panose="020B0604020202020204" pitchFamily="34" charset="0"/>
              </a:rPr>
              <a:t>یگ</a:t>
            </a:r>
            <a:r>
              <a:rPr lang="en-US" sz="2400" b="1" dirty="0">
                <a:latin typeface="Arial" panose="020B0604020202020204" pitchFamily="34" charset="0"/>
                <a:ea typeface="Calibri" panose="020F0502020204030204"/>
                <a:cs typeface="Arial" panose="020B0604020202020204" pitchFamily="34" charset="0"/>
              </a:rPr>
              <a:t> </a:t>
            </a:r>
            <a:r>
              <a:rPr lang="en-US" sz="2400" b="1" dirty="0" err="1">
                <a:latin typeface="Arial" panose="020B0604020202020204" pitchFamily="34" charset="0"/>
                <a:ea typeface="Calibri" panose="020F0502020204030204"/>
                <a:cs typeface="Arial" panose="020B0604020202020204" pitchFamily="34" charset="0"/>
              </a:rPr>
              <a:t>رقابت</a:t>
            </a:r>
            <a:r>
              <a:rPr lang="en-US" sz="2400" b="1" dirty="0">
                <a:latin typeface="Arial" panose="020B0604020202020204" pitchFamily="34" charset="0"/>
                <a:ea typeface="Calibri" panose="020F0502020204030204"/>
                <a:cs typeface="Arial" panose="020B0604020202020204" pitchFamily="34" charset="0"/>
              </a:rPr>
              <a:t> </a:t>
            </a:r>
            <a:r>
              <a:rPr lang="en-US" sz="2400" b="1" dirty="0" err="1">
                <a:latin typeface="Arial" panose="020B0604020202020204" pitchFamily="34" charset="0"/>
                <a:ea typeface="Calibri" panose="020F0502020204030204"/>
                <a:cs typeface="Arial" panose="020B0604020202020204" pitchFamily="34" charset="0"/>
              </a:rPr>
              <a:t>گرم</a:t>
            </a:r>
            <a:r>
              <a:rPr lang="en-US" sz="2400" b="1" dirty="0">
                <a:latin typeface="Arial" panose="020B0604020202020204" pitchFamily="34" charset="0"/>
                <a:ea typeface="Calibri" panose="020F0502020204030204"/>
                <a:cs typeface="Arial" panose="020B0604020202020204" pitchFamily="34" charset="0"/>
              </a:rPr>
              <a:t> </a:t>
            </a:r>
            <a:r>
              <a:rPr lang="en-US" sz="2400" b="1" dirty="0" err="1">
                <a:latin typeface="Arial" panose="020B0604020202020204" pitchFamily="34" charset="0"/>
                <a:ea typeface="Calibri" panose="020F0502020204030204"/>
                <a:cs typeface="Arial" panose="020B0604020202020204" pitchFamily="34" charset="0"/>
              </a:rPr>
              <a:t>وحساس</a:t>
            </a:r>
            <a:r>
              <a:rPr lang="en-US" sz="2400" b="1" dirty="0">
                <a:latin typeface="Arial" panose="020B0604020202020204" pitchFamily="34" charset="0"/>
                <a:ea typeface="Calibri" panose="020F0502020204030204"/>
                <a:cs typeface="Arial" panose="020B0604020202020204" pitchFamily="34" charset="0"/>
              </a:rPr>
              <a:t> </a:t>
            </a:r>
            <a:r>
              <a:rPr lang="en-US" sz="2400" b="1" dirty="0" err="1">
                <a:latin typeface="Arial" panose="020B0604020202020204" pitchFamily="34" charset="0"/>
                <a:ea typeface="Calibri" panose="020F0502020204030204"/>
                <a:cs typeface="Arial" panose="020B0604020202020204" pitchFamily="34" charset="0"/>
              </a:rPr>
              <a:t>انتظار</a:t>
            </a:r>
            <a:r>
              <a:rPr lang="en-US" sz="2400" b="1" dirty="0">
                <a:latin typeface="Arial" panose="020B0604020202020204" pitchFamily="34" charset="0"/>
                <a:ea typeface="Calibri" panose="020F0502020204030204"/>
                <a:cs typeface="Arial" panose="020B0604020202020204" pitchFamily="34" charset="0"/>
              </a:rPr>
              <a:t> </a:t>
            </a:r>
            <a:r>
              <a:rPr lang="en-US" sz="2400" b="1" dirty="0" err="1">
                <a:latin typeface="Arial" panose="020B0604020202020204" pitchFamily="34" charset="0"/>
                <a:ea typeface="Calibri" panose="020F0502020204030204"/>
                <a:cs typeface="Arial" panose="020B0604020202020204" pitchFamily="34" charset="0"/>
              </a:rPr>
              <a:t>چنین</a:t>
            </a:r>
            <a:r>
              <a:rPr lang="en-US" sz="2400" b="1" dirty="0">
                <a:latin typeface="Arial" panose="020B0604020202020204" pitchFamily="34" charset="0"/>
                <a:ea typeface="Calibri" panose="020F0502020204030204"/>
                <a:cs typeface="Arial" panose="020B0604020202020204" pitchFamily="34" charset="0"/>
              </a:rPr>
              <a:t> </a:t>
            </a:r>
            <a:r>
              <a:rPr lang="en-US" sz="2400" b="1" dirty="0" err="1">
                <a:latin typeface="Arial" panose="020B0604020202020204" pitchFamily="34" charset="0"/>
                <a:ea typeface="Calibri" panose="020F0502020204030204"/>
                <a:cs typeface="Arial" panose="020B0604020202020204" pitchFamily="34" charset="0"/>
              </a:rPr>
              <a:t>اتفاقی</a:t>
            </a:r>
            <a:r>
              <a:rPr lang="en-US" sz="2400" b="1" dirty="0">
                <a:latin typeface="Arial" panose="020B0604020202020204" pitchFamily="34" charset="0"/>
                <a:ea typeface="Calibri" panose="020F0502020204030204"/>
                <a:cs typeface="Arial" panose="020B0604020202020204" pitchFamily="34" charset="0"/>
              </a:rPr>
              <a:t> </a:t>
            </a:r>
            <a:r>
              <a:rPr lang="en-US" sz="2400" b="1" dirty="0" err="1">
                <a:latin typeface="Arial" panose="020B0604020202020204" pitchFamily="34" charset="0"/>
                <a:ea typeface="Calibri" panose="020F0502020204030204"/>
                <a:cs typeface="Arial" panose="020B0604020202020204" pitchFamily="34" charset="0"/>
              </a:rPr>
              <a:t>را</a:t>
            </a:r>
            <a:r>
              <a:rPr lang="en-US" sz="2400" b="1" dirty="0">
                <a:latin typeface="Arial" panose="020B0604020202020204" pitchFamily="34" charset="0"/>
                <a:ea typeface="Calibri" panose="020F0502020204030204"/>
                <a:cs typeface="Arial" panose="020B0604020202020204" pitchFamily="34" charset="0"/>
              </a:rPr>
              <a:t> </a:t>
            </a:r>
            <a:r>
              <a:rPr lang="en-US" sz="2400" b="1" dirty="0" err="1">
                <a:latin typeface="Arial" panose="020B0604020202020204" pitchFamily="34" charset="0"/>
                <a:ea typeface="Calibri" panose="020F0502020204030204"/>
                <a:cs typeface="Arial" panose="020B0604020202020204" pitchFamily="34" charset="0"/>
              </a:rPr>
              <a:t>ندارند</a:t>
            </a:r>
            <a:r>
              <a:rPr lang="en-US" sz="2400" b="1" dirty="0">
                <a:latin typeface="Arial" panose="020B0604020202020204" pitchFamily="34" charset="0"/>
                <a:ea typeface="Calibri" panose="020F0502020204030204"/>
                <a:cs typeface="Arial" panose="020B0604020202020204" pitchFamily="34" charset="0"/>
              </a:rPr>
              <a:t> </a:t>
            </a:r>
          </a:p>
        </p:txBody>
      </p:sp>
    </p:spTree>
    <p:extLst>
      <p:ext uri="{BB962C8B-B14F-4D97-AF65-F5344CB8AC3E}">
        <p14:creationId xmlns:p14="http://schemas.microsoft.com/office/powerpoint/2010/main" val="333127282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rtl="1">
              <a:lnSpc>
                <a:spcPct val="150000"/>
              </a:lnSpc>
              <a:buNone/>
            </a:pPr>
            <a:r>
              <a:rPr lang="fa-IR" sz="2400" b="1" dirty="0"/>
              <a:t>10. </a:t>
            </a:r>
            <a:r>
              <a:rPr lang="fa-IR" sz="2400" b="1" dirty="0">
                <a:solidFill>
                  <a:srgbClr val="000000"/>
                </a:solidFill>
                <a:latin typeface="Vazirmatn"/>
              </a:rPr>
              <a:t>رفتارهای ورزشی خوب را تقویت کنید اگر رفتارهای ورزشی خوب برای شما مهم هستند به بازیکنان والدین و هواداران نشان دهید که رفتارهای خوب پاداش داده می شود ساده ترین روش برای انجام این کار ستایش کلامی رفتار احترام آمیز و دادن فرصت بازی بیش تر است در پایان فصل اطمینان حاصل کنید که پاداش تیم شامل شانس بازی یا پاداش ویژه و جداگانه تحقق یافته است</a:t>
            </a:r>
            <a:endParaRPr lang="fa-IR" sz="2400" b="1" dirty="0"/>
          </a:p>
          <a:p>
            <a:pPr marL="0" indent="0" algn="just" rtl="1">
              <a:lnSpc>
                <a:spcPct val="150000"/>
              </a:lnSpc>
              <a:buNone/>
            </a:pPr>
            <a:endParaRPr lang="en-US" b="1" dirty="0"/>
          </a:p>
        </p:txBody>
      </p:sp>
    </p:spTree>
    <p:extLst>
      <p:ext uri="{BB962C8B-B14F-4D97-AF65-F5344CB8AC3E}">
        <p14:creationId xmlns:p14="http://schemas.microsoft.com/office/powerpoint/2010/main" val="187921649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11. </a:t>
            </a:r>
            <a:r>
              <a:rPr lang="fa-IR" sz="2400" b="1" dirty="0">
                <a:latin typeface="Vazirmatn"/>
              </a:rPr>
              <a:t>اهمیت رعایت اخلاق ورزشی را به والدین یادآور شوید قبل از شروع فصل با والدین ملاقات داشته باشید و به آن ها در مورد جایگاه و ارزش رعایت اصول اخلاق ورزشی توضیح دهید از آن ها در این راستا طلب کمک و حمایت کنید.</a:t>
            </a:r>
            <a:endParaRPr lang="en-US" sz="2400" b="1" dirty="0"/>
          </a:p>
        </p:txBody>
      </p:sp>
    </p:spTree>
    <p:extLst>
      <p:ext uri="{BB962C8B-B14F-4D97-AF65-F5344CB8AC3E}">
        <p14:creationId xmlns:p14="http://schemas.microsoft.com/office/powerpoint/2010/main" val="281895269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5169" y="1738648"/>
            <a:ext cx="10515600" cy="4927712"/>
          </a:xfrm>
        </p:spPr>
        <p:txBody>
          <a:bodyPr>
            <a:normAutofit/>
          </a:bodyPr>
          <a:lstStyle/>
          <a:p>
            <a:pPr marL="0" indent="0" algn="just" rtl="1">
              <a:lnSpc>
                <a:spcPct val="150000"/>
              </a:lnSpc>
              <a:buNone/>
            </a:pPr>
            <a:r>
              <a:rPr lang="fa-IR" sz="2400" b="1" dirty="0"/>
              <a:t>12. </a:t>
            </a:r>
            <a:r>
              <a:rPr lang="fa-IR" sz="2400" b="1" dirty="0">
                <a:solidFill>
                  <a:srgbClr val="000000"/>
                </a:solidFill>
                <a:latin typeface="Vazirmatn"/>
              </a:rPr>
              <a:t>اهمیت رعایت اخلاق ورزشی را به هواداران یادآور شوید بسته به موقعیت شما به عنوان یک مربی نحوه اطلاع رسانی عمومی در رابطه با اخلاق ورزشی بسیار مهم است ممکن است شما این موضوع را از طریق بلندگوی عمومی سالن و یا اماکن ورزشی و یا در به یک جزوه یا بروشور چاپی مطرح کنید شما می توانید مسئولین مدرسه یا لیگ را به تصویب مقررات مربوط به سو رفتار هواداران در بازی ها یا مسابقات خانگی ترغیب کنید سعی کنید پوشش آموزشی ویژه هواداران مدرسه لیگ یا سازمان ترتیب دهید برگزاری مراسم و آیین ها در ابتدای یک بازی که نشان از احترام به حریف است می تواند هماهنگی را به هواداران القا کند. اظهار و نظرهای شما مصاحبه های رادیو تلویزیونی و غیره نیز می تواند همین کار را داشته باشد. </a:t>
            </a:r>
            <a:endParaRPr lang="en-US" sz="2400" b="1" dirty="0"/>
          </a:p>
        </p:txBody>
      </p:sp>
    </p:spTree>
    <p:extLst>
      <p:ext uri="{BB962C8B-B14F-4D97-AF65-F5344CB8AC3E}">
        <p14:creationId xmlns:p14="http://schemas.microsoft.com/office/powerpoint/2010/main" val="289547725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442" y="1735471"/>
            <a:ext cx="10515600" cy="4974422"/>
          </a:xfrm>
        </p:spPr>
        <p:txBody>
          <a:bodyPr>
            <a:normAutofit/>
          </a:bodyPr>
          <a:lstStyle/>
          <a:p>
            <a:pPr marL="0" indent="0" algn="just" rtl="1">
              <a:lnSpc>
                <a:spcPct val="160000"/>
              </a:lnSpc>
              <a:buNone/>
            </a:pPr>
            <a:r>
              <a:rPr lang="fa-IR" sz="2400" b="1" dirty="0"/>
              <a:t>13. اخبار و داستان های مرتبط با اخلاق ورزشی را با بازیکنانتان در میان بگذارید از آنجا که بسیاری از بازیکنانتان احتمالا طرفداران سایر ورزش ها نیز هستند از رویدادهای ورزشی به عنوان فرصت هایی برای گفت وگو در مورد اخلاق ورزشی استفاده کنید هنگامی که یک ورزشکار مشهور اقدامی بحث برانگیز یا قابل ستایش انجام می دهد از بازیکنانتان بخواهید در مورد این رویداد فکر کرده و گفتگو کنند اگر آن ها مربی بودند از آن ها بپرسید در موقعیت مشابه چه کاری انجام می دادند؟ با آنها در مورد چگونگی برخورد با این نوع رفتارها صحبت کنید تا حدودی می توانید به آن ها در شناسایی رفتار ورزشکاران معروف و کارهایی که انجام می دهند یا نمی دهند کمک کنید.</a:t>
            </a:r>
            <a:endParaRPr lang="en-US" sz="2400" b="1" dirty="0"/>
          </a:p>
        </p:txBody>
      </p:sp>
    </p:spTree>
    <p:extLst>
      <p:ext uri="{BB962C8B-B14F-4D97-AF65-F5344CB8AC3E}">
        <p14:creationId xmlns:p14="http://schemas.microsoft.com/office/powerpoint/2010/main" val="126089970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781339"/>
            <a:ext cx="10058400" cy="4023360"/>
          </a:xfrm>
        </p:spPr>
        <p:txBody>
          <a:bodyPr>
            <a:normAutofit/>
          </a:bodyPr>
          <a:lstStyle/>
          <a:p>
            <a:pPr marL="0" indent="0" algn="just" rtl="1">
              <a:lnSpc>
                <a:spcPct val="150000"/>
              </a:lnSpc>
              <a:buNone/>
            </a:pPr>
            <a:r>
              <a:rPr lang="fa-IR" sz="2400" b="1" dirty="0"/>
              <a:t>14.</a:t>
            </a:r>
            <a:r>
              <a:rPr lang="fa-IR" sz="2400" b="1" dirty="0">
                <a:solidFill>
                  <a:srgbClr val="000000"/>
                </a:solidFill>
                <a:latin typeface="Vazirmatn"/>
              </a:rPr>
              <a:t> با بازیکنانتان در مورد حوادث خاصی که برایشان رخ می دهد صحبت کنید بازیکنانتان را تشویق کنید تا حوادثی که در ورزش برایشان اتفاق می افتد را تعریف کنند به ویژه در مورد حوادثی صحبت کنید که مرتبط با اخلاق ورزشی است.</a:t>
            </a:r>
            <a:endParaRPr lang="en-US" sz="2400" b="1" dirty="0"/>
          </a:p>
        </p:txBody>
      </p:sp>
    </p:spTree>
    <p:extLst>
      <p:ext uri="{BB962C8B-B14F-4D97-AF65-F5344CB8AC3E}">
        <p14:creationId xmlns:p14="http://schemas.microsoft.com/office/powerpoint/2010/main" val="105513743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15. </a:t>
            </a:r>
            <a:r>
              <a:rPr lang="fa-IR" sz="2400" b="1" dirty="0">
                <a:solidFill>
                  <a:srgbClr val="000000"/>
                </a:solidFill>
                <a:latin typeface="Vazirmatn"/>
              </a:rPr>
              <a:t>تفکر بازیکنانتان را از طریق پرسش و پاسخ توسعه دهید به خاطر داشته باشید که شما یک معلم هستید و آموزش خوب بیش از آن که به ارائه پاسخ های طبقه بندی شده وابسته باشد به طرح پرسش های مناسب بستگی دارد بازیکنان را به تفکر و ارائه استدلال های متقاعد کننده پیرامون تجربیاتشان ترغیب کنید. </a:t>
            </a:r>
            <a:endParaRPr lang="en-US" sz="2400" b="1" dirty="0"/>
          </a:p>
        </p:txBody>
      </p:sp>
    </p:spTree>
    <p:extLst>
      <p:ext uri="{BB962C8B-B14F-4D97-AF65-F5344CB8AC3E}">
        <p14:creationId xmlns:p14="http://schemas.microsoft.com/office/powerpoint/2010/main" val="131015426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16. در مورد تاریخ و پیشینه ورزشی که در آن فعالیت می کنید با بازیکنانتان صحبت کنید با صحبت در مورد سنت های تاریخی نوآوری ها و قهرمانان ورزشی می توانید نگرش  ورزشکارانتان را توسعه دهید روایتگر داستان های خوب باشید </a:t>
            </a:r>
            <a:r>
              <a:rPr lang="fa-IR" sz="2400" b="1" dirty="0">
                <a:solidFill>
                  <a:srgbClr val="000000"/>
                </a:solidFill>
                <a:latin typeface="Vazirmatn"/>
              </a:rPr>
              <a:t>و بازیکنان را به ادای احترام به بازی و مطالعه تاریخچه ورزش ترغیب کنید </a:t>
            </a:r>
            <a:endParaRPr lang="fa-IR" sz="2400" b="1" dirty="0"/>
          </a:p>
          <a:p>
            <a:pPr marL="0" indent="0" algn="r" rtl="1">
              <a:buNone/>
            </a:pPr>
            <a:endParaRPr lang="en-US" sz="2400" dirty="0"/>
          </a:p>
        </p:txBody>
      </p:sp>
    </p:spTree>
    <p:extLst>
      <p:ext uri="{BB962C8B-B14F-4D97-AF65-F5344CB8AC3E}">
        <p14:creationId xmlns:p14="http://schemas.microsoft.com/office/powerpoint/2010/main" val="144232740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17. </a:t>
            </a:r>
            <a:r>
              <a:rPr lang="fa-IR" sz="2400" b="1" dirty="0">
                <a:solidFill>
                  <a:srgbClr val="000000"/>
                </a:solidFill>
                <a:latin typeface="Vazirmatn"/>
              </a:rPr>
              <a:t>ضروری است بازیکنان کتاب قوانین و مقررات را مطالعه کنند جهت تقویت روحیه بازیکنان برای احترام به بازی افراد و مسئولین آن ها را به مطالعه قوانین و مقررات تشویق کنید از آنها بخواهید به این سوال پاسخ دهند که اگر در شرایط و موقعیت های دشوار و اخلاقی قرار بگیرند چه می کنند ؟</a:t>
            </a:r>
            <a:endParaRPr lang="en-US" sz="2400" b="1" dirty="0"/>
          </a:p>
        </p:txBody>
      </p:sp>
    </p:spTree>
    <p:extLst>
      <p:ext uri="{BB962C8B-B14F-4D97-AF65-F5344CB8AC3E}">
        <p14:creationId xmlns:p14="http://schemas.microsoft.com/office/powerpoint/2010/main" val="426157971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18. </a:t>
            </a:r>
            <a:r>
              <a:rPr lang="fa-IR" sz="2400" b="1" dirty="0">
                <a:solidFill>
                  <a:srgbClr val="000000"/>
                </a:solidFill>
                <a:latin typeface="Vazirmatn"/>
              </a:rPr>
              <a:t>با رفتار و و کلماتتان نشان دهید آنچه تدریس می کنید مهم هستند؛ مهم نیست چه تعداد از بازیکنانتان در برابر شما مقاومت می کنند در نهایت بسیاری از ارزش های شما به بخشی از ارزش های آن ها تبدیل خواهد شد بگذارید آن ها اهمیت چگونه رفتار کردن و چگونه انسانی بوده انسانی بود پی ببرند و مهم نیست آن ها کارهای خوبی انجام دهند یا ندهند</a:t>
            </a:r>
            <a:r>
              <a:rPr lang="fa-IR" sz="2400" b="1" dirty="0"/>
              <a:t> .</a:t>
            </a:r>
            <a:endParaRPr lang="en-US" sz="2400" b="1" dirty="0"/>
          </a:p>
        </p:txBody>
      </p:sp>
    </p:spTree>
    <p:extLst>
      <p:ext uri="{BB962C8B-B14F-4D97-AF65-F5344CB8AC3E}">
        <p14:creationId xmlns:p14="http://schemas.microsoft.com/office/powerpoint/2010/main" val="166085964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Low" rtl="1">
              <a:lnSpc>
                <a:spcPct val="150000"/>
              </a:lnSpc>
              <a:buNone/>
            </a:pPr>
            <a:r>
              <a:rPr lang="fa-IR" sz="2400" b="1" dirty="0"/>
              <a:t>19. </a:t>
            </a:r>
            <a:r>
              <a:rPr lang="fa-IR" sz="2400" b="1" dirty="0">
                <a:solidFill>
                  <a:srgbClr val="000000"/>
                </a:solidFill>
                <a:latin typeface="Vazirmatn"/>
              </a:rPr>
              <a:t>تفریح و لذت را فراموش نکنید به یاد داشته باشید این یک بازی است و در عین حال جدی و مهم است به بازیکنانتان یادآور شوید در حالی که به برخی چیزها اهمیت می دهند خودشان را جدی نگیرند اگر در این میان چیز سرگرم کننده ای وجود نداشته باشد عملا اسم کاری که انجام می دهید دیگر «بازی» نیست</a:t>
            </a:r>
            <a:endParaRPr lang="en-US" sz="2400" b="1" dirty="0"/>
          </a:p>
        </p:txBody>
      </p:sp>
    </p:spTree>
    <p:extLst>
      <p:ext uri="{BB962C8B-B14F-4D97-AF65-F5344CB8AC3E}">
        <p14:creationId xmlns:p14="http://schemas.microsoft.com/office/powerpoint/2010/main" val="2692952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rtlCol="0" anchor="t">
            <a:noAutofit/>
          </a:bodyPr>
          <a:lstStyle/>
          <a:p>
            <a:pPr marL="0" indent="0" algn="just" rtl="1">
              <a:lnSpc>
                <a:spcPct val="150000"/>
              </a:lnSpc>
              <a:buNone/>
            </a:pPr>
            <a:r>
              <a:rPr lang="en-US" sz="2200" b="1" dirty="0">
                <a:ea typeface="Calibri" panose="020F0502020204030204"/>
                <a:cs typeface="Calibri" panose="020F0502020204030204"/>
              </a:rPr>
              <a:t>چرا فکر میکنیم نگرش نسبت به رقابت پیروزی وحریفان به گونه ای است که کمک به بازیکن مصدوم حریف یک عمل قهرمانانه اخلاقی تلقی می شود و نه یک اقدام قابل ستایش مورد انتظار و آیادرک این چرایی برای شبکه ای اس پی ان سخت بود؟دریافت کننده تیم </a:t>
            </a:r>
            <a:r>
              <a:rPr lang="en-US" sz="2200" b="1" dirty="0" err="1">
                <a:ea typeface="Calibri" panose="020F0502020204030204"/>
                <a:cs typeface="Calibri" panose="020F0502020204030204"/>
              </a:rPr>
              <a:t>تگزاس</a:t>
            </a:r>
            <a:r>
              <a:rPr lang="en-US" sz="2200" b="1" dirty="0">
                <a:ea typeface="Calibri" panose="020F0502020204030204"/>
                <a:cs typeface="Calibri" panose="020F0502020204030204"/>
              </a:rPr>
              <a:t> </a:t>
            </a:r>
            <a:r>
              <a:rPr lang="en-US" sz="2200" b="1" dirty="0" err="1">
                <a:ea typeface="Calibri" panose="020F0502020204030204"/>
                <a:cs typeface="Calibri" panose="020F0502020204030204"/>
              </a:rPr>
              <a:t>طبق</a:t>
            </a:r>
            <a:r>
              <a:rPr lang="en-US" sz="2200" b="1" dirty="0">
                <a:ea typeface="Calibri" panose="020F0502020204030204"/>
                <a:cs typeface="Calibri" panose="020F0502020204030204"/>
              </a:rPr>
              <a:t> </a:t>
            </a:r>
            <a:r>
              <a:rPr lang="en-US" sz="2200" b="1" dirty="0" err="1">
                <a:ea typeface="Calibri" panose="020F0502020204030204"/>
                <a:cs typeface="Calibri" panose="020F0502020204030204"/>
              </a:rPr>
              <a:t>قوانین</a:t>
            </a:r>
            <a:r>
              <a:rPr lang="en-US" sz="2200" b="1" dirty="0">
                <a:ea typeface="Calibri" panose="020F0502020204030204"/>
                <a:cs typeface="Calibri" panose="020F0502020204030204"/>
              </a:rPr>
              <a:t> </a:t>
            </a:r>
            <a:r>
              <a:rPr lang="en-US" sz="2200" b="1" dirty="0" err="1">
                <a:ea typeface="Calibri" panose="020F0502020204030204"/>
                <a:cs typeface="Calibri" panose="020F0502020204030204"/>
              </a:rPr>
              <a:t>عمل</a:t>
            </a:r>
            <a:r>
              <a:rPr lang="en-US" sz="2200" b="1" dirty="0">
                <a:ea typeface="Calibri" panose="020F0502020204030204"/>
                <a:cs typeface="Calibri" panose="020F0502020204030204"/>
              </a:rPr>
              <a:t> </a:t>
            </a:r>
            <a:r>
              <a:rPr lang="en-US" sz="2200" b="1" dirty="0" err="1">
                <a:ea typeface="Calibri" panose="020F0502020204030204"/>
                <a:cs typeface="Calibri" panose="020F0502020204030204"/>
              </a:rPr>
              <a:t>کرد</a:t>
            </a:r>
            <a:r>
              <a:rPr lang="en-US" sz="2200" b="1" dirty="0">
                <a:ea typeface="Calibri" panose="020F0502020204030204"/>
                <a:cs typeface="Calibri" panose="020F0502020204030204"/>
              </a:rPr>
              <a:t> و </a:t>
            </a:r>
            <a:r>
              <a:rPr lang="en-US" sz="2200" b="1" dirty="0" err="1">
                <a:ea typeface="Calibri" panose="020F0502020204030204"/>
                <a:cs typeface="Calibri" panose="020F0502020204030204"/>
              </a:rPr>
              <a:t>بازیکنان</a:t>
            </a:r>
            <a:r>
              <a:rPr lang="en-US" sz="2200" b="1" dirty="0">
                <a:ea typeface="Calibri" panose="020F0502020204030204"/>
                <a:cs typeface="Calibri" panose="020F0502020204030204"/>
              </a:rPr>
              <a:t> </a:t>
            </a:r>
            <a:r>
              <a:rPr lang="en-US" sz="2200" b="1" dirty="0" err="1">
                <a:ea typeface="Calibri" panose="020F0502020204030204"/>
                <a:cs typeface="Calibri" panose="020F0502020204030204"/>
              </a:rPr>
              <a:t>واشنگتن</a:t>
            </a:r>
            <a:r>
              <a:rPr lang="en-US" sz="2200" b="1" dirty="0">
                <a:ea typeface="Calibri" panose="020F0502020204030204"/>
                <a:cs typeface="Calibri" panose="020F0502020204030204"/>
              </a:rPr>
              <a:t> </a:t>
            </a:r>
            <a:r>
              <a:rPr lang="en-US" sz="2200" b="1" dirty="0" err="1">
                <a:ea typeface="Calibri" panose="020F0502020204030204"/>
                <a:cs typeface="Calibri" panose="020F0502020204030204"/>
              </a:rPr>
              <a:t>نیز</a:t>
            </a:r>
            <a:r>
              <a:rPr lang="en-US" sz="2200" b="1" dirty="0">
                <a:ea typeface="Calibri" panose="020F0502020204030204"/>
                <a:cs typeface="Calibri" panose="020F0502020204030204"/>
              </a:rPr>
              <a:t> </a:t>
            </a:r>
            <a:r>
              <a:rPr lang="en-US" sz="2200" b="1" dirty="0" err="1">
                <a:ea typeface="Calibri" panose="020F0502020204030204"/>
                <a:cs typeface="Calibri" panose="020F0502020204030204"/>
              </a:rPr>
              <a:t>کاری</a:t>
            </a:r>
            <a:r>
              <a:rPr lang="en-US" sz="2200" b="1" dirty="0">
                <a:ea typeface="Calibri" panose="020F0502020204030204"/>
                <a:cs typeface="Calibri" panose="020F0502020204030204"/>
              </a:rPr>
              <a:t> </a:t>
            </a:r>
            <a:r>
              <a:rPr lang="en-US" sz="2200" b="1" dirty="0" err="1">
                <a:ea typeface="Calibri" panose="020F0502020204030204"/>
                <a:cs typeface="Calibri" panose="020F0502020204030204"/>
              </a:rPr>
              <a:t>برای</a:t>
            </a:r>
            <a:r>
              <a:rPr lang="en-US" sz="2200" b="1" dirty="0">
                <a:ea typeface="Calibri" panose="020F0502020204030204"/>
                <a:cs typeface="Calibri" panose="020F0502020204030204"/>
              </a:rPr>
              <a:t> </a:t>
            </a:r>
            <a:r>
              <a:rPr lang="en-US" sz="2200" b="1" dirty="0" err="1">
                <a:ea typeface="Calibri" panose="020F0502020204030204"/>
                <a:cs typeface="Calibri" panose="020F0502020204030204"/>
              </a:rPr>
              <a:t>حریفشان</a:t>
            </a:r>
            <a:r>
              <a:rPr lang="en-US" sz="2200" b="1" dirty="0">
                <a:ea typeface="Calibri" panose="020F0502020204030204"/>
                <a:cs typeface="Calibri" panose="020F0502020204030204"/>
              </a:rPr>
              <a:t> </a:t>
            </a:r>
            <a:r>
              <a:rPr lang="en-US" sz="2200" b="1" dirty="0" err="1" smtClean="0">
                <a:ea typeface="Calibri" panose="020F0502020204030204"/>
                <a:cs typeface="Calibri" panose="020F0502020204030204"/>
              </a:rPr>
              <a:t>انجام</a:t>
            </a:r>
            <a:r>
              <a:rPr lang="en-US" sz="2200" b="1" dirty="0" smtClean="0">
                <a:ea typeface="Calibri" panose="020F0502020204030204"/>
                <a:cs typeface="Calibri" panose="020F0502020204030204"/>
              </a:rPr>
              <a:t> </a:t>
            </a:r>
            <a:r>
              <a:rPr lang="fa-IR" sz="2200" b="1" dirty="0" smtClean="0">
                <a:ea typeface="Calibri" panose="020F0502020204030204"/>
                <a:cs typeface="Calibri" panose="020F0502020204030204"/>
              </a:rPr>
              <a:t>دادند که مستحقش بود</a:t>
            </a:r>
            <a:r>
              <a:rPr lang="en-US" sz="2200" b="1" dirty="0" smtClean="0">
                <a:ea typeface="Calibri" panose="020F0502020204030204"/>
                <a:cs typeface="Calibri" panose="020F0502020204030204"/>
              </a:rPr>
              <a:t> </a:t>
            </a:r>
            <a:r>
              <a:rPr lang="fa-IR" sz="2200" b="1" dirty="0" smtClean="0">
                <a:ea typeface="Calibri" panose="020F0502020204030204"/>
                <a:cs typeface="Calibri" panose="020F0502020204030204"/>
              </a:rPr>
              <a:t>پس چرا ما از اقدامات این چنینی که البته با تفکرات پیروزی و در نهایت قهرمانی </a:t>
            </a:r>
            <a:r>
              <a:rPr lang="en-US" sz="2200" b="1" dirty="0" err="1" smtClean="0">
                <a:ea typeface="Calibri" panose="020F0502020204030204"/>
                <a:cs typeface="Calibri" panose="020F0502020204030204"/>
              </a:rPr>
              <a:t>در</a:t>
            </a:r>
            <a:r>
              <a:rPr lang="en-US" sz="2200" b="1" dirty="0" smtClean="0">
                <a:ea typeface="Calibri" panose="020F0502020204030204"/>
                <a:cs typeface="Calibri" panose="020F0502020204030204"/>
              </a:rPr>
              <a:t> </a:t>
            </a:r>
            <a:r>
              <a:rPr lang="en-US" sz="2200" b="1" dirty="0" err="1">
                <a:ea typeface="Calibri" panose="020F0502020204030204"/>
                <a:cs typeface="Calibri" panose="020F0502020204030204"/>
              </a:rPr>
              <a:t>تضاد</a:t>
            </a:r>
            <a:r>
              <a:rPr lang="en-US" sz="2200" b="1" dirty="0">
                <a:ea typeface="Calibri" panose="020F0502020204030204"/>
                <a:cs typeface="Calibri" panose="020F0502020204030204"/>
              </a:rPr>
              <a:t> </a:t>
            </a:r>
            <a:r>
              <a:rPr lang="en-US" sz="2200" b="1" dirty="0" err="1">
                <a:ea typeface="Calibri" panose="020F0502020204030204"/>
                <a:cs typeface="Calibri" panose="020F0502020204030204"/>
              </a:rPr>
              <a:t>است</a:t>
            </a:r>
            <a:r>
              <a:rPr lang="en-US" sz="2200" b="1" dirty="0">
                <a:ea typeface="Calibri" panose="020F0502020204030204"/>
                <a:cs typeface="Calibri" panose="020F0502020204030204"/>
              </a:rPr>
              <a:t> </a:t>
            </a:r>
            <a:r>
              <a:rPr lang="en-US" sz="2200" b="1" dirty="0" err="1">
                <a:ea typeface="Calibri" panose="020F0502020204030204"/>
                <a:cs typeface="Calibri" panose="020F0502020204030204"/>
              </a:rPr>
              <a:t>فاصله</a:t>
            </a:r>
            <a:r>
              <a:rPr lang="en-US" sz="2200" b="1" dirty="0">
                <a:ea typeface="Calibri" panose="020F0502020204030204"/>
                <a:cs typeface="Calibri" panose="020F0502020204030204"/>
              </a:rPr>
              <a:t> </a:t>
            </a:r>
            <a:r>
              <a:rPr lang="en-US" sz="2200" b="1" dirty="0" err="1">
                <a:ea typeface="Calibri" panose="020F0502020204030204"/>
                <a:cs typeface="Calibri" panose="020F0502020204030204"/>
              </a:rPr>
              <a:t>گرفته</a:t>
            </a:r>
            <a:r>
              <a:rPr lang="en-US" sz="2200" b="1" dirty="0">
                <a:ea typeface="Calibri" panose="020F0502020204030204"/>
                <a:cs typeface="Calibri" panose="020F0502020204030204"/>
              </a:rPr>
              <a:t> </a:t>
            </a:r>
            <a:r>
              <a:rPr lang="en-US" sz="2200" b="1" dirty="0" err="1" smtClean="0">
                <a:ea typeface="Calibri" panose="020F0502020204030204"/>
                <a:cs typeface="Calibri" panose="020F0502020204030204"/>
              </a:rPr>
              <a:t>ایم</a:t>
            </a:r>
            <a:r>
              <a:rPr lang="fa-IR" sz="2200" b="1" dirty="0" smtClean="0">
                <a:ea typeface="Calibri" panose="020F0502020204030204"/>
                <a:cs typeface="Calibri" panose="020F0502020204030204"/>
              </a:rPr>
              <a:t>. </a:t>
            </a:r>
            <a:r>
              <a:rPr lang="en-US" sz="2200" b="1" dirty="0" err="1">
                <a:latin typeface="Arial" panose="020B0604020202020204" pitchFamily="34" charset="0"/>
                <a:ea typeface="Calibri" panose="020F0502020204030204"/>
                <a:cs typeface="Arial" panose="020B0604020202020204" pitchFamily="34" charset="0"/>
              </a:rPr>
              <a:t>پم</a:t>
            </a:r>
            <a:r>
              <a:rPr lang="en-US" sz="2200" b="1" dirty="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ناکس</a:t>
            </a:r>
            <a:r>
              <a:rPr lang="en-US" sz="2200" b="1" dirty="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مربی</a:t>
            </a:r>
            <a:r>
              <a:rPr lang="en-US" sz="2200" b="1" dirty="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تیم</a:t>
            </a:r>
            <a:r>
              <a:rPr lang="en-US" sz="2200" b="1" dirty="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وسترن</a:t>
            </a:r>
            <a:r>
              <a:rPr lang="en-US" sz="2200" b="1" dirty="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اورگان</a:t>
            </a:r>
            <a:r>
              <a:rPr lang="en-US" sz="2200" b="1" dirty="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در</a:t>
            </a:r>
            <a:r>
              <a:rPr lang="en-US" sz="2200" b="1" dirty="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مورد</a:t>
            </a:r>
            <a:r>
              <a:rPr lang="en-US" sz="2200" b="1" dirty="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این</a:t>
            </a:r>
            <a:r>
              <a:rPr lang="en-US" sz="2200" b="1" dirty="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مسابقه</a:t>
            </a:r>
            <a:r>
              <a:rPr lang="en-US" sz="2200" b="1" dirty="0">
                <a:latin typeface="Arial" panose="020B0604020202020204" pitchFamily="34" charset="0"/>
                <a:ea typeface="Calibri" panose="020F0502020204030204"/>
                <a:cs typeface="Arial" panose="020B0604020202020204" pitchFamily="34" charset="0"/>
              </a:rPr>
              <a:t> </a:t>
            </a:r>
            <a:r>
              <a:rPr lang="en-US" sz="2200" b="1" dirty="0" err="1" smtClean="0">
                <a:latin typeface="Arial" panose="020B0604020202020204" pitchFamily="34" charset="0"/>
                <a:ea typeface="Calibri" panose="020F0502020204030204"/>
                <a:cs typeface="Arial" panose="020B0604020202020204" pitchFamily="34" charset="0"/>
              </a:rPr>
              <a:t>می</a:t>
            </a:r>
            <a:r>
              <a:rPr lang="fa-IR" sz="2200" b="1" dirty="0" smtClean="0">
                <a:latin typeface="Arial" panose="020B0604020202020204" pitchFamily="34" charset="0"/>
                <a:ea typeface="Calibri" panose="020F0502020204030204"/>
                <a:cs typeface="Arial" panose="020B0604020202020204" pitchFamily="34" charset="0"/>
              </a:rPr>
              <a:t> </a:t>
            </a:r>
            <a:r>
              <a:rPr lang="en-US" sz="2200" b="1" dirty="0" err="1" smtClean="0">
                <a:latin typeface="Arial" panose="020B0604020202020204" pitchFamily="34" charset="0"/>
                <a:ea typeface="Calibri" panose="020F0502020204030204"/>
                <a:cs typeface="Arial" panose="020B0604020202020204" pitchFamily="34" charset="0"/>
              </a:rPr>
              <a:t>گوی</a:t>
            </a:r>
            <a:r>
              <a:rPr lang="fa-IR" sz="2200" b="1" dirty="0" smtClean="0">
                <a:latin typeface="Arial" panose="020B0604020202020204" pitchFamily="34" charset="0"/>
                <a:ea typeface="Calibri" panose="020F0502020204030204"/>
                <a:cs typeface="Arial" panose="020B0604020202020204" pitchFamily="34" charset="0"/>
              </a:rPr>
              <a:t>د </a:t>
            </a:r>
            <a:r>
              <a:rPr lang="en-US" sz="2200" b="1" dirty="0" err="1" smtClean="0">
                <a:latin typeface="Arial" panose="020B0604020202020204" pitchFamily="34" charset="0"/>
                <a:ea typeface="Calibri" panose="020F0502020204030204"/>
                <a:cs typeface="Arial" panose="020B0604020202020204" pitchFamily="34" charset="0"/>
              </a:rPr>
              <a:t>این</a:t>
            </a:r>
            <a:r>
              <a:rPr lang="en-US" sz="2200" b="1" dirty="0" smtClean="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حرکت</a:t>
            </a:r>
            <a:r>
              <a:rPr lang="en-US" sz="2200" b="1" dirty="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درس</a:t>
            </a:r>
            <a:r>
              <a:rPr lang="en-US" sz="2200" b="1" dirty="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بزرگی</a:t>
            </a:r>
            <a:r>
              <a:rPr lang="en-US" sz="2200" b="1" dirty="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به</a:t>
            </a:r>
            <a:r>
              <a:rPr lang="en-US" sz="2200" b="1" dirty="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همه</a:t>
            </a:r>
            <a:r>
              <a:rPr lang="en-US" sz="2200" b="1" dirty="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ما</a:t>
            </a:r>
            <a:r>
              <a:rPr lang="en-US" sz="2200" b="1" dirty="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داد.مخصوصا</a:t>
            </a:r>
            <a:r>
              <a:rPr lang="en-US" sz="2200" b="1" dirty="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اینکه</a:t>
            </a:r>
            <a:r>
              <a:rPr lang="en-US" sz="2200" b="1" dirty="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یادآور</a:t>
            </a:r>
            <a:r>
              <a:rPr lang="en-US" sz="2200" b="1" dirty="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شد</a:t>
            </a:r>
            <a:r>
              <a:rPr lang="en-US" sz="2200" b="1" dirty="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که</a:t>
            </a:r>
            <a:r>
              <a:rPr lang="en-US" sz="2200" b="1" dirty="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ما</a:t>
            </a:r>
            <a:r>
              <a:rPr lang="en-US" sz="2200" b="1" dirty="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بزرگتر</a:t>
            </a:r>
            <a:r>
              <a:rPr lang="en-US" sz="2200" b="1" dirty="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از</a:t>
            </a:r>
            <a:r>
              <a:rPr lang="en-US" sz="2200" b="1" dirty="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بازی</a:t>
            </a:r>
            <a:r>
              <a:rPr lang="en-US" sz="2200" b="1" dirty="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نیستیم</a:t>
            </a:r>
            <a:r>
              <a:rPr lang="en-US" sz="2200" b="1" dirty="0">
                <a:latin typeface="Arial" panose="020B0604020202020204" pitchFamily="34" charset="0"/>
                <a:ea typeface="Calibri" panose="020F0502020204030204"/>
                <a:cs typeface="Arial" panose="020B0604020202020204" pitchFamily="34" charset="0"/>
              </a:rPr>
              <a:t> و </a:t>
            </a:r>
            <a:r>
              <a:rPr lang="en-US" sz="2200" b="1" dirty="0" err="1">
                <a:latin typeface="Arial" panose="020B0604020202020204" pitchFamily="34" charset="0"/>
                <a:ea typeface="Calibri" panose="020F0502020204030204"/>
                <a:cs typeface="Arial" panose="020B0604020202020204" pitchFamily="34" charset="0"/>
              </a:rPr>
              <a:t>پیروزی</a:t>
            </a:r>
            <a:r>
              <a:rPr lang="en-US" sz="2200" b="1" dirty="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همه</a:t>
            </a:r>
            <a:r>
              <a:rPr lang="en-US" sz="2200" b="1" dirty="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چیز</a:t>
            </a:r>
            <a:r>
              <a:rPr lang="en-US" sz="2200" b="1" dirty="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نیست.گاهی</a:t>
            </a:r>
            <a:r>
              <a:rPr lang="en-US" sz="2200" b="1" dirty="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ما</a:t>
            </a:r>
            <a:r>
              <a:rPr lang="en-US" sz="2200" b="1" dirty="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به</a:t>
            </a:r>
            <a:r>
              <a:rPr lang="en-US" sz="2200" b="1" dirty="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عنوان</a:t>
            </a:r>
            <a:r>
              <a:rPr lang="en-US" sz="2200" b="1" dirty="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مربی</a:t>
            </a:r>
            <a:r>
              <a:rPr lang="en-US" sz="2200" b="1" dirty="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آن</a:t>
            </a:r>
            <a:r>
              <a:rPr lang="en-US" sz="2200" b="1" dirty="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قدر</a:t>
            </a:r>
            <a:r>
              <a:rPr lang="en-US" sz="2200" b="1" dirty="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در</a:t>
            </a:r>
            <a:r>
              <a:rPr lang="en-US" sz="2200" b="1" dirty="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فکر</a:t>
            </a:r>
            <a:r>
              <a:rPr lang="en-US" sz="2200" b="1" dirty="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پیروزی</a:t>
            </a:r>
            <a:r>
              <a:rPr lang="en-US" sz="2200" b="1" dirty="0">
                <a:latin typeface="Arial" panose="020B0604020202020204" pitchFamily="34" charset="0"/>
                <a:ea typeface="Calibri" panose="020F0502020204030204"/>
                <a:cs typeface="Arial" panose="020B0604020202020204" pitchFamily="34" charset="0"/>
              </a:rPr>
              <a:t> و </a:t>
            </a:r>
            <a:r>
              <a:rPr lang="en-US" sz="2200" b="1" dirty="0" err="1">
                <a:latin typeface="Arial" panose="020B0604020202020204" pitchFamily="34" charset="0"/>
                <a:ea typeface="Calibri" panose="020F0502020204030204"/>
                <a:cs typeface="Arial" panose="020B0604020202020204" pitchFamily="34" charset="0"/>
              </a:rPr>
              <a:t>موفقیت</a:t>
            </a:r>
            <a:r>
              <a:rPr lang="en-US" sz="2200" b="1" dirty="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هستیم</a:t>
            </a:r>
            <a:r>
              <a:rPr lang="en-US" sz="2200" b="1" dirty="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که</a:t>
            </a:r>
            <a:r>
              <a:rPr lang="en-US" sz="2200" b="1" dirty="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این</a:t>
            </a:r>
            <a:r>
              <a:rPr lang="en-US" sz="2200" b="1" dirty="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موضوع</a:t>
            </a:r>
            <a:r>
              <a:rPr lang="en-US" sz="2200" b="1" dirty="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را</a:t>
            </a:r>
            <a:r>
              <a:rPr lang="en-US" sz="2200" b="1" dirty="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فراموش</a:t>
            </a:r>
            <a:r>
              <a:rPr lang="en-US" sz="2200" b="1" dirty="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می</a:t>
            </a:r>
            <a:r>
              <a:rPr lang="en-US" sz="2200" b="1" dirty="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کنیم</a:t>
            </a:r>
            <a:r>
              <a:rPr lang="en-US" sz="2200" b="1" dirty="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اما</a:t>
            </a:r>
            <a:r>
              <a:rPr lang="en-US" sz="2200" b="1" dirty="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من</a:t>
            </a:r>
            <a:r>
              <a:rPr lang="en-US" sz="2200" b="1" dirty="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به</a:t>
            </a:r>
            <a:r>
              <a:rPr lang="en-US" sz="2200" b="1" dirty="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شخصه</a:t>
            </a:r>
            <a:r>
              <a:rPr lang="en-US" sz="2200" b="1" dirty="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هرگز</a:t>
            </a:r>
            <a:r>
              <a:rPr lang="en-US" sz="2200" b="1" dirty="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این</a:t>
            </a:r>
            <a:r>
              <a:rPr lang="en-US" sz="2200" b="1" dirty="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لحظه</a:t>
            </a:r>
            <a:r>
              <a:rPr lang="en-US" sz="2200" b="1" dirty="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را</a:t>
            </a:r>
            <a:r>
              <a:rPr lang="en-US" sz="2200" b="1" dirty="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فراموش</a:t>
            </a:r>
            <a:r>
              <a:rPr lang="en-US" sz="2200" b="1" dirty="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نمی</a:t>
            </a:r>
            <a:r>
              <a:rPr lang="en-US" sz="2200" b="1" dirty="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کنم</a:t>
            </a:r>
            <a:r>
              <a:rPr lang="en-US" sz="2200" b="1" dirty="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این</a:t>
            </a:r>
            <a:r>
              <a:rPr lang="en-US" sz="2200" b="1" dirty="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موضوع</a:t>
            </a:r>
            <a:r>
              <a:rPr lang="en-US" sz="2200" b="1" dirty="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مرا</a:t>
            </a:r>
            <a:r>
              <a:rPr lang="en-US" sz="2200" b="1" dirty="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تکان</a:t>
            </a:r>
            <a:r>
              <a:rPr lang="en-US" sz="2200" b="1" dirty="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داد</a:t>
            </a:r>
            <a:r>
              <a:rPr lang="en-US" sz="2200" b="1" dirty="0">
                <a:latin typeface="Arial" panose="020B0604020202020204" pitchFamily="34" charset="0"/>
                <a:ea typeface="Calibri" panose="020F0502020204030204"/>
                <a:cs typeface="Arial" panose="020B0604020202020204" pitchFamily="34" charset="0"/>
              </a:rPr>
              <a:t> و </a:t>
            </a:r>
            <a:r>
              <a:rPr lang="en-US" sz="2200" b="1" dirty="0" err="1">
                <a:latin typeface="Arial" panose="020B0604020202020204" pitchFamily="34" charset="0"/>
                <a:ea typeface="Calibri" panose="020F0502020204030204"/>
                <a:cs typeface="Arial" panose="020B0604020202020204" pitchFamily="34" charset="0"/>
              </a:rPr>
              <a:t>مطمعنم</a:t>
            </a:r>
            <a:r>
              <a:rPr lang="en-US" sz="2200" b="1" dirty="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بازیکنانم</a:t>
            </a:r>
            <a:r>
              <a:rPr lang="en-US" sz="2200" b="1" dirty="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را</a:t>
            </a:r>
            <a:r>
              <a:rPr lang="en-US" sz="2200" b="1" dirty="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هم</a:t>
            </a:r>
            <a:r>
              <a:rPr lang="en-US" sz="2200" b="1" dirty="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دچار</a:t>
            </a:r>
            <a:r>
              <a:rPr lang="en-US" sz="2200" b="1" dirty="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تحول</a:t>
            </a:r>
            <a:r>
              <a:rPr lang="en-US" sz="2200" b="1" dirty="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خواهد</a:t>
            </a:r>
            <a:r>
              <a:rPr lang="en-US" sz="2200" b="1" dirty="0">
                <a:latin typeface="Arial" panose="020B0604020202020204" pitchFamily="34" charset="0"/>
                <a:ea typeface="Calibri" panose="020F0502020204030204"/>
                <a:cs typeface="Arial" panose="020B0604020202020204" pitchFamily="34" charset="0"/>
              </a:rPr>
              <a:t> </a:t>
            </a:r>
            <a:r>
              <a:rPr lang="en-US" sz="2200" b="1" dirty="0" err="1">
                <a:latin typeface="Arial" panose="020B0604020202020204" pitchFamily="34" charset="0"/>
                <a:ea typeface="Calibri" panose="020F0502020204030204"/>
                <a:cs typeface="Arial" panose="020B0604020202020204" pitchFamily="34" charset="0"/>
              </a:rPr>
              <a:t>کرد</a:t>
            </a:r>
            <a:r>
              <a:rPr lang="en-US" sz="2200" b="1" dirty="0">
                <a:latin typeface="Arial" panose="020B0604020202020204" pitchFamily="34" charset="0"/>
                <a:ea typeface="Calibri" panose="020F0502020204030204"/>
                <a:cs typeface="Arial" panose="020B0604020202020204" pitchFamily="34" charset="0"/>
              </a:rPr>
              <a:t>«(</a:t>
            </a:r>
            <a:r>
              <a:rPr lang="en-US" sz="2200" b="1" dirty="0" err="1" smtClean="0">
                <a:latin typeface="Arial" panose="020B0604020202020204" pitchFamily="34" charset="0"/>
                <a:ea typeface="Calibri" panose="020F0502020204030204"/>
                <a:cs typeface="Arial" panose="020B0604020202020204" pitchFamily="34" charset="0"/>
              </a:rPr>
              <a:t>هایز2008</a:t>
            </a:r>
            <a:endParaRPr lang="en-US" sz="2200" b="1" dirty="0">
              <a:latin typeface="Arial" panose="020B0604020202020204" pitchFamily="34" charset="0"/>
              <a:ea typeface="Calibri" panose="020F0502020204030204"/>
              <a:cs typeface="Arial" panose="020B0604020202020204" pitchFamily="34" charset="0"/>
            </a:endParaRPr>
          </a:p>
        </p:txBody>
      </p:sp>
    </p:spTree>
    <p:extLst>
      <p:ext uri="{BB962C8B-B14F-4D97-AF65-F5344CB8AC3E}">
        <p14:creationId xmlns:p14="http://schemas.microsoft.com/office/powerpoint/2010/main" val="197141062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pPr algn="ctr" rtl="1"/>
            <a:r>
              <a:rPr lang="fa-IR" dirty="0"/>
              <a:t>جمع بندی</a:t>
            </a:r>
            <a:endParaRPr lang="en-US" dirty="0"/>
          </a:p>
        </p:txBody>
      </p:sp>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solidFill>
                  <a:schemeClr val="tx1"/>
                </a:solidFill>
              </a:rPr>
              <a:t>چرا اخلاق ورزشی؟ چون طبیعت ورزش به آن نیاز دارد ورزش به عنوان یک رقابت قانونمند می تواند پرورش دهنده ویژگی های شخصیتی باشد بدون اخلاق ورزش چیزی بیشتر از ورزش نیست و بازی چیزی بیشتر از یک بازی نیست اگر بازی ارزشمند است اگر بازی را برای شادی آن برای ارزش تربیتی آن برای زیبایی ذاتی آن و یا حقیقتی که برایمان آشکار می کند بازی کنیم پس اخلاق ورزشی امری ضروری و لازم الاجرا است چرا اخلاق ورزشی؟ چون مهم است ما چگونه انسان هایی هستیم و فرزندان ما چگونه انسان هایی خواهند شد.</a:t>
            </a:r>
          </a:p>
          <a:p>
            <a:pPr marL="0" indent="0" algn="r" rtl="1">
              <a:buNone/>
            </a:pPr>
            <a:endParaRPr lang="en-US" dirty="0">
              <a:solidFill>
                <a:schemeClr val="tx1"/>
              </a:solidFill>
            </a:endParaRPr>
          </a:p>
        </p:txBody>
      </p:sp>
    </p:spTree>
    <p:extLst>
      <p:ext uri="{BB962C8B-B14F-4D97-AF65-F5344CB8AC3E}">
        <p14:creationId xmlns:p14="http://schemas.microsoft.com/office/powerpoint/2010/main" val="293079105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3806" y="1725769"/>
            <a:ext cx="10515600" cy="4657256"/>
          </a:xfrm>
        </p:spPr>
        <p:txBody>
          <a:bodyPr>
            <a:normAutofit/>
          </a:bodyPr>
          <a:lstStyle/>
          <a:p>
            <a:pPr marL="0" indent="0" algn="just" rtl="1">
              <a:lnSpc>
                <a:spcPct val="150000"/>
              </a:lnSpc>
              <a:buNone/>
            </a:pPr>
            <a:r>
              <a:rPr lang="fa-IR" sz="2400" b="1" dirty="0">
                <a:solidFill>
                  <a:srgbClr val="000000"/>
                </a:solidFill>
                <a:latin typeface="Vazirmatn"/>
              </a:rPr>
              <a:t>چون برای انسان ها وجود شجاعت انضباط عدالت صداقت مسئولیت فروتنی وعقلانیت مهم است این ها مجموعه و ویژگی های شخصیتی مفیدی هستند که به عنوان فضیلت شناخته می شوند و اینکه در نهایت شخصیت خوب ما را در کسب پیروزی موفقیت در کسب و کار و گسترش دوستی ها کمک می کند البته باید مراقب باشیم که اخلاق ورزشی را صرفا به یک چیز سودآور محدود نکنید</a:t>
            </a:r>
          </a:p>
          <a:p>
            <a:pPr marL="0" indent="0" algn="just" rtl="1">
              <a:lnSpc>
                <a:spcPct val="150000"/>
              </a:lnSpc>
              <a:buNone/>
            </a:pPr>
            <a:r>
              <a:rPr lang="fa-IR" sz="2400" b="1" dirty="0">
                <a:solidFill>
                  <a:srgbClr val="000000"/>
                </a:solidFill>
                <a:latin typeface="Vazirmatn"/>
              </a:rPr>
              <a:t> چرا اخلاق ورزشی ؟ چون داشتن شخصیت خوب نیازمند دلیل است آیا ما برای داشتن آن پاداش دریافت می کنیم یا خیر؟ بر اساس تعریف سنت سنتی اخلاق پاداش اخلاق ورزشی در خود ورزش نهفته است.</a:t>
            </a:r>
          </a:p>
          <a:p>
            <a:pPr algn="just" rtl="1">
              <a:lnSpc>
                <a:spcPct val="150000"/>
              </a:lnSpc>
            </a:pPr>
            <a:endParaRPr lang="en-US" b="1" dirty="0"/>
          </a:p>
        </p:txBody>
      </p:sp>
    </p:spTree>
    <p:extLst>
      <p:ext uri="{BB962C8B-B14F-4D97-AF65-F5344CB8AC3E}">
        <p14:creationId xmlns:p14="http://schemas.microsoft.com/office/powerpoint/2010/main" val="232233419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977" y="2063888"/>
            <a:ext cx="10058400" cy="2868721"/>
          </a:xfrm>
        </p:spPr>
        <p:txBody>
          <a:bodyPr>
            <a:noAutofit/>
          </a:bodyPr>
          <a:lstStyle/>
          <a:p>
            <a:pPr algn="ctr" rtl="1"/>
            <a:r>
              <a:rPr lang="fa-IR" sz="5400" b="1" dirty="0"/>
              <a:t>فصل 3</a:t>
            </a:r>
            <a:r>
              <a:rPr lang="fa-IR" sz="5400" b="1" dirty="0" smtClean="0"/>
              <a:t> </a:t>
            </a:r>
            <a:br>
              <a:rPr lang="fa-IR" sz="5400" b="1" dirty="0" smtClean="0"/>
            </a:br>
            <a:r>
              <a:rPr lang="fa-IR" sz="5400" b="1" dirty="0" smtClean="0"/>
              <a:t/>
            </a:r>
            <a:br>
              <a:rPr lang="fa-IR" sz="5400" b="1" dirty="0" smtClean="0"/>
            </a:br>
            <a:r>
              <a:rPr lang="fa-IR" sz="5400" b="1" dirty="0" smtClean="0"/>
              <a:t>احترام </a:t>
            </a:r>
            <a:r>
              <a:rPr lang="fa-IR" sz="5400" b="1" dirty="0"/>
              <a:t>به حریفان</a:t>
            </a:r>
            <a:endParaRPr lang="en-US" sz="5400" dirty="0"/>
          </a:p>
        </p:txBody>
      </p:sp>
    </p:spTree>
    <p:extLst>
      <p:ext uri="{BB962C8B-B14F-4D97-AF65-F5344CB8AC3E}">
        <p14:creationId xmlns:p14="http://schemas.microsoft.com/office/powerpoint/2010/main" val="231304042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737360"/>
            <a:ext cx="9851265" cy="4723746"/>
          </a:xfrm>
        </p:spPr>
        <p:txBody>
          <a:bodyPr>
            <a:noAutofit/>
          </a:bodyPr>
          <a:lstStyle/>
          <a:p>
            <a:pPr marL="0" indent="0" algn="just" rtl="1">
              <a:lnSpc>
                <a:spcPct val="170000"/>
              </a:lnSpc>
              <a:buNone/>
            </a:pPr>
            <a:r>
              <a:rPr lang="fa-IR" sz="2200" b="1" dirty="0"/>
              <a:t>پرتاب بلندی که آنها طولش را پانصد و شصت و پنج متر اعلام کردند. به هر حال، قبلاً عادت بدی داشتم عادت بدم این بود که سرم را پایین می انداختم و دور ایستگاه میدویدم چون نمیخواستم پرتاب کننده توپ را شرمنده کنم میدانستم تا اینجا هم به اندازه کافی شرمنده شده است، چرا که توپ به اندازه کافی دور شده بود همین طور که سرم پایین بود و ایستگاه دوم رو رد کردم و نزدیک ایستگاه سوم شدم صدای فرانک کراستی رو شنیدم که فریاد میزد: «هی مراقب باش!». آنجا بود که به بالا نگاه کردم و بیلی مارتین را دیدم که روی خانه سوم ایستاده است به او برخورد کردم او خنده کنان می دوید و من دقیقاً پشت سرش بودم.</a:t>
            </a:r>
          </a:p>
          <a:p>
            <a:pPr marL="0" indent="0" algn="r" rtl="1">
              <a:lnSpc>
                <a:spcPct val="170000"/>
              </a:lnSpc>
              <a:buNone/>
            </a:pPr>
            <a:r>
              <a:rPr lang="fa-IR" sz="2200" b="1" dirty="0"/>
              <a:t>                                                                                                             میکی منتل</a:t>
            </a:r>
            <a:endParaRPr lang="en-US" sz="2200" b="1" dirty="0"/>
          </a:p>
        </p:txBody>
      </p:sp>
    </p:spTree>
    <p:extLst>
      <p:ext uri="{BB962C8B-B14F-4D97-AF65-F5344CB8AC3E}">
        <p14:creationId xmlns:p14="http://schemas.microsoft.com/office/powerpoint/2010/main" val="238924009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lgn="r" rtl="1">
              <a:lnSpc>
                <a:spcPct val="150000"/>
              </a:lnSpc>
              <a:buNone/>
            </a:pPr>
            <a:r>
              <a:rPr lang="fa-IR" sz="3200" b="1" dirty="0">
                <a:solidFill>
                  <a:schemeClr val="tx1"/>
                </a:solidFill>
              </a:rPr>
              <a:t>اگر بخواهم بازی های هلسینکی را تنها با یک کلمه توصیف کنم آن کلمه «بخشندگی» است. بخشندگی فنلاندی ها نسبت به تمام تماشاگران نسبت به حریفان برندگان و حتی آنها که بازنده  بودند.</a:t>
            </a:r>
          </a:p>
          <a:p>
            <a:pPr marL="0" indent="0" algn="r" rtl="1">
              <a:lnSpc>
                <a:spcPct val="150000"/>
              </a:lnSpc>
              <a:buNone/>
            </a:pPr>
            <a:endParaRPr lang="fa-IR" sz="3200" b="1" dirty="0">
              <a:solidFill>
                <a:schemeClr val="tx1"/>
              </a:solidFill>
            </a:endParaRPr>
          </a:p>
          <a:p>
            <a:pPr marL="0" indent="0" algn="r" rtl="1">
              <a:lnSpc>
                <a:spcPct val="150000"/>
              </a:lnSpc>
              <a:buNone/>
            </a:pPr>
            <a:r>
              <a:rPr lang="fa-IR" sz="3200" b="1" i="1" dirty="0">
                <a:solidFill>
                  <a:schemeClr val="tx1"/>
                </a:solidFill>
              </a:rPr>
              <a:t>بروتوس همیلتون مربی دو و میدانی ایالات متحده بازی های المپیک 1952</a:t>
            </a:r>
            <a:endParaRPr lang="en-US" sz="3200" b="1" i="1" dirty="0">
              <a:solidFill>
                <a:schemeClr val="tx1"/>
              </a:solidFill>
            </a:endParaRPr>
          </a:p>
          <a:p>
            <a:pPr algn="r" rtl="1">
              <a:lnSpc>
                <a:spcPct val="150000"/>
              </a:lnSpc>
            </a:pPr>
            <a:endParaRPr lang="en-US" sz="3200" b="1" dirty="0">
              <a:solidFill>
                <a:schemeClr val="tx1"/>
              </a:solidFill>
            </a:endParaRPr>
          </a:p>
        </p:txBody>
      </p:sp>
    </p:spTree>
    <p:extLst>
      <p:ext uri="{BB962C8B-B14F-4D97-AF65-F5344CB8AC3E}">
        <p14:creationId xmlns:p14="http://schemas.microsoft.com/office/powerpoint/2010/main" val="24339373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justLow" rtl="1">
              <a:lnSpc>
                <a:spcPct val="150000"/>
              </a:lnSpc>
              <a:buNone/>
            </a:pPr>
            <a:r>
              <a:rPr lang="fa-IR" sz="2600" b="1" dirty="0">
                <a:solidFill>
                  <a:schemeClr val="tx1"/>
                </a:solidFill>
              </a:rPr>
              <a:t>در فیلم وال استریت محصول ۱۹۸۷ گوردن گکو که دلال سهام است به شاگرد جوانش می گوید؛ این شغل را برای پولش انتخاب نکرده بلکه از در هم شکستن مردم لذت میبرد. فرهنگ رقابتی وال استریت بدون اصول اخلاقی و عدالت میتواند به شدت بی رحمانه باشد اما نمیتوان تمام تقصیر را به گردن فرهنگ انداخت، مانند ظلمهایی که گاهی اوقات کودکان، ناخواسته به یکدیگر روا می دارند. حقیقت این است که میان آدمها به ندرت کسی پیدا میشود که فکر خرد کردن یک حریف یا حتی یک دوست، عضو خانواده یا معشوق را به ذهنش راه نداده باشد.</a:t>
            </a:r>
            <a:endParaRPr lang="en-US" sz="2600" b="1" dirty="0">
              <a:solidFill>
                <a:schemeClr val="tx1"/>
              </a:solidFill>
            </a:endParaRPr>
          </a:p>
        </p:txBody>
      </p:sp>
    </p:spTree>
    <p:extLst>
      <p:ext uri="{BB962C8B-B14F-4D97-AF65-F5344CB8AC3E}">
        <p14:creationId xmlns:p14="http://schemas.microsoft.com/office/powerpoint/2010/main" val="66201481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solidFill>
                  <a:schemeClr val="tx1"/>
                </a:solidFill>
              </a:rPr>
              <a:t>این ها را نگفتیم که بگوییم آدمی تنها یک قدم با وحشی گری «ارباب مگس ها» (رمانی از ویلیام گلدینگ) فاصله دارد بلکه بازگو کردن خوبی ها و فداکاری های انسان نیز به همین اندازه آسان است. اما ما انسانها چه به خاطر غریزه یا طبیعت و یا هر چیز دیگر قادر به از دست دادن صفات انسانی و آسیب زدن به دیگران هستیم. به تمام این ها یک رقابت ورزشی را هم اضافه کنید که نوجوانان زیادی در آن مشارکت میکنند (چه بسا بزرگسالانی که میخواهند کودک درونشان را رها کنند) و چیزهای دیگری که به سرعت میتوانند اوضاع را از کنترل خارج کنند احترام به حریف چیزی نیست که ورزشکاران جوان بتوانند به صورت خودجوش در خود پرورش دهند.</a:t>
            </a:r>
          </a:p>
          <a:p>
            <a:pPr marL="0" indent="0" algn="just" rtl="1">
              <a:lnSpc>
                <a:spcPct val="150000"/>
              </a:lnSpc>
              <a:buNone/>
            </a:pPr>
            <a:endParaRPr lang="en-US" sz="2400" b="1" dirty="0">
              <a:solidFill>
                <a:schemeClr val="tx1"/>
              </a:solidFill>
            </a:endParaRPr>
          </a:p>
        </p:txBody>
      </p:sp>
    </p:spTree>
    <p:extLst>
      <p:ext uri="{BB962C8B-B14F-4D97-AF65-F5344CB8AC3E}">
        <p14:creationId xmlns:p14="http://schemas.microsoft.com/office/powerpoint/2010/main" val="56367953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justLow" rtl="1">
              <a:lnSpc>
                <a:spcPct val="150000"/>
              </a:lnSpc>
              <a:buNone/>
            </a:pPr>
            <a:r>
              <a:rPr lang="fa-IR" sz="2600" b="1" dirty="0">
                <a:solidFill>
                  <a:schemeClr val="tx1"/>
                </a:solidFill>
              </a:rPr>
              <a:t>از آنجا که هدف اصلی هر جلسه تمرین و مسابقه شکست حریف است، بنابراین مشاهده ی «حریف به مثابه دشمن» به آسانی اتفاق می افتد. موضوع زمانی وخیم تر میشود که رقباء هنگام برخورد با یکدیگر به بی احترامی متوسل می شوند و گرایش طبیعی این است که پاسخشان با همین رفتار یعنی با بی احترامی داده شود. بسیاری از اصول اخلاق ورزشی که در ادامه به آن ها اشاره خواهیم کرد به طور مستقیم با هدف پیروزی در ارتباط هستند. به همین دلیل است که برای ورزشکاران واضح تر و ملموس تر هستند.</a:t>
            </a:r>
            <a:endParaRPr lang="en-US" sz="2600" b="1" dirty="0">
              <a:solidFill>
                <a:schemeClr val="tx1"/>
              </a:solidFill>
            </a:endParaRPr>
          </a:p>
        </p:txBody>
      </p:sp>
    </p:spTree>
    <p:extLst>
      <p:ext uri="{BB962C8B-B14F-4D97-AF65-F5344CB8AC3E}">
        <p14:creationId xmlns:p14="http://schemas.microsoft.com/office/powerpoint/2010/main" val="87702036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5321" y="1815920"/>
            <a:ext cx="10688392" cy="4649273"/>
          </a:xfrm>
        </p:spPr>
        <p:txBody>
          <a:bodyPr>
            <a:noAutofit/>
          </a:bodyPr>
          <a:lstStyle/>
          <a:p>
            <a:pPr marL="0" indent="0" algn="just" rtl="1">
              <a:lnSpc>
                <a:spcPct val="160000"/>
              </a:lnSpc>
              <a:buNone/>
            </a:pPr>
            <a:r>
              <a:rPr lang="fa-IR" sz="2400" b="1" dirty="0">
                <a:solidFill>
                  <a:schemeClr val="tx1"/>
                </a:solidFill>
              </a:rPr>
              <a:t>در ورزش های تیمی ورزشکاران به راحتی این مطلب را درک میکنند که برای پیروزی و موفقیت به هم تیمی هایشان نیازمند هستند. این امر ممکن است به طور خودجوش آنها را به ادای احترام وادار نکند، اما مطمئناً پایه و اساس آن محسوب میشود ،همچنین آن ها می دانند که برای پیروز شدن داشتن یک مربی خوب و البته یک حریف خوب ضروری است. حریف کسی نیست که به او نیاز داشته باشیم، بلکه کسی است که سعی در مغلوب کردنش داریم و کسی است که سعی میکند تک تک تلاش هایمان را خنثی و بی اثر کند. برای برنده شدن مجبور نیستیم به حریف احترام بگذاریم. در واقع، برخی از مربیان معتقدند نمی توان حریفی که برایش احترام قائل هستید را شکست دهید. </a:t>
            </a:r>
            <a:endParaRPr lang="en-US" sz="2400" b="1" dirty="0">
              <a:solidFill>
                <a:schemeClr val="tx1"/>
              </a:solidFill>
            </a:endParaRPr>
          </a:p>
        </p:txBody>
      </p:sp>
    </p:spTree>
    <p:extLst>
      <p:ext uri="{BB962C8B-B14F-4D97-AF65-F5344CB8AC3E}">
        <p14:creationId xmlns:p14="http://schemas.microsoft.com/office/powerpoint/2010/main" val="101327750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solidFill>
                  <a:schemeClr val="tx1"/>
                </a:solidFill>
              </a:rPr>
              <a:t>در حال حاضر، کودکان ونوجوانان باید برای بازی بهتر به پیروزی باور داشته باشند و یا اصطلاحاً از شوق پیروزی لبریز باشند. به عنوان مثال؛ تنیسورها معمولاً پس از کسب یک امتیاز دستشان را مشت می کنند و تکان میدهند. حتی قهرمان های دوی سرعت نیز این کار را انجام میدهند. یکی از قهرمان دوی سرعت آمریکا در مورد فریاد کشیدن و کوبیدن به قفسه سینه اش هنگام عبور از خط پایان میگوید: «این یک جنگ است». این نگرشی است که در اکثر ورزشکاران وجود دارد.</a:t>
            </a:r>
            <a:endParaRPr lang="en-US" sz="2400" b="1" dirty="0">
              <a:solidFill>
                <a:schemeClr val="tx1"/>
              </a:solidFill>
            </a:endParaRPr>
          </a:p>
        </p:txBody>
      </p:sp>
    </p:spTree>
    <p:extLst>
      <p:ext uri="{BB962C8B-B14F-4D97-AF65-F5344CB8AC3E}">
        <p14:creationId xmlns:p14="http://schemas.microsoft.com/office/powerpoint/2010/main" val="1183502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 xmlns:a16="http://schemas.microsoft.com/office/drawing/2014/main" id="{6F73FA1C-1FA9-7860-7619-3CB9731FB0D6}"/>
              </a:ext>
            </a:extLst>
          </p:cNvPr>
          <p:cNvSpPr>
            <a:spLocks noGrp="1"/>
          </p:cNvSpPr>
          <p:nvPr>
            <p:ph idx="1"/>
          </p:nvPr>
        </p:nvSpPr>
        <p:spPr/>
        <p:txBody>
          <a:bodyPr vert="horz" lIns="91440" tIns="45720" rIns="91440" bIns="45720" rtlCol="0" anchor="t">
            <a:noAutofit/>
          </a:bodyPr>
          <a:lstStyle/>
          <a:p>
            <a:pPr marL="0" indent="0" algn="just" rtl="1">
              <a:lnSpc>
                <a:spcPct val="200000"/>
              </a:lnSpc>
              <a:buNone/>
            </a:pPr>
            <a:r>
              <a:rPr lang="fa-IR" sz="2400" b="1" dirty="0">
                <a:ea typeface="Calibri" panose="020F0502020204030204"/>
              </a:rPr>
              <a:t>چرا باید این گونه مسائل را فراموش کرد؟ چرا یادآوری این نوع رفتار ها تا این حد مشکل است؟ شاید اگر این اتفاقات در انتهای دیگر پیوستار اخلاقی رخ دهد آن قدر هم تعجب نکنیم. به هرحال اگر به تاریخ ورزش رجوع کنیم از این دست اتفاقات اخلاقی شایسته تقدیر زیاد هستند. به عنوان مثال:از </a:t>
            </a:r>
            <a:r>
              <a:rPr lang="fa-IR" sz="2400" b="1" dirty="0" smtClean="0">
                <a:ea typeface="Calibri" panose="020F0502020204030204"/>
              </a:rPr>
              <a:t>المپینهایی </a:t>
            </a:r>
            <a:r>
              <a:rPr lang="fa-IR" sz="2400" b="1" dirty="0">
                <a:ea typeface="Calibri" panose="020F0502020204030204"/>
              </a:rPr>
              <a:t>که مدالشان  را به حریف شکست خورده که ناعادلانه از مسابقات کنار گذاشته شده تقدیم میکنند و یا بازیکنان تنیس اتوموبیل رانان سرعت و فوتبالیست هایی </a:t>
            </a:r>
            <a:r>
              <a:rPr lang="fa-IR" sz="2400" b="1" dirty="0" smtClean="0">
                <a:ea typeface="Calibri" panose="020F0502020204030204"/>
              </a:rPr>
              <a:t>که سعی </a:t>
            </a:r>
            <a:r>
              <a:rPr lang="fa-IR" sz="2400" b="1" dirty="0">
                <a:ea typeface="Calibri" panose="020F0502020204030204"/>
              </a:rPr>
              <a:t>میکنند رفتار اخلاق مدارانه ای داشته باشند</a:t>
            </a:r>
          </a:p>
        </p:txBody>
      </p:sp>
    </p:spTree>
    <p:extLst>
      <p:ext uri="{BB962C8B-B14F-4D97-AF65-F5344CB8AC3E}">
        <p14:creationId xmlns:p14="http://schemas.microsoft.com/office/powerpoint/2010/main" val="62505747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just" rtl="1">
              <a:lnSpc>
                <a:spcPct val="150000"/>
              </a:lnSpc>
              <a:buNone/>
            </a:pPr>
            <a:r>
              <a:rPr lang="fa-IR" sz="2400" b="1" dirty="0">
                <a:solidFill>
                  <a:schemeClr val="tx1"/>
                </a:solidFill>
              </a:rPr>
              <a:t>اما آیا بین تلاش برای کشتن یک دشمن واقعی در جنگ و تلاش برای پیروزی مقابل حریف آن</a:t>
            </a:r>
            <a:br>
              <a:rPr lang="fa-IR" sz="2400" b="1" dirty="0">
                <a:solidFill>
                  <a:schemeClr val="tx1"/>
                </a:solidFill>
              </a:rPr>
            </a:br>
            <a:r>
              <a:rPr lang="fa-IR" sz="2400" b="1" dirty="0">
                <a:solidFill>
                  <a:schemeClr val="tx1"/>
                </a:solidFill>
              </a:rPr>
              <a:t>هم در ورزش تفاوت وجود ندارد؟ آیا واقعاً برای بهتر کردن عملکردمان لازم است وانمود کنیم که درجنگ هستیم؟ در این راستا باید به جسی اونز اشاره کرد، کسی که برای کسب چهار مدال طلای المپیک 1936 برلین، نیازی به مغرور شدن ، مشت نشان دادن و به سینه کوبیدن نداشت، حتی در زمانه ای که صحنه سیاسی ایالات متحده و آلمان نازی ، در آستانه ی جنگی تمام عیار بود.</a:t>
            </a:r>
            <a:endParaRPr lang="en-US" sz="2400" b="1" dirty="0">
              <a:solidFill>
                <a:schemeClr val="tx1"/>
              </a:solidFill>
            </a:endParaRPr>
          </a:p>
        </p:txBody>
      </p:sp>
    </p:spTree>
    <p:extLst>
      <p:ext uri="{BB962C8B-B14F-4D97-AF65-F5344CB8AC3E}">
        <p14:creationId xmlns:p14="http://schemas.microsoft.com/office/powerpoint/2010/main" val="43793867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443" y="1712891"/>
            <a:ext cx="10515600" cy="5236805"/>
          </a:xfrm>
        </p:spPr>
        <p:txBody>
          <a:bodyPr>
            <a:normAutofit/>
          </a:bodyPr>
          <a:lstStyle/>
          <a:p>
            <a:pPr marL="0" indent="0" algn="just" rtl="1">
              <a:lnSpc>
                <a:spcPct val="150000"/>
              </a:lnSpc>
              <a:buNone/>
            </a:pPr>
            <a:r>
              <a:rPr lang="fa-IR" sz="2600" b="1" dirty="0">
                <a:solidFill>
                  <a:schemeClr val="tx1"/>
                </a:solidFill>
              </a:rPr>
              <a:t>کریس اورت زمانی که از سرسخت ترین ورزشکاران تاریخ تنیس امتیازی می گرفت، نیازی به نشان</a:t>
            </a:r>
            <a:r>
              <a:rPr lang="en-US" sz="2600" b="1" dirty="0">
                <a:solidFill>
                  <a:schemeClr val="tx1"/>
                </a:solidFill>
              </a:rPr>
              <a:t> </a:t>
            </a:r>
            <a:r>
              <a:rPr lang="fa-IR" sz="2600" b="1" dirty="0">
                <a:solidFill>
                  <a:schemeClr val="tx1"/>
                </a:solidFill>
              </a:rPr>
              <a:t>دادن مشتش نداشت. اگر این مطلب که کودکان این دوره نیاز دارند تا خودشان را وارد فضای دیوانه بازی</a:t>
            </a:r>
            <a:r>
              <a:rPr lang="en-US" sz="2600" b="1" dirty="0">
                <a:solidFill>
                  <a:schemeClr val="tx1"/>
                </a:solidFill>
              </a:rPr>
              <a:t> </a:t>
            </a:r>
            <a:r>
              <a:rPr lang="fa-IR" sz="2600" b="1" dirty="0">
                <a:solidFill>
                  <a:schemeClr val="tx1"/>
                </a:solidFill>
              </a:rPr>
              <a:t>و وحشی گری کنند تا حس رقابتشان بیدار شود</a:t>
            </a:r>
            <a:r>
              <a:rPr lang="en-US" sz="2600" b="1" dirty="0">
                <a:solidFill>
                  <a:schemeClr val="tx1"/>
                </a:solidFill>
              </a:rPr>
              <a:t> - </a:t>
            </a:r>
            <a:r>
              <a:rPr lang="fa-IR" sz="2600" b="1" dirty="0">
                <a:solidFill>
                  <a:schemeClr val="tx1"/>
                </a:solidFill>
              </a:rPr>
              <a:t>که البته اکثر کودکان این گونه نیستند - حقیقت داشته باشد</a:t>
            </a:r>
            <a:r>
              <a:rPr lang="en-US" sz="2600" b="1" dirty="0">
                <a:solidFill>
                  <a:schemeClr val="tx1"/>
                </a:solidFill>
              </a:rPr>
              <a:t> </a:t>
            </a:r>
            <a:r>
              <a:rPr lang="fa-IR" sz="2600" b="1" dirty="0">
                <a:solidFill>
                  <a:schemeClr val="tx1"/>
                </a:solidFill>
              </a:rPr>
              <a:t>نیازی نیست که آنان را به خاطر تفاوتشان با نسل پیشین متفاوت آموزش دهیم، بلکه تفاوت آنها به این</a:t>
            </a:r>
            <a:r>
              <a:rPr lang="en-US" sz="2600" b="1" dirty="0">
                <a:solidFill>
                  <a:schemeClr val="tx1"/>
                </a:solidFill>
              </a:rPr>
              <a:t> </a:t>
            </a:r>
            <a:r>
              <a:rPr lang="fa-IR" sz="2600" b="1" dirty="0">
                <a:solidFill>
                  <a:schemeClr val="tx1"/>
                </a:solidFill>
              </a:rPr>
              <a:t>علت است که آنان را متفاوت آموزش داده ایم</a:t>
            </a:r>
            <a:r>
              <a:rPr lang="en-US" sz="2600" b="1" dirty="0">
                <a:solidFill>
                  <a:schemeClr val="tx1"/>
                </a:solidFill>
              </a:rPr>
              <a:t>.</a:t>
            </a:r>
            <a:r>
              <a:rPr lang="fa-IR" sz="2600" b="1" dirty="0">
                <a:solidFill>
                  <a:schemeClr val="tx1"/>
                </a:solidFill>
              </a:rPr>
              <a:t> در واقع این دست پخت مجموعه عناصر فرهنگی روزگار ما</a:t>
            </a:r>
            <a:r>
              <a:rPr lang="en-US" sz="2600" b="1" dirty="0">
                <a:solidFill>
                  <a:schemeClr val="tx1"/>
                </a:solidFill>
              </a:rPr>
              <a:t> </a:t>
            </a:r>
            <a:r>
              <a:rPr lang="fa-IR" sz="2600" b="1" dirty="0">
                <a:solidFill>
                  <a:schemeClr val="tx1"/>
                </a:solidFill>
              </a:rPr>
              <a:t>است. در بحث آموزش همواره شاهد طرح این پرسش هستیم که اول مرغ به وجود آمده است یا تخم مرغ</a:t>
            </a:r>
            <a:r>
              <a:rPr lang="en-US" sz="2600" b="1" dirty="0">
                <a:solidFill>
                  <a:schemeClr val="tx1"/>
                </a:solidFill>
              </a:rPr>
              <a:t>.</a:t>
            </a:r>
            <a:endParaRPr lang="fa-IR" sz="2600" b="1" dirty="0">
              <a:solidFill>
                <a:schemeClr val="tx1"/>
              </a:solidFill>
            </a:endParaRPr>
          </a:p>
        </p:txBody>
      </p:sp>
    </p:spTree>
    <p:extLst>
      <p:ext uri="{BB962C8B-B14F-4D97-AF65-F5344CB8AC3E}">
        <p14:creationId xmlns:p14="http://schemas.microsoft.com/office/powerpoint/2010/main" val="72247733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442" y="1729033"/>
            <a:ext cx="10515600" cy="5128967"/>
          </a:xfrm>
        </p:spPr>
        <p:txBody>
          <a:bodyPr>
            <a:noAutofit/>
          </a:bodyPr>
          <a:lstStyle/>
          <a:p>
            <a:pPr marL="0" indent="0" algn="just" rtl="1">
              <a:lnSpc>
                <a:spcPct val="160000"/>
              </a:lnSpc>
              <a:buNone/>
            </a:pPr>
            <a:r>
              <a:rPr lang="fa-IR" sz="2400" b="1" dirty="0">
                <a:solidFill>
                  <a:schemeClr val="tx1"/>
                </a:solidFill>
              </a:rPr>
              <a:t>به بیان دیگر کودکان امروزی متفاوت نیستند مانند کودکان هر نسلی میتوانند یاد بگیرند آنها</a:t>
            </a:r>
            <a:r>
              <a:rPr lang="en-US" sz="2400" b="1" dirty="0">
                <a:solidFill>
                  <a:schemeClr val="tx1"/>
                </a:solidFill>
              </a:rPr>
              <a:t> </a:t>
            </a:r>
            <a:r>
              <a:rPr lang="fa-IR" sz="2400" b="1" dirty="0">
                <a:solidFill>
                  <a:schemeClr val="tx1"/>
                </a:solidFill>
              </a:rPr>
              <a:t>میتوانند یاد بگیرند که رجزخوانی و دست انداختن رقبا بخشی از بازی است و یا میتوانند یاد بگیرند</a:t>
            </a:r>
            <a:r>
              <a:rPr lang="en-US" sz="2400" b="1" dirty="0">
                <a:solidFill>
                  <a:schemeClr val="tx1"/>
                </a:solidFill>
              </a:rPr>
              <a:t> </a:t>
            </a:r>
            <a:r>
              <a:rPr lang="fa-IR" sz="2400" b="1" dirty="0">
                <a:solidFill>
                  <a:schemeClr val="tx1"/>
                </a:solidFill>
              </a:rPr>
              <a:t>که احترام به حریف یکی از اصول بنیادین رقابت است. اگر چه موقعیتهای بسیاری وجود دارند که</a:t>
            </a:r>
            <a:r>
              <a:rPr lang="en-US" sz="2400" b="1" dirty="0">
                <a:solidFill>
                  <a:schemeClr val="tx1"/>
                </a:solidFill>
              </a:rPr>
              <a:t> </a:t>
            </a:r>
            <a:r>
              <a:rPr lang="fa-IR" sz="2400" b="1" dirty="0">
                <a:solidFill>
                  <a:schemeClr val="tx1"/>
                </a:solidFill>
              </a:rPr>
              <a:t>رعایت این اصل را سخت میکنند اما می</a:t>
            </a:r>
            <a:r>
              <a:rPr lang="en-US" sz="2400" b="1" dirty="0">
                <a:solidFill>
                  <a:schemeClr val="tx1"/>
                </a:solidFill>
              </a:rPr>
              <a:t> </a:t>
            </a:r>
            <a:r>
              <a:rPr lang="fa-IR" sz="2400" b="1" dirty="0">
                <a:solidFill>
                  <a:schemeClr val="tx1"/>
                </a:solidFill>
              </a:rPr>
              <a:t>توان قضاوت در مورد این موقعیت</a:t>
            </a:r>
            <a:r>
              <a:rPr lang="en-US" sz="2400" b="1" dirty="0">
                <a:solidFill>
                  <a:schemeClr val="tx1"/>
                </a:solidFill>
              </a:rPr>
              <a:t> </a:t>
            </a:r>
            <a:r>
              <a:rPr lang="fa-IR" sz="2400" b="1" dirty="0">
                <a:solidFill>
                  <a:schemeClr val="tx1"/>
                </a:solidFill>
              </a:rPr>
              <a:t>ها را به کودکان آموخت</a:t>
            </a:r>
            <a:r>
              <a:rPr lang="en-US" sz="2400" b="1" dirty="0">
                <a:solidFill>
                  <a:schemeClr val="tx1"/>
                </a:solidFill>
              </a:rPr>
              <a:t>. </a:t>
            </a:r>
            <a:r>
              <a:rPr lang="fa-IR" sz="2400" b="1" dirty="0">
                <a:solidFill>
                  <a:schemeClr val="tx1"/>
                </a:solidFill>
              </a:rPr>
              <a:t>توانایی یادگیری کودکان به ما نشان میدهد که آنها آموزش پذیر هستند و ما هم مثل یک معلم می توانیم</a:t>
            </a:r>
            <a:r>
              <a:rPr lang="en-US" sz="2400" b="1" dirty="0">
                <a:solidFill>
                  <a:schemeClr val="tx1"/>
                </a:solidFill>
              </a:rPr>
              <a:t> </a:t>
            </a:r>
            <a:r>
              <a:rPr lang="fa-IR" sz="2400" b="1" dirty="0">
                <a:solidFill>
                  <a:schemeClr val="tx1"/>
                </a:solidFill>
              </a:rPr>
              <a:t>به آنها آموزش دهیم به جای اینکه آنها را به باور متفاوت بودن عادت دهیم می توانیم آنها را وارد</a:t>
            </a:r>
            <a:r>
              <a:rPr lang="en-US" sz="2400" b="1" dirty="0">
                <a:solidFill>
                  <a:schemeClr val="tx1"/>
                </a:solidFill>
              </a:rPr>
              <a:t> </a:t>
            </a:r>
            <a:r>
              <a:rPr lang="fa-IR" sz="2400" b="1" dirty="0">
                <a:solidFill>
                  <a:schemeClr val="tx1"/>
                </a:solidFill>
              </a:rPr>
              <a:t>فرایند تربیت کنیم و اهمیت احترام به حریفان را به آنان آموزش دهیم.</a:t>
            </a:r>
          </a:p>
        </p:txBody>
      </p:sp>
    </p:spTree>
    <p:extLst>
      <p:ext uri="{BB962C8B-B14F-4D97-AF65-F5344CB8AC3E}">
        <p14:creationId xmlns:p14="http://schemas.microsoft.com/office/powerpoint/2010/main" val="316380070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a:t>چرا باید به حریف احترام گذاشت؟</a:t>
            </a:r>
            <a:endParaRPr lang="en-US" sz="5400" b="1" dirty="0"/>
          </a:p>
        </p:txBody>
      </p:sp>
      <p:sp>
        <p:nvSpPr>
          <p:cNvPr id="3" name="Content Placeholder 2"/>
          <p:cNvSpPr>
            <a:spLocks noGrp="1"/>
          </p:cNvSpPr>
          <p:nvPr>
            <p:ph idx="1"/>
          </p:nvPr>
        </p:nvSpPr>
        <p:spPr/>
        <p:txBody>
          <a:bodyPr/>
          <a:lstStyle/>
          <a:p>
            <a:pPr marL="0" indent="0" algn="just" rtl="1">
              <a:lnSpc>
                <a:spcPct val="150000"/>
              </a:lnSpc>
              <a:buNone/>
            </a:pPr>
            <a:r>
              <a:rPr lang="fa-IR" sz="2600" b="1" dirty="0">
                <a:solidFill>
                  <a:schemeClr val="tx1"/>
                </a:solidFill>
              </a:rPr>
              <a:t>چرا باید به حریفم احترام بگذارم؟ ارائه پاسخی پیش پا افتاده به این پرسش آسان نیست. برای پاسخ به این سؤال باید به ماهیت رقابت فکر کنیم با یک نگاه عمیق است که متوجه میشویم احترام گذاشتن به حریف دارای اهمیت بسزایی است با وجود چنین اندیشه ای میتوانیم بذر احترام به حریف را بکاریم و قوانین و اصولی وضع کنیم که ورزشکارانمان از آن حمایت کنند؛ با این حال رسیدن به چنین مرحله ای نیازمند تفکر است.</a:t>
            </a:r>
          </a:p>
          <a:p>
            <a:pPr algn="r" rtl="1"/>
            <a:endParaRPr lang="en-US" dirty="0"/>
          </a:p>
        </p:txBody>
      </p:sp>
    </p:spTree>
    <p:extLst>
      <p:ext uri="{BB962C8B-B14F-4D97-AF65-F5344CB8AC3E}">
        <p14:creationId xmlns:p14="http://schemas.microsoft.com/office/powerpoint/2010/main" val="285101929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a:t>رقبا شانس بهتر شدن به ما می دهند</a:t>
            </a:r>
            <a:endParaRPr lang="en-US" sz="5400" b="1" dirty="0"/>
          </a:p>
        </p:txBody>
      </p:sp>
      <p:sp>
        <p:nvSpPr>
          <p:cNvPr id="3" name="Content Placeholder 2"/>
          <p:cNvSpPr>
            <a:spLocks noGrp="1"/>
          </p:cNvSpPr>
          <p:nvPr>
            <p:ph idx="1"/>
          </p:nvPr>
        </p:nvSpPr>
        <p:spPr/>
        <p:txBody>
          <a:bodyPr>
            <a:normAutofit/>
          </a:bodyPr>
          <a:lstStyle/>
          <a:p>
            <a:pPr marL="0" indent="0" algn="just" rtl="1">
              <a:lnSpc>
                <a:spcPct val="150000"/>
              </a:lnSpc>
              <a:buNone/>
            </a:pPr>
            <a:r>
              <a:rPr lang="fa-IR" sz="2600" b="1" dirty="0">
                <a:solidFill>
                  <a:schemeClr val="tx1"/>
                </a:solidFill>
              </a:rPr>
              <a:t>با اینکه در ابتدای امر ممکن است دلیل احترام گذاشتن به حریفان برای ورزشکاران واضح نباشد، امااگر به عقب بازگردیم و در مورد ماهیت رقابت فکر کنیم در می یابیم که این اصول از آن چیزی که تصور می شود ساده تر هستند اگر شرکت در رقابت ورزشی ارزشمند باشد این حریف خوب است که این فرصت ارزشمند را برایمان فراهم میکند بدون حریف بازی و رقابتی در کار نخواهد بود. در فصل دو اشاره کردیم که رقابت به ما فرصت میدهد تا ورزشکار و انسان بهتری باشیم. </a:t>
            </a:r>
          </a:p>
        </p:txBody>
      </p:sp>
    </p:spTree>
    <p:extLst>
      <p:ext uri="{BB962C8B-B14F-4D97-AF65-F5344CB8AC3E}">
        <p14:creationId xmlns:p14="http://schemas.microsoft.com/office/powerpoint/2010/main" val="203096879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just" rtl="1">
              <a:lnSpc>
                <a:spcPct val="150000"/>
              </a:lnSpc>
              <a:buNone/>
            </a:pPr>
            <a:r>
              <a:rPr lang="fa-IR" sz="2600" b="1" dirty="0">
                <a:solidFill>
                  <a:schemeClr val="tx1"/>
                </a:solidFill>
              </a:rPr>
              <a:t>حریفان با تمام تلاششان و با نشان دادن اوج عملکردشان به دنبال شکست دادن ما هستند در این سطح از رقابت تلاش حریف می تواند آزار دهنده و خصمانه به نظر برسد؛ از سوی دیگر اگر به عقب برگردیم و به قضایا فکر کنیم متوجه میشویم که تلاش رقبا برای شکست دادن باعث میشود ما هم نهایت تلاشمان را به کار گیریم درست پس از زمانی که کریس اورت بازنشستگی خود را اعلام کرد؛ از وی درباره بهترین مسابقه ای که داشته سؤال کردند. در ابتدا او به تمام فینالهای گرند اسلم که در مقابل «مارتینا ناوراتیلوا» بازی کرده بود اشاره کرد. </a:t>
            </a:r>
            <a:endParaRPr lang="en-US" sz="2600" b="1" dirty="0">
              <a:solidFill>
                <a:schemeClr val="tx1"/>
              </a:solidFill>
            </a:endParaRPr>
          </a:p>
        </p:txBody>
      </p:sp>
    </p:spTree>
    <p:extLst>
      <p:ext uri="{BB962C8B-B14F-4D97-AF65-F5344CB8AC3E}">
        <p14:creationId xmlns:p14="http://schemas.microsoft.com/office/powerpoint/2010/main" val="369893334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8495"/>
            <a:ext cx="10515600" cy="4528467"/>
          </a:xfrm>
        </p:spPr>
        <p:txBody>
          <a:bodyPr>
            <a:normAutofit fontScale="55000" lnSpcReduction="20000"/>
          </a:bodyPr>
          <a:lstStyle/>
          <a:p>
            <a:pPr marL="0" indent="0" algn="just" rtl="1">
              <a:lnSpc>
                <a:spcPct val="170000"/>
              </a:lnSpc>
              <a:buNone/>
            </a:pPr>
            <a:r>
              <a:rPr lang="fa-IR" sz="4000" b="1" dirty="0">
                <a:solidFill>
                  <a:schemeClr val="tx1"/>
                </a:solidFill>
              </a:rPr>
              <a:t>البته هوادارانش به یاد می آورند که او در پنج مسابقه بازی را به مارتینا واگذار کرده بود. با اصرار بیشتر برای انتخاب تنها یک مسابقه او یکی از مسابقات ویمبلدون که در آن باخته بود را به عنوان بهترین مسابقه ی زندگی اش معرفی کرد در واقع مارتینا باعث شده بود که او بهترین خودش را نشان دهد. این موضوع مهم و قابل بحثی است مشابه با موضوع اورت، میتوان به ماجرای جان مک انرو اشاره کرد او زمانی که حریف بزرگش برن» «برگ بازنشسته شد، علاقه اش به تنیس را از دست داد. محمد علی کلی هم برای ادامه دادن به حریف اصلی اش جو فریزر نیاز داشت. به طور کلی ورزشکاران بزرگ برای بهتر شدن به حریفان بزرگ نیاز دارند و تمامی ورزشکاران بدون حریف قادر به بازی کردن نیستند؛ آنها به حریفان خوبی نیاز دارند که باعث پیشرفتشان شوند به همین دلیل است که احترام یکی از اصول بنیادین دنیای ورزش محسوب می شود</a:t>
            </a:r>
          </a:p>
          <a:p>
            <a:pPr marL="0" indent="0" algn="r" rtl="1">
              <a:buNone/>
            </a:pPr>
            <a:endParaRPr lang="fa-IR" dirty="0"/>
          </a:p>
          <a:p>
            <a:endParaRPr lang="en-US" dirty="0"/>
          </a:p>
        </p:txBody>
      </p:sp>
    </p:spTree>
    <p:extLst>
      <p:ext uri="{BB962C8B-B14F-4D97-AF65-F5344CB8AC3E}">
        <p14:creationId xmlns:p14="http://schemas.microsoft.com/office/powerpoint/2010/main" val="166559636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a:t>فضیلت های انسانی ارزش احترام دارند</a:t>
            </a:r>
            <a:endParaRPr lang="en-US" sz="5400" b="1" dirty="0"/>
          </a:p>
        </p:txBody>
      </p:sp>
      <p:sp>
        <p:nvSpPr>
          <p:cNvPr id="3" name="Content Placeholder 2"/>
          <p:cNvSpPr>
            <a:spLocks noGrp="1"/>
          </p:cNvSpPr>
          <p:nvPr>
            <p:ph idx="1"/>
          </p:nvPr>
        </p:nvSpPr>
        <p:spPr>
          <a:xfrm>
            <a:off x="838200" y="1825624"/>
            <a:ext cx="10515600" cy="4665327"/>
          </a:xfrm>
        </p:spPr>
        <p:txBody>
          <a:bodyPr>
            <a:normAutofit lnSpcReduction="10000"/>
          </a:bodyPr>
          <a:lstStyle/>
          <a:p>
            <a:pPr marL="0" indent="0" algn="just" rtl="1">
              <a:lnSpc>
                <a:spcPct val="160000"/>
              </a:lnSpc>
              <a:buNone/>
            </a:pPr>
            <a:r>
              <a:rPr lang="fa-IR" sz="2400" b="1" dirty="0">
                <a:solidFill>
                  <a:schemeClr val="tx1"/>
                </a:solidFill>
              </a:rPr>
              <a:t>نکته دیگر توجه به این مهم است که همزمان تلاش و ذات انسان که در تقابل با تلاش حریف به تعالی میرسند؛ هم لایق احترام هستند. اگر معتقدیم موفق شدن کاری ارزشمند است بنابراین باید به چطور می توانیم آن همه موفقیت دیگران نیز احترام بگذاریم حتی اگر برای به دست آوردن جایگاهی خاص تلاش میکنیم ،تلاش، مهارت و شخصیتی که آرزوی داشتنشان را داریم در انسانی دیگر ستایش نکنیم؟ یک هند زیبا یک بک هند زیباست چه من آن را زده باشم چه حریفم یک بازی خوب والیبال یک بازی خوب است یک تلاش خوب یک تلاش خوب است ورزش عرصه یادگیری ،است احترام به برتری دیگران احترام به حریف که همان احترام به فضیلت های یادگیری باشکوه پذیرفتن و انسانی است و تصمیم برای بازی کردن از همان ابتدا این وظیفه را بر دوشمان قرار میدهد.</a:t>
            </a:r>
          </a:p>
          <a:p>
            <a:pPr marL="0" indent="0" algn="r" rtl="1">
              <a:buNone/>
            </a:pPr>
            <a:endParaRPr lang="en-US" dirty="0"/>
          </a:p>
        </p:txBody>
      </p:sp>
    </p:spTree>
    <p:extLst>
      <p:ext uri="{BB962C8B-B14F-4D97-AF65-F5344CB8AC3E}">
        <p14:creationId xmlns:p14="http://schemas.microsoft.com/office/powerpoint/2010/main" val="338543784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normAutofit/>
          </a:bodyPr>
          <a:lstStyle/>
          <a:p>
            <a:pPr algn="r" rtl="1"/>
            <a:r>
              <a:rPr lang="fa-IR" sz="5400" b="1" dirty="0"/>
              <a:t>چند پرسش</a:t>
            </a:r>
            <a:endParaRPr lang="en-US" sz="5400" b="1" dirty="0"/>
          </a:p>
        </p:txBody>
      </p:sp>
      <p:sp>
        <p:nvSpPr>
          <p:cNvPr id="3" name="Content Placeholder 2"/>
          <p:cNvSpPr>
            <a:spLocks noGrp="1"/>
          </p:cNvSpPr>
          <p:nvPr>
            <p:ph idx="1"/>
          </p:nvPr>
        </p:nvSpPr>
        <p:spPr/>
        <p:txBody>
          <a:bodyPr>
            <a:normAutofit lnSpcReduction="10000"/>
          </a:bodyPr>
          <a:lstStyle/>
          <a:p>
            <a:pPr marL="0" indent="0" algn="r" rtl="1">
              <a:lnSpc>
                <a:spcPct val="150000"/>
              </a:lnSpc>
              <a:buNone/>
            </a:pPr>
            <a:r>
              <a:rPr lang="fa-IR" sz="2600" b="1" dirty="0">
                <a:solidFill>
                  <a:schemeClr val="tx1"/>
                </a:solidFill>
              </a:rPr>
              <a:t>سه خاطره از تجربیات خود به عنوان یک بازیکن با مربی ذکر کنید که مربوط به اهمیت احترام به حریفان</a:t>
            </a:r>
            <a:r>
              <a:rPr lang="en-US" sz="2600" b="1" dirty="0">
                <a:solidFill>
                  <a:schemeClr val="tx1"/>
                </a:solidFill>
              </a:rPr>
              <a:t> </a:t>
            </a:r>
            <a:r>
              <a:rPr lang="fa-IR" sz="2600" b="1" dirty="0">
                <a:solidFill>
                  <a:schemeClr val="tx1"/>
                </a:solidFill>
              </a:rPr>
              <a:t>است و از آنها میتوان به عنوان الگویی برای دیگر بازیکنان یا مربیان استفاده کرد.</a:t>
            </a:r>
            <a:br>
              <a:rPr lang="fa-IR" sz="2600" b="1" dirty="0">
                <a:solidFill>
                  <a:schemeClr val="tx1"/>
                </a:solidFill>
              </a:rPr>
            </a:br>
            <a:r>
              <a:rPr lang="fa-IR" sz="2600" b="1" dirty="0">
                <a:solidFill>
                  <a:schemeClr val="tx1"/>
                </a:solidFill>
              </a:rPr>
              <a:t>حالا سه خاطره به یاد بیاورید که در مورد بی احترامی به حریف است.</a:t>
            </a:r>
            <a:br>
              <a:rPr lang="fa-IR" sz="2600" b="1" dirty="0">
                <a:solidFill>
                  <a:schemeClr val="tx1"/>
                </a:solidFill>
              </a:rPr>
            </a:br>
            <a:r>
              <a:rPr lang="fa-IR" sz="2600" b="1" dirty="0">
                <a:solidFill>
                  <a:schemeClr val="tx1"/>
                </a:solidFill>
              </a:rPr>
              <a:t>آیا موقعیتهایی دیگر در زندگی پیش میآید که اهمیت به حریف سخت اما مهم شمرده شود؟ چه</a:t>
            </a:r>
            <a:br>
              <a:rPr lang="fa-IR" sz="2600" b="1" dirty="0">
                <a:solidFill>
                  <a:schemeClr val="tx1"/>
                </a:solidFill>
              </a:rPr>
            </a:br>
            <a:r>
              <a:rPr lang="fa-IR" sz="2600" b="1" dirty="0">
                <a:solidFill>
                  <a:schemeClr val="tx1"/>
                </a:solidFill>
              </a:rPr>
              <a:t>موقعیتهایی در زندگی ممکن است برای یک فرد جوان به وجود آید که آن فرد احساس کند احترام به حریف بهتر از داشتن احساس تنفر است؟</a:t>
            </a:r>
            <a:endParaRPr lang="en-US" sz="2600" b="1" dirty="0">
              <a:solidFill>
                <a:schemeClr val="tx1"/>
              </a:solidFill>
            </a:endParaRPr>
          </a:p>
        </p:txBody>
      </p:sp>
    </p:spTree>
    <p:extLst>
      <p:ext uri="{BB962C8B-B14F-4D97-AF65-F5344CB8AC3E}">
        <p14:creationId xmlns:p14="http://schemas.microsoft.com/office/powerpoint/2010/main" val="319779218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1079" y="1738648"/>
            <a:ext cx="10515600" cy="4811802"/>
          </a:xfrm>
        </p:spPr>
        <p:txBody>
          <a:bodyPr>
            <a:normAutofit fontScale="70000" lnSpcReduction="20000"/>
          </a:bodyPr>
          <a:lstStyle/>
          <a:p>
            <a:pPr marL="0" indent="0" algn="just" rtl="1">
              <a:lnSpc>
                <a:spcPct val="210000"/>
              </a:lnSpc>
              <a:buNone/>
            </a:pPr>
            <a:r>
              <a:rPr lang="fa-IR" sz="3300" b="1" dirty="0">
                <a:solidFill>
                  <a:schemeClr val="tx1"/>
                </a:solidFill>
              </a:rPr>
              <a:t>رفتار احترام آمیز در برابر حریفان را با دیگر رفتارهایی که ممکن است در برابر آنها داشته باشید مقایسه کنید. برای مثال تفاوت میان احترام به حریف و دوست داشتن حریف را توضیح دهید.</a:t>
            </a:r>
            <a:br>
              <a:rPr lang="fa-IR" sz="3300" b="1" dirty="0">
                <a:solidFill>
                  <a:schemeClr val="tx1"/>
                </a:solidFill>
              </a:rPr>
            </a:br>
            <a:r>
              <a:rPr lang="fa-IR" sz="3300" b="1" dirty="0">
                <a:solidFill>
                  <a:schemeClr val="tx1"/>
                </a:solidFill>
              </a:rPr>
              <a:t>آیا موقعیتهایی در ورزش وجود دارند که بی احترامی به حریف کار مناسبی به نظر برسد؟ اگر وجود دارد</a:t>
            </a:r>
            <a:br>
              <a:rPr lang="fa-IR" sz="3300" b="1" dirty="0">
                <a:solidFill>
                  <a:schemeClr val="tx1"/>
                </a:solidFill>
              </a:rPr>
            </a:br>
            <a:r>
              <a:rPr lang="fa-IR" sz="3300" b="1" dirty="0">
                <a:solidFill>
                  <a:schemeClr val="tx1"/>
                </a:solidFill>
              </a:rPr>
              <a:t>با چه رفتارهایی میشود این بی احترامی را نشان داد؟ برای مثال آیا در انتهای تمام بازیها بدون استثنا باید با حریفان دست داد؟ آیا مربی باید به بازیکنان خود بیاموزد که این یک اصل غیر قابل انکار است؟</a:t>
            </a:r>
          </a:p>
          <a:p>
            <a:pPr marL="0" indent="0" algn="r" rtl="1">
              <a:buNone/>
            </a:pPr>
            <a:endParaRPr lang="en-US" dirty="0"/>
          </a:p>
        </p:txBody>
      </p:sp>
    </p:spTree>
    <p:extLst>
      <p:ext uri="{BB962C8B-B14F-4D97-AF65-F5344CB8AC3E}">
        <p14:creationId xmlns:p14="http://schemas.microsoft.com/office/powerpoint/2010/main" val="4020703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 xmlns:a16="http://schemas.microsoft.com/office/drawing/2014/main" id="{28714C6E-44DD-B612-16F2-E1BE5E7C6F37}"/>
              </a:ext>
            </a:extLst>
          </p:cNvPr>
          <p:cNvSpPr>
            <a:spLocks noGrp="1"/>
          </p:cNvSpPr>
          <p:nvPr>
            <p:ph idx="1"/>
          </p:nvPr>
        </p:nvSpPr>
        <p:spPr/>
        <p:txBody>
          <a:bodyPr vert="horz" lIns="91440" tIns="45720" rIns="91440" bIns="45720" rtlCol="0" anchor="t">
            <a:normAutofit fontScale="92500" lnSpcReduction="10000"/>
          </a:bodyPr>
          <a:lstStyle/>
          <a:p>
            <a:pPr marL="0" indent="0" algn="just" rtl="1">
              <a:lnSpc>
                <a:spcPct val="150000"/>
              </a:lnSpc>
              <a:buNone/>
            </a:pPr>
            <a:r>
              <a:rPr lang="fa-IR" sz="2400" b="1" dirty="0">
                <a:ea typeface="Calibri" panose="020F0502020204030204"/>
              </a:rPr>
              <a:t>البته باید این راهم در نظر داشت که این بحث معمولا تحت الشعاع نمونه های نا امید کننده ای از تقلب بی حرمتی و حتی </a:t>
            </a:r>
            <a:r>
              <a:rPr lang="fa-IR" sz="2400" b="1" dirty="0" smtClean="0">
                <a:ea typeface="Calibri" panose="020F0502020204030204"/>
              </a:rPr>
              <a:t>خشونت </a:t>
            </a:r>
            <a:r>
              <a:rPr lang="fa-IR" sz="2400" b="1" dirty="0">
                <a:ea typeface="Calibri" panose="020F0502020204030204"/>
              </a:rPr>
              <a:t>قرار می گیرد.دراین رابطه باید به رسوایی اخلاقی سر مربی موفق یکی از تیم های لیگ ملی </a:t>
            </a:r>
            <a:r>
              <a:rPr lang="fa-IR" sz="2400" b="1" dirty="0" smtClean="0">
                <a:ea typeface="Calibri" panose="020F0502020204030204"/>
              </a:rPr>
              <a:t>فوتبال که از سال2002 درگیر تقلب بوده اشاره کنیم</a:t>
            </a:r>
            <a:r>
              <a:rPr lang="en-US" sz="2400" b="1" dirty="0" smtClean="0">
                <a:ea typeface="Calibri" panose="020F0502020204030204"/>
              </a:rPr>
              <a:t>.</a:t>
            </a:r>
            <a:r>
              <a:rPr lang="fa-IR" sz="2400" b="1" dirty="0" smtClean="0">
                <a:ea typeface="Calibri" panose="020F0502020204030204"/>
              </a:rPr>
              <a:t> او در این رسوایی همراه بایک مربی دیگردر کنار زمین لاز علائم دفاعی تیم نیویورک جتز فیلم برداری میکرد. تیم </a:t>
            </a:r>
            <a:r>
              <a:rPr lang="fa-IR" sz="2400" b="1" dirty="0">
                <a:ea typeface="Calibri" panose="020F0502020204030204"/>
              </a:rPr>
              <a:t>نیوازلند پاترویدز و مربی اش بیل بلیچیک را 750000دلار جریمه کرد.یا در نمونه ای دیگر سناتور سابق جرج میشل که مسئول بررسی مصرف مواد نیروزا در لیگ اصلی بیس بال بود در سال2007 گزارش </a:t>
            </a:r>
            <a:r>
              <a:rPr lang="fa-IR" sz="2400" b="1" dirty="0" smtClean="0">
                <a:ea typeface="Calibri" panose="020F0502020204030204"/>
              </a:rPr>
              <a:t>داد«بیش </a:t>
            </a:r>
            <a:r>
              <a:rPr lang="fa-IR" sz="2400" b="1" dirty="0">
                <a:ea typeface="Calibri" panose="020F0502020204030204"/>
              </a:rPr>
              <a:t>از یک دهه است که بازیکنان لیگ بیس بال از داروهای استروئیدی وسایر مواد نیروزا استفاده میکنند که این عمل نقض قوانین فدرال و سیاست های لیگ بیس بال </a:t>
            </a:r>
            <a:r>
              <a:rPr lang="fa-IR" sz="2400" b="1" dirty="0" smtClean="0">
                <a:ea typeface="Calibri" panose="020F0502020204030204"/>
              </a:rPr>
              <a:t>است»</a:t>
            </a:r>
            <a:endParaRPr lang="fa-IR" sz="2400" b="1" dirty="0">
              <a:ea typeface="Calibri" panose="020F0502020204030204"/>
            </a:endParaRPr>
          </a:p>
        </p:txBody>
      </p:sp>
    </p:spTree>
    <p:extLst>
      <p:ext uri="{BB962C8B-B14F-4D97-AF65-F5344CB8AC3E}">
        <p14:creationId xmlns:p14="http://schemas.microsoft.com/office/powerpoint/2010/main" val="156402663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r" rtl="1">
              <a:lnSpc>
                <a:spcPct val="150000"/>
              </a:lnSpc>
              <a:buNone/>
            </a:pPr>
            <a:r>
              <a:rPr lang="fa-IR" sz="2600" b="1" dirty="0">
                <a:solidFill>
                  <a:schemeClr val="tx1"/>
                </a:solidFill>
              </a:rPr>
              <a:t>در اکثر ورزشها، عملکرد حریف مشخص میکند که شما چقدر خوب کار کرده اید و بالعکس. </a:t>
            </a:r>
            <a:r>
              <a:rPr lang="fa-IR" sz="2600" b="1" dirty="0" smtClean="0">
                <a:solidFill>
                  <a:schemeClr val="tx1"/>
                </a:solidFill>
              </a:rPr>
              <a:t>اگرحریفتان </a:t>
            </a:r>
            <a:r>
              <a:rPr lang="fa-IR" sz="2600" b="1" dirty="0">
                <a:solidFill>
                  <a:schemeClr val="tx1"/>
                </a:solidFill>
              </a:rPr>
              <a:t>بکهند خوبی دارد بهتر است که این را به خاطر داشته باشید اما احترام به برتری حریفتان درضربه ی بکهند مانع از تلاش بیشتر شما برای بردن نمیشود بلکه به معنای انگیزه بیشتر برای زدن</a:t>
            </a:r>
            <a:r>
              <a:rPr lang="en-US" sz="2600" b="1" dirty="0">
                <a:solidFill>
                  <a:schemeClr val="tx1"/>
                </a:solidFill>
              </a:rPr>
              <a:t>  </a:t>
            </a:r>
            <a:r>
              <a:rPr lang="fa-IR" sz="2600" b="1" dirty="0">
                <a:solidFill>
                  <a:schemeClr val="tx1"/>
                </a:solidFill>
              </a:rPr>
              <a:t>بک هند بهتر است.</a:t>
            </a:r>
          </a:p>
          <a:p>
            <a:pPr algn="r" rtl="1"/>
            <a:endParaRPr lang="en-US" dirty="0">
              <a:solidFill>
                <a:schemeClr val="tx1"/>
              </a:solidFill>
            </a:endParaRPr>
          </a:p>
        </p:txBody>
      </p:sp>
    </p:spTree>
    <p:extLst>
      <p:ext uri="{BB962C8B-B14F-4D97-AF65-F5344CB8AC3E}">
        <p14:creationId xmlns:p14="http://schemas.microsoft.com/office/powerpoint/2010/main" val="285167828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a:t>نشان دادن احترام به حریف</a:t>
            </a:r>
            <a:endParaRPr lang="en-US" sz="5400" b="1" dirty="0"/>
          </a:p>
        </p:txBody>
      </p:sp>
      <p:sp>
        <p:nvSpPr>
          <p:cNvPr id="3" name="Content Placeholder 2"/>
          <p:cNvSpPr>
            <a:spLocks noGrp="1"/>
          </p:cNvSpPr>
          <p:nvPr>
            <p:ph idx="1"/>
          </p:nvPr>
        </p:nvSpPr>
        <p:spPr/>
        <p:txBody>
          <a:bodyPr/>
          <a:lstStyle/>
          <a:p>
            <a:pPr marL="0" indent="0" algn="r" rtl="1">
              <a:lnSpc>
                <a:spcPct val="150000"/>
              </a:lnSpc>
              <a:buNone/>
            </a:pPr>
            <a:r>
              <a:rPr lang="fa-IR" b="1" dirty="0"/>
              <a:t>هنگامی که به ماهیت رقابت فکر میکنیم اصول جهان شمول احترام به حریف معنی دار میشوند. اما تمام</a:t>
            </a:r>
            <a:r>
              <a:rPr lang="en-US" b="1" dirty="0"/>
              <a:t> </a:t>
            </a:r>
            <a:r>
              <a:rPr lang="fa-IR" b="1" dirty="0"/>
              <a:t>اینها در عمل چه معنایی دارند؟</a:t>
            </a:r>
          </a:p>
          <a:p>
            <a:pPr algn="r" rt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5941" y="3222267"/>
            <a:ext cx="4440117" cy="2954696"/>
          </a:xfrm>
          <a:prstGeom prst="rect">
            <a:avLst/>
          </a:prstGeom>
          <a:ln>
            <a:noFill/>
          </a:ln>
          <a:effectLst>
            <a:softEdge rad="112500"/>
          </a:effectLst>
        </p:spPr>
      </p:pic>
    </p:spTree>
    <p:extLst>
      <p:ext uri="{BB962C8B-B14F-4D97-AF65-F5344CB8AC3E}">
        <p14:creationId xmlns:p14="http://schemas.microsoft.com/office/powerpoint/2010/main" val="260527190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a:t>بیشترین تلاشتان را نشان دهید</a:t>
            </a:r>
            <a:endParaRPr lang="en-US" sz="5400" b="1" dirty="0"/>
          </a:p>
        </p:txBody>
      </p:sp>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solidFill>
                  <a:schemeClr val="tx1"/>
                </a:solidFill>
              </a:rPr>
              <a:t>ابتدا بیایید به این موضوع فکر کنیم که احترام به حریف شامل چه چیزهایی نیست. احترام به معنی</a:t>
            </a:r>
            <a:r>
              <a:rPr lang="en-US" sz="2400" b="1" dirty="0">
                <a:solidFill>
                  <a:schemeClr val="tx1"/>
                </a:solidFill>
              </a:rPr>
              <a:t> </a:t>
            </a:r>
            <a:r>
              <a:rPr lang="fa-IR" sz="2400" b="1" dirty="0">
                <a:solidFill>
                  <a:schemeClr val="tx1"/>
                </a:solidFill>
              </a:rPr>
              <a:t>خوب بودن با حریف نیست و صد البته به معنی تلاش نکردن برای پیروزی و یا جدی نگرفتن بازی</a:t>
            </a:r>
            <a:r>
              <a:rPr lang="en-US" sz="2400" b="1" dirty="0">
                <a:solidFill>
                  <a:schemeClr val="tx1"/>
                </a:solidFill>
              </a:rPr>
              <a:t> </a:t>
            </a:r>
            <a:r>
              <a:rPr lang="fa-IR" sz="2400" b="1" dirty="0">
                <a:solidFill>
                  <a:schemeClr val="tx1"/>
                </a:solidFill>
              </a:rPr>
              <a:t>نیست. تلاش نکردن برای پیروزی به اندازه تقلب و یا تلاش برای برهم زدن تمرکز حریف زشت و غیرقابل قبول است. اگر هدف هر دو طرف بردن باشد رقابت تلاشی متقابل برای برتری است. در واقع ما باید بهترین تلاشمان را انجام دهیم و حریفانمان نیز ارائه بهترین عملکردشان را به ما مدیون هستند. </a:t>
            </a:r>
            <a:endParaRPr lang="en-US" sz="2400" b="1" dirty="0">
              <a:solidFill>
                <a:schemeClr val="tx1"/>
              </a:solidFill>
            </a:endParaRPr>
          </a:p>
        </p:txBody>
      </p:sp>
    </p:spTree>
    <p:extLst>
      <p:ext uri="{BB962C8B-B14F-4D97-AF65-F5344CB8AC3E}">
        <p14:creationId xmlns:p14="http://schemas.microsoft.com/office/powerpoint/2010/main" val="175308254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5473" y="1748350"/>
            <a:ext cx="10515600" cy="5631244"/>
          </a:xfrm>
        </p:spPr>
        <p:txBody>
          <a:bodyPr>
            <a:noAutofit/>
          </a:bodyPr>
          <a:lstStyle/>
          <a:p>
            <a:pPr marL="0" indent="0" algn="just" rtl="1">
              <a:lnSpc>
                <a:spcPct val="170000"/>
              </a:lnSpc>
              <a:buNone/>
            </a:pPr>
            <a:r>
              <a:rPr lang="fa-IR" sz="2400" b="1" dirty="0">
                <a:solidFill>
                  <a:schemeClr val="tx1"/>
                </a:solidFill>
              </a:rPr>
              <a:t>درحقیقت احترام ما به حریفمان باید شامل تقاضای ما از آنها برای ارائه بهترین عملکردشان باشد. اگرهدف قهرمانی و یا حتی پول هم باشد تشکر از حریف به خاطر واگذاری نتیجه وسوسه کننده است، اماهمه ی ما در هر موقعیتی از کم کاری حریف برای واگذاری نتیجه احساس خوبی نداشته ایم چه مسابقه دوستانه باشد، چه مسابقه والیبال با اقوام و دوستان یکی از بارزترین حالت ها که به وضوح ناکافی بودن تلاش را نشان میدهد زمانی است که از برنده شدن ناامید میشویم اگر اخلاقتان طوری است که با سخت تر شدن اوضاع دست از تلاش میکشید پس با این کار به حریفتان نیز بی احترامی کرده اید. ضمن اینکه احترام به حریف به معنی بی احترامی به رقابت نیست</a:t>
            </a:r>
          </a:p>
        </p:txBody>
      </p:sp>
    </p:spTree>
    <p:extLst>
      <p:ext uri="{BB962C8B-B14F-4D97-AF65-F5344CB8AC3E}">
        <p14:creationId xmlns:p14="http://schemas.microsoft.com/office/powerpoint/2010/main" val="195184048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normAutofit/>
          </a:bodyPr>
          <a:lstStyle/>
          <a:p>
            <a:pPr algn="r" rtl="1"/>
            <a:r>
              <a:rPr lang="fa-IR" sz="5400" b="1" dirty="0"/>
              <a:t>چند پرسش</a:t>
            </a:r>
            <a:endParaRPr lang="en-US" sz="5400" b="1" dirty="0"/>
          </a:p>
        </p:txBody>
      </p:sp>
      <p:sp>
        <p:nvSpPr>
          <p:cNvPr id="3" name="Content Placeholder 2"/>
          <p:cNvSpPr>
            <a:spLocks noGrp="1"/>
          </p:cNvSpPr>
          <p:nvPr>
            <p:ph idx="1"/>
          </p:nvPr>
        </p:nvSpPr>
        <p:spPr/>
        <p:txBody>
          <a:bodyPr>
            <a:normAutofit/>
          </a:bodyPr>
          <a:lstStyle/>
          <a:p>
            <a:pPr marL="0" indent="0" algn="just" rtl="1">
              <a:lnSpc>
                <a:spcPct val="150000"/>
              </a:lnSpc>
              <a:buNone/>
            </a:pPr>
            <a:r>
              <a:rPr lang="fa-IR" sz="2600" b="1" dirty="0">
                <a:solidFill>
                  <a:schemeClr val="tx1"/>
                </a:solidFill>
              </a:rPr>
              <a:t>رفتار با حریف به گونه ای که گویی دشمنی را شکست داده اید ، مثالی روشن از بی احترامی به حریف است. آیا می توانید مثالی پیدا کنید که در آن حریفی قدرتمند تنها با تلاش اندکی که باعث پیروزی می شود به حریفش بی احترامی کرده باشد ؟ آیا می توانید از صحبت هایی که حین یا پس از بازی رد و بدل شده و در آن بازیکن یک تیم حرفه ای تر به حریفی کم تجربه تر اما شریف بی احترامی کرده مثالی بزنید؟</a:t>
            </a:r>
          </a:p>
          <a:p>
            <a:pPr marL="0" indent="0" algn="just" rtl="1">
              <a:lnSpc>
                <a:spcPct val="150000"/>
              </a:lnSpc>
              <a:buNone/>
            </a:pPr>
            <a:r>
              <a:rPr lang="fa-IR" sz="2600" b="1" dirty="0">
                <a:solidFill>
                  <a:schemeClr val="tx1"/>
                </a:solidFill>
              </a:rPr>
              <a:t>آیا تلاش کمتر بازیکنان برای حفظ انرژی شان قابل قبول است؟</a:t>
            </a:r>
          </a:p>
          <a:p>
            <a:pPr marL="0" indent="0" algn="just" rtl="1">
              <a:lnSpc>
                <a:spcPct val="150000"/>
              </a:lnSpc>
              <a:buNone/>
            </a:pPr>
            <a:endParaRPr lang="en-US" sz="2600" b="1" dirty="0"/>
          </a:p>
        </p:txBody>
      </p:sp>
    </p:spTree>
    <p:extLst>
      <p:ext uri="{BB962C8B-B14F-4D97-AF65-F5344CB8AC3E}">
        <p14:creationId xmlns:p14="http://schemas.microsoft.com/office/powerpoint/2010/main" val="54470828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solidFill>
                  <a:schemeClr val="tx1"/>
                </a:solidFill>
              </a:rPr>
              <a:t>در ورزش های انفرادی مانند کشتی آیا به اصطلاح شل گرفتن و کم کردن سرعت عمل با این هدف که حریف هم امتیاز بگیرد و شرمنده نشود اقدامی مناسب محسوب می شود؟ آیا در بیشتر ورزش های تیمی کمتر امتیاز گرفتن ( تعداد گل کمتر )به معنای مخالفت با اصل ارائه بهترین عملکرد است؟ در مورد معطل کردن و وقت کشی آن هم زمانی که از حریف پیش هستید چطور؟</a:t>
            </a:r>
            <a:endParaRPr lang="en-US" sz="2400" b="1" dirty="0">
              <a:solidFill>
                <a:schemeClr val="tx1"/>
              </a:solidFill>
            </a:endParaRPr>
          </a:p>
        </p:txBody>
      </p:sp>
    </p:spTree>
    <p:extLst>
      <p:ext uri="{BB962C8B-B14F-4D97-AF65-F5344CB8AC3E}">
        <p14:creationId xmlns:p14="http://schemas.microsoft.com/office/powerpoint/2010/main" val="272499717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a:t>اجتناب از رفتار غیر محترمانه</a:t>
            </a:r>
            <a:endParaRPr lang="en-US" sz="5400" b="1" dirty="0"/>
          </a:p>
        </p:txBody>
      </p:sp>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solidFill>
                  <a:schemeClr val="tx1"/>
                </a:solidFill>
              </a:rPr>
              <a:t>من ارائه بهترین عملکرد و بیشترین تلاش برای پیروز شدن را به حریفم بدهکارم اما این کار را</a:t>
            </a:r>
            <a:br>
              <a:rPr lang="fa-IR" sz="2400" b="1" dirty="0">
                <a:solidFill>
                  <a:schemeClr val="tx1"/>
                </a:solidFill>
              </a:rPr>
            </a:br>
            <a:r>
              <a:rPr lang="fa-IR" sz="2400" b="1" dirty="0">
                <a:solidFill>
                  <a:schemeClr val="tx1"/>
                </a:solidFill>
              </a:rPr>
              <a:t>باید با نشان دادن احترام به حریفم نشان دهم و از او به خاطر فرصتی که تلاش هایش برایم فراهم آورده تشکر کنم باید ضمن جدیت در رقابت بدون هرگونه بی احترامی به حریف برای پیروزی تلاش کنم البته تیکه های طنز آمیز و کنایه هایی با نیت ،خوب میتواند به ارتقای روحیه بازی کمک کنند اما دربعضی مواقع این سخنان تبدیل به نیش و کنایه هایی آزاردهنده و یا رجزخوانی میشوند باید بین این نوع سخنان مرز کشید و ضروری است مربیان خوب این مرزبندی را به بازیکنانشان آموزش دهند </a:t>
            </a:r>
            <a:endParaRPr lang="en-US" sz="2400" b="1" dirty="0">
              <a:solidFill>
                <a:schemeClr val="tx1"/>
              </a:solidFill>
            </a:endParaRPr>
          </a:p>
        </p:txBody>
      </p:sp>
    </p:spTree>
    <p:extLst>
      <p:ext uri="{BB962C8B-B14F-4D97-AF65-F5344CB8AC3E}">
        <p14:creationId xmlns:p14="http://schemas.microsoft.com/office/powerpoint/2010/main" val="3520309428"/>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31831"/>
            <a:ext cx="10515600" cy="4670135"/>
          </a:xfrm>
        </p:spPr>
        <p:txBody>
          <a:bodyPr>
            <a:normAutofit/>
          </a:bodyPr>
          <a:lstStyle/>
          <a:p>
            <a:pPr marL="0" indent="0" algn="just" rtl="1">
              <a:lnSpc>
                <a:spcPct val="150000"/>
              </a:lnSpc>
              <a:buNone/>
            </a:pPr>
            <a:r>
              <a:rPr lang="fa-IR" sz="2400" b="1" dirty="0">
                <a:solidFill>
                  <a:schemeClr val="tx1"/>
                </a:solidFill>
              </a:rPr>
              <a:t>البته انجام چنین کاری مستلزم آگاهی از سطح بازی رقابت و پیشینه بازیکنان است. اما این همان کاری است که باید توسط رقبای حرفه ای انجام شود در حقیقت بی احترامی به حریف رفتاری است که بدون نگرفتن بازی در نظر گرفتن نیت پشت ،آن غیر محترمانه تفسیر میشود به بیان دیگر زمانی که شک دارید حرفی نزنید. به عنوان یک قاعده کلی هرگونه رجزخوانی کنایه و سخنان طنز آمیز و دیگر رفتارهای ناشیانه در واقع ما نشانگر بی احترامی به حریف هستند و جایی در رقابت ندارند چرا که ممکن است حریفان را در رابطه با ماهیت رقابت دچار سوء تفاهم کند.</a:t>
            </a:r>
            <a:endParaRPr lang="en-US" sz="2400" b="1" dirty="0">
              <a:solidFill>
                <a:schemeClr val="tx1"/>
              </a:solidFill>
            </a:endParaRPr>
          </a:p>
        </p:txBody>
      </p:sp>
    </p:spTree>
    <p:extLst>
      <p:ext uri="{BB962C8B-B14F-4D97-AF65-F5344CB8AC3E}">
        <p14:creationId xmlns:p14="http://schemas.microsoft.com/office/powerpoint/2010/main" val="1985776905"/>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normAutofit/>
          </a:bodyPr>
          <a:lstStyle/>
          <a:p>
            <a:pPr algn="just" rtl="1"/>
            <a:r>
              <a:rPr lang="fa-IR" sz="5400" b="1" dirty="0"/>
              <a:t>چند پرسش</a:t>
            </a:r>
            <a:endParaRPr lang="en-US" sz="5400" b="1" dirty="0"/>
          </a:p>
        </p:txBody>
      </p:sp>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solidFill>
                  <a:schemeClr val="tx1"/>
                </a:solidFill>
              </a:rPr>
              <a:t>آیا به ورزشکارانتان اجازه می دهید که از موضع بالا به حریفانشان نگاه کنند؟ این پرسش را برای ورزش های مختلف در نظر بگیرید.</a:t>
            </a:r>
          </a:p>
          <a:p>
            <a:pPr marL="0" indent="0" algn="just" rtl="1">
              <a:lnSpc>
                <a:spcPct val="150000"/>
              </a:lnSpc>
              <a:buNone/>
            </a:pPr>
            <a:r>
              <a:rPr lang="fa-IR" sz="2400" b="1" dirty="0">
                <a:solidFill>
                  <a:schemeClr val="tx1"/>
                </a:solidFill>
              </a:rPr>
              <a:t> آیا مسخره کردن بازیکنان حریف زمانی که مرتکب اشتباه شده اند اقدام درستی است؟</a:t>
            </a:r>
          </a:p>
          <a:p>
            <a:pPr marL="0" indent="0" algn="just" rtl="1">
              <a:lnSpc>
                <a:spcPct val="150000"/>
              </a:lnSpc>
              <a:buNone/>
            </a:pPr>
            <a:r>
              <a:rPr lang="fa-IR" sz="2400" b="1" dirty="0">
                <a:solidFill>
                  <a:schemeClr val="tx1"/>
                </a:solidFill>
              </a:rPr>
              <a:t>برای افزایش علاقه مندی دانش آموزان و والدین به ورزش چه اقداماتی می توان انجام داد؟</a:t>
            </a:r>
          </a:p>
          <a:p>
            <a:pPr marL="0" indent="0" algn="just" rtl="1">
              <a:lnSpc>
                <a:spcPct val="150000"/>
              </a:lnSpc>
              <a:buNone/>
            </a:pPr>
            <a:r>
              <a:rPr lang="fa-IR" sz="2400" b="1" dirty="0">
                <a:solidFill>
                  <a:schemeClr val="tx1"/>
                </a:solidFill>
              </a:rPr>
              <a:t>آیا رفتار غیرمحترمانه یکی از ویژگی های بازیکنان جسور است؟آیا باید مانع رفتارهای جسورانه شد؟چگونه؟</a:t>
            </a:r>
            <a:endParaRPr lang="en-US" sz="2400" b="1" dirty="0">
              <a:solidFill>
                <a:schemeClr val="tx1"/>
              </a:solidFill>
            </a:endParaRPr>
          </a:p>
        </p:txBody>
      </p:sp>
    </p:spTree>
    <p:extLst>
      <p:ext uri="{BB962C8B-B14F-4D97-AF65-F5344CB8AC3E}">
        <p14:creationId xmlns:p14="http://schemas.microsoft.com/office/powerpoint/2010/main" val="75934793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a:t>اجتناب از بازی رندانه</a:t>
            </a:r>
            <a:endParaRPr lang="en-US" sz="5400" b="1" dirty="0"/>
          </a:p>
        </p:txBody>
      </p:sp>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solidFill>
                  <a:schemeClr val="tx1"/>
                </a:solidFill>
              </a:rPr>
              <a:t>از آنجا که رقابتهای ورزشی دارای ابعاد روانی گوناگونی هستند نمی توان مرز مشخصی میان تاکتیک های قابل قبول که برای برهم زدن تمرکز حریف استفاده میشوند و بازی رندانه و البته غیر قابل قبول ترسیم کرد بازی رندانه تلاش برای پیدا کردن نقطه ضعفی روانی در رفتارهاست که قوانین آنها را ممنوع نکرده اما به هر صورت نامناسب تلقی میشوند بازی رندانه بی احترامی نسبت به تلاش حریف برای خوب بازی کردن و بی احترامی به روح بازی جوانمردانه است. </a:t>
            </a:r>
            <a:endParaRPr lang="en-US" sz="2400" b="1" dirty="0">
              <a:solidFill>
                <a:schemeClr val="tx1"/>
              </a:solidFill>
            </a:endParaRPr>
          </a:p>
        </p:txBody>
      </p:sp>
    </p:spTree>
    <p:extLst>
      <p:ext uri="{BB962C8B-B14F-4D97-AF65-F5344CB8AC3E}">
        <p14:creationId xmlns:p14="http://schemas.microsoft.com/office/powerpoint/2010/main" val="25038096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 xmlns:a16="http://schemas.microsoft.com/office/drawing/2014/main" id="{BC98B51C-7A7D-BF9A-ABB5-23E1DA35868B}"/>
              </a:ext>
            </a:extLst>
          </p:cNvPr>
          <p:cNvSpPr>
            <a:spLocks noGrp="1"/>
          </p:cNvSpPr>
          <p:nvPr>
            <p:ph idx="1"/>
          </p:nvPr>
        </p:nvSpPr>
        <p:spPr/>
        <p:txBody>
          <a:bodyPr vert="horz" lIns="91440" tIns="45720" rIns="91440" bIns="45720" rtlCol="0" anchor="t">
            <a:noAutofit/>
          </a:bodyPr>
          <a:lstStyle/>
          <a:p>
            <a:pPr marL="0" indent="0" algn="just" rtl="1">
              <a:lnSpc>
                <a:spcPct val="150000"/>
              </a:lnSpc>
              <a:buNone/>
            </a:pPr>
            <a:r>
              <a:rPr lang="fa-IR" sz="2400" b="1" dirty="0">
                <a:ea typeface="Calibri" panose="020F0502020204030204"/>
              </a:rPr>
              <a:t>میشل طی </a:t>
            </a:r>
            <a:r>
              <a:rPr lang="fa-IR" sz="2400" b="1" dirty="0" smtClean="0">
                <a:ea typeface="Calibri" panose="020F0502020204030204"/>
              </a:rPr>
              <a:t>یادداشتی </a:t>
            </a:r>
            <a:r>
              <a:rPr lang="fa-IR" sz="2400" b="1" dirty="0">
                <a:ea typeface="Calibri" panose="020F0502020204030204"/>
              </a:rPr>
              <a:t>غیررسمی خطاب به تمام بازیکنان  لیگ بیس بال گفت«استفاده غیرقانونی از </a:t>
            </a:r>
            <a:r>
              <a:rPr lang="fa-IR" sz="2400" b="1" dirty="0" smtClean="0">
                <a:ea typeface="Calibri" panose="020F0502020204030204"/>
              </a:rPr>
              <a:t>مواد</a:t>
            </a:r>
            <a:r>
              <a:rPr lang="en-US" sz="2400" b="1" dirty="0" smtClean="0">
                <a:ea typeface="Calibri" panose="020F0502020204030204"/>
              </a:rPr>
              <a:t> </a:t>
            </a:r>
            <a:r>
              <a:rPr lang="fa-IR" sz="2400" b="1" dirty="0" smtClean="0">
                <a:ea typeface="Calibri" panose="020F0502020204030204"/>
              </a:rPr>
              <a:t>نیرو</a:t>
            </a:r>
            <a:r>
              <a:rPr lang="en-US" sz="2400" b="1" dirty="0" smtClean="0">
                <a:ea typeface="Calibri" panose="020F0502020204030204"/>
              </a:rPr>
              <a:t> </a:t>
            </a:r>
            <a:r>
              <a:rPr lang="fa-IR" sz="2400" b="1" dirty="0" smtClean="0">
                <a:ea typeface="Calibri" panose="020F0502020204030204"/>
              </a:rPr>
              <a:t>زا </a:t>
            </a:r>
            <a:r>
              <a:rPr lang="fa-IR" sz="2400" b="1" dirty="0">
                <a:ea typeface="Calibri" panose="020F0502020204030204"/>
              </a:rPr>
              <a:t>نقض قوانین لیگ محسوب میشود که ماهیت این ورزش را نشانه رفته است. در ضمن باید بدانیم که قربانیان اصلی این اقدام  ورزشکارانی هستند که از این گونه مواد استفاده نمی کنند».این گونه قهرمانان در پیش چشم همه خود نمایی میکنند که البته باعث یاس و نا امیدی ما است . اما ممکن است هر کس این کار را انجام  دهد</a:t>
            </a:r>
          </a:p>
        </p:txBody>
      </p:sp>
    </p:spTree>
    <p:extLst>
      <p:ext uri="{BB962C8B-B14F-4D97-AF65-F5344CB8AC3E}">
        <p14:creationId xmlns:p14="http://schemas.microsoft.com/office/powerpoint/2010/main" val="235598941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600" b="1" dirty="0"/>
              <a:t>به طور کلی استراتژیهای روانی قابل قبول اعمالی هستند که بخشی از بازی محسوب شوند (یعنی استفاده از مهارتهایی که از طریق آنها بتوان موقعیت روانی حریف را بر هم زد بازی رندانه شامل کارهایی است که ربطی به بازی نداشته و باعث بر هم زدن تعادل روانی حریف میشود. ممکن است به جای استفاده از مهارتهایتان در بازی برای به دست آوردن برتری ،روانی سعی کنید این برتری را با استفاده از رفتارها و سخنانی به دست آورید که ربطی به بازی ندارند</a:t>
            </a:r>
            <a:endParaRPr lang="en-US" sz="2600" b="1" dirty="0"/>
          </a:p>
        </p:txBody>
      </p:sp>
    </p:spTree>
    <p:extLst>
      <p:ext uri="{BB962C8B-B14F-4D97-AF65-F5344CB8AC3E}">
        <p14:creationId xmlns:p14="http://schemas.microsoft.com/office/powerpoint/2010/main" val="2695625809"/>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600" b="1" dirty="0"/>
              <a:t>به منظور مرزبندی میان راهبردهای روانی قابل قبول و غیر قابل قبول بازی ،رندانه ضروری است از ماهیت ورزش و آیینهای خاص آن مطلع باشیم تا بتوانیم به روشنی تفاوت میان راهبردهای درست و نادرست روانی را درک کنیم تشخیص اینکه این مرز کجا باید کشیده شود و موضوعات حول این مرز چگونه باید مورد بررسی و طبقه بندی قرار گیرند دشوار است اما دشواری مذکور نباید مانع از این مرزبندی شود. برای مثال؛ اگر من تنیسوری هستم که در موقعیت بیس لاین خط انتهای زمین قرار گرفته و به رالی طولانی علاقه مند است، </a:t>
            </a:r>
          </a:p>
          <a:p>
            <a:pPr marL="0" indent="0" algn="just" rtl="1">
              <a:lnSpc>
                <a:spcPct val="150000"/>
              </a:lnSpc>
              <a:buNone/>
            </a:pPr>
            <a:endParaRPr lang="en-US" sz="2600" b="1" dirty="0"/>
          </a:p>
        </p:txBody>
      </p:sp>
    </p:spTree>
    <p:extLst>
      <p:ext uri="{BB962C8B-B14F-4D97-AF65-F5344CB8AC3E}">
        <p14:creationId xmlns:p14="http://schemas.microsoft.com/office/powerpoint/2010/main" val="3740290279"/>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38504"/>
            <a:ext cx="10515600" cy="4351338"/>
          </a:xfrm>
        </p:spPr>
        <p:txBody>
          <a:bodyPr>
            <a:normAutofit/>
          </a:bodyPr>
          <a:lstStyle/>
          <a:p>
            <a:pPr marL="0" indent="0" algn="just" rtl="1">
              <a:lnSpc>
                <a:spcPct val="150000"/>
              </a:lnSpc>
              <a:buNone/>
            </a:pPr>
            <a:r>
              <a:rPr lang="fa-IR" sz="2800" b="1" dirty="0">
                <a:solidFill>
                  <a:schemeClr val="tx1"/>
                </a:solidFill>
              </a:rPr>
              <a:t>نکته ای غیر اخلاقی در مورد سرویس زدن و رفت و برگشت توپ بدون برخورد به زمین برای تمام کردن سریع امتیازها وجود ندارد. با اینکه این کار حریف را در حالت روانی نامناسبی قرار می دهد، اما خارج از چارچوب مهارتهای بازی نیست اما اگر به عنوان سرویس زننده به بهانه هایی مانند چیزی در چشمانم رفته یا نیاز به محکم کردن بندهای راکت دارم بازی را به تأخیر بیندازم و یا در حالی که به توپ سوم نیازی ندارم به دنبال آن باشم در واقع بازی ام یک بازی رندانه محسوب میشود.</a:t>
            </a:r>
          </a:p>
        </p:txBody>
      </p:sp>
    </p:spTree>
    <p:extLst>
      <p:ext uri="{BB962C8B-B14F-4D97-AF65-F5344CB8AC3E}">
        <p14:creationId xmlns:p14="http://schemas.microsoft.com/office/powerpoint/2010/main" val="3768363565"/>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normAutofit/>
          </a:bodyPr>
          <a:lstStyle/>
          <a:p>
            <a:pPr algn="r" rtl="1"/>
            <a:r>
              <a:rPr lang="fa-IR" sz="5400" dirty="0"/>
              <a:t>چند پرسش</a:t>
            </a:r>
            <a:endParaRPr lang="en-US" sz="5400" dirty="0"/>
          </a:p>
        </p:txBody>
      </p:sp>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مثال های از روش قابل قبول و غیر قابل قبول برای برهم زدن تعادل روانی حریف ذکر کنید . تفاوت ها را هم به روشنی مشخص کنید.</a:t>
            </a:r>
          </a:p>
          <a:p>
            <a:pPr marL="0" indent="0" algn="just" rtl="1">
              <a:lnSpc>
                <a:spcPct val="150000"/>
              </a:lnSpc>
              <a:buNone/>
            </a:pPr>
            <a:r>
              <a:rPr lang="fa-IR" sz="2400" b="1" dirty="0"/>
              <a:t>آیا بر هم زدن تعادل روانی حریف در چارچوب اصل احترام به حریف قرار می گیرد؟</a:t>
            </a:r>
          </a:p>
        </p:txBody>
      </p:sp>
    </p:spTree>
    <p:extLst>
      <p:ext uri="{BB962C8B-B14F-4D97-AF65-F5344CB8AC3E}">
        <p14:creationId xmlns:p14="http://schemas.microsoft.com/office/powerpoint/2010/main" val="3664044856"/>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a:t>شادی محترمانه</a:t>
            </a:r>
            <a:endParaRPr lang="en-US" sz="5400" b="1" dirty="0"/>
          </a:p>
        </p:txBody>
      </p:sp>
      <p:sp>
        <p:nvSpPr>
          <p:cNvPr id="3" name="Content Placeholder 2"/>
          <p:cNvSpPr>
            <a:spLocks noGrp="1"/>
          </p:cNvSpPr>
          <p:nvPr>
            <p:ph idx="1"/>
          </p:nvPr>
        </p:nvSpPr>
        <p:spPr/>
        <p:txBody>
          <a:bodyPr>
            <a:normAutofit lnSpcReduction="10000"/>
          </a:bodyPr>
          <a:lstStyle/>
          <a:p>
            <a:pPr marL="0" indent="0" algn="just" rtl="1">
              <a:lnSpc>
                <a:spcPct val="150000"/>
              </a:lnSpc>
              <a:buNone/>
            </a:pPr>
            <a:r>
              <a:rPr lang="fa-IR" sz="2600" b="1" dirty="0"/>
              <a:t>اگرچه شادی کردن و نشان دادن خوشحالی پس از به ثمر رسیدن گل یا پیروزی در یک بازی کاملاًعقلانی است اما شادی توام با بی احترامی به حریف جایی در ورزش ندارد. اگر بخواهیم این جملهرا به صورت مثبت بیان کنیم باید شادی حاصل از پیروزی با به ثمر رساندن گل را بدون هرگونه بی احترامی به حریف نشان دهیم یکی از پاسخهای سنتی به مسئله مذکور این است که جشن پیروزی را به رختکن برده و به هیچ عنوان روبروی حریفان به جشن و پایکوبی نپردازید. حتی اگر این روش خیلی محافظه کارانه به نظر برسد اما باید اذعان داشت که این اقدام از احترام به حریف نشأت می گیرد.</a:t>
            </a:r>
            <a:endParaRPr lang="en-US" sz="2600" b="1" dirty="0"/>
          </a:p>
        </p:txBody>
      </p:sp>
    </p:spTree>
    <p:extLst>
      <p:ext uri="{BB962C8B-B14F-4D97-AF65-F5344CB8AC3E}">
        <p14:creationId xmlns:p14="http://schemas.microsoft.com/office/powerpoint/2010/main" val="2713070339"/>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solidFill>
                  <a:schemeClr val="tx1"/>
                </a:solidFill>
              </a:rPr>
              <a:t>از سوی دیگر پرتاب توپ جلوی پای حریف پس از کسب امتیاز یا با انگشت اشاره کردن و زدن حرف های نامربوط و رکیک پس از پیروزی نیز رفتارهایی خارج از چارچوب رقابت محسوب میشوند. ارزشمندی امتیازی که گرفته اید از آنجا نشأت میگیرد که حریفتان حریفی ارزشمند است. تصور کنید حریف از جایش تکان نخورد و حرکتی در جهت توقف شما انجام ندهد، آیا به کسب امتیازهای این  چنینی افتخار میکنید؟</a:t>
            </a:r>
          </a:p>
          <a:p>
            <a:endParaRPr lang="en-US" sz="2400" dirty="0">
              <a:solidFill>
                <a:schemeClr val="tx1"/>
              </a:solidFill>
            </a:endParaRPr>
          </a:p>
        </p:txBody>
      </p:sp>
    </p:spTree>
    <p:extLst>
      <p:ext uri="{BB962C8B-B14F-4D97-AF65-F5344CB8AC3E}">
        <p14:creationId xmlns:p14="http://schemas.microsoft.com/office/powerpoint/2010/main" val="92392511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normAutofit/>
          </a:bodyPr>
          <a:lstStyle/>
          <a:p>
            <a:pPr algn="r" rtl="1"/>
            <a:r>
              <a:rPr lang="fa-IR" sz="5400" dirty="0"/>
              <a:t>چند پرسش</a:t>
            </a:r>
            <a:endParaRPr lang="en-US" sz="5400" dirty="0"/>
          </a:p>
        </p:txBody>
      </p:sp>
      <p:sp>
        <p:nvSpPr>
          <p:cNvPr id="3" name="Content Placeholder 2"/>
          <p:cNvSpPr>
            <a:spLocks noGrp="1"/>
          </p:cNvSpPr>
          <p:nvPr>
            <p:ph idx="1"/>
          </p:nvPr>
        </p:nvSpPr>
        <p:spPr/>
        <p:txBody>
          <a:bodyPr>
            <a:normAutofit/>
          </a:bodyPr>
          <a:lstStyle/>
          <a:p>
            <a:pPr marL="0" indent="0" algn="just" rtl="1">
              <a:lnSpc>
                <a:spcPct val="150000"/>
              </a:lnSpc>
              <a:buNone/>
            </a:pPr>
            <a:r>
              <a:rPr lang="fa-IR" sz="2600" b="1" dirty="0">
                <a:solidFill>
                  <a:schemeClr val="tx1"/>
                </a:solidFill>
              </a:rPr>
              <a:t>پس از پیروزی در یک مسابقه بنظر شما اولویت یا ترتیب نشان دادن خوشحالی بازیکنان چگونه باید باشد؟ تماشاچیان خودی ، تماشا چیان حریف ، دوستان ، خانواده ، هم تیمی ها ، مربی ، مربی حریف ، بازیکنان حریف یا مسئولین برگزاری .</a:t>
            </a:r>
          </a:p>
          <a:p>
            <a:pPr marL="0" indent="0" algn="just" rtl="1">
              <a:lnSpc>
                <a:spcPct val="150000"/>
              </a:lnSpc>
              <a:buNone/>
            </a:pPr>
            <a:r>
              <a:rPr lang="fa-IR" sz="2600" b="1" dirty="0">
                <a:solidFill>
                  <a:schemeClr val="tx1"/>
                </a:solidFill>
              </a:rPr>
              <a:t>فرض کنید تیم محبوبتان قهرمان مسابقات شده است، ترجیح می دهید تیم تان چگونه ابراز خوشحالی کند ؟ هر قسمت را با جزئیات تشریح کنید . رفتار هایی که علاقه به دیدنشان ندارید را با ذکر جزئیات کامل تشریح کنید</a:t>
            </a:r>
            <a:endParaRPr lang="en-US" sz="2600" b="1" dirty="0">
              <a:solidFill>
                <a:schemeClr val="tx1"/>
              </a:solidFill>
            </a:endParaRPr>
          </a:p>
        </p:txBody>
      </p:sp>
    </p:spTree>
    <p:extLst>
      <p:ext uri="{BB962C8B-B14F-4D97-AF65-F5344CB8AC3E}">
        <p14:creationId xmlns:p14="http://schemas.microsoft.com/office/powerpoint/2010/main" val="726902975"/>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a:t>قانون نقره ای</a:t>
            </a:r>
            <a:endParaRPr lang="en-US" sz="5400" b="1" dirty="0"/>
          </a:p>
        </p:txBody>
      </p:sp>
      <p:sp>
        <p:nvSpPr>
          <p:cNvPr id="3" name="Content Placeholder 2"/>
          <p:cNvSpPr>
            <a:spLocks noGrp="1"/>
          </p:cNvSpPr>
          <p:nvPr>
            <p:ph idx="1"/>
          </p:nvPr>
        </p:nvSpPr>
        <p:spPr/>
        <p:txBody>
          <a:bodyPr>
            <a:noAutofit/>
          </a:bodyPr>
          <a:lstStyle/>
          <a:p>
            <a:pPr marL="0" indent="0" algn="just" rtl="1">
              <a:lnSpc>
                <a:spcPct val="150000"/>
              </a:lnSpc>
              <a:buNone/>
            </a:pPr>
            <a:r>
              <a:rPr lang="fa-IR" sz="2400" b="1" dirty="0">
                <a:solidFill>
                  <a:schemeClr val="tx1"/>
                </a:solidFill>
              </a:rPr>
              <a:t>آزمون مفیدی که ما را در قضاوت یاری میکند قانونی طلایی است که اهمیت دستیابی به دیدگاهی وسیع تر و توجه به نظرات سایرین را به ما گوشزد می.کند برای قرنها ترویج نوعی بی طرفی از سوی مردم و فرهنگهای سراسر جهان به عنوان مهمترین بخش آموزش اخلاقی محسوب می شده است. قانون طلایی با دیگران به گونه ای رفتار کنید که میخواهید با شما رفتار کنند برای برخی جوهره نظریات اخلاقی محسوب میشود حدود ۵۰۰ سال پیش از میلاد مسیح (ع) این توصیه اخلاقی به کار برده شد و احتمالا «کنفوسیوس نخستین کسی بوده که این توصیه را به صورت سلبی بیان کرده است: «با دیگران به گونه ای رفتار نکنید که نمیخواهید با شما رفتار کنند برخی این توصیه را قانون نقره ای» نامیده اند. </a:t>
            </a:r>
            <a:endParaRPr lang="en-US" sz="2400" b="1" dirty="0">
              <a:solidFill>
                <a:schemeClr val="tx1"/>
              </a:solidFill>
            </a:endParaRPr>
          </a:p>
        </p:txBody>
      </p:sp>
    </p:spTree>
    <p:extLst>
      <p:ext uri="{BB962C8B-B14F-4D97-AF65-F5344CB8AC3E}">
        <p14:creationId xmlns:p14="http://schemas.microsoft.com/office/powerpoint/2010/main" val="2249097069"/>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solidFill>
                  <a:schemeClr val="tx1"/>
                </a:solidFill>
              </a:rPr>
              <a:t>برای موضوع مدنظر ما نقطه نظر سلبی دارای کاربرد بیشتری است؛ چه حسی به شما دست میدهد اگر حریفتان شما را شکست دهد و سپس آنگونه رفتار کند؟ اگر عصبانی میشوید پس باید فکری به حال رفتار خودتان کنید اگر حریف راجر فدرر در مسابقات ویمبلدون هستید آیا به زانو افتادن وی پس از به دست آوردن آخرین امتیاز شما را ناراحت میکند؟ احتمالاً خیر یا تصور کنید حریف سرناویلیامز هستید، آیا اینکه پس از کسب امتیازی خوب و ضربه ای زیبا مشتش را گره کرده وچشمانش پایین را نگاه میکنند شما را ناراحت میکند؟ آن هم زمانی که بارها با راکت برای شما دست زده و به خاطر امتیازی زیبایی که کسب کرده اید تشویق تان کرده است؟ </a:t>
            </a:r>
            <a:endParaRPr lang="en-US" sz="2400" b="1" dirty="0">
              <a:solidFill>
                <a:schemeClr val="tx1"/>
              </a:solidFill>
            </a:endParaRPr>
          </a:p>
        </p:txBody>
      </p:sp>
    </p:spTree>
    <p:extLst>
      <p:ext uri="{BB962C8B-B14F-4D97-AF65-F5344CB8AC3E}">
        <p14:creationId xmlns:p14="http://schemas.microsoft.com/office/powerpoint/2010/main" val="251326315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solidFill>
                  <a:schemeClr val="tx1"/>
                </a:solidFill>
              </a:rPr>
              <a:t>احتمالاً خير. حال تصور کنید حریفتان پس از گرفتن یک امتیاز یا پیروزی در بازی به سمت تور دویده و مشتش را جلوی صورتتان تکان دهد. یا تصور کنید بازیکنان تیم حریف پس از پیروزی و اتمام ،بازی حلقه ای تشکیل داده و به جشن و سرور بپردازند سپس به سوی شما آمده و دست تان را برای قدردانی از تلاشهایتان در طول بازی بفشارند. یا فکر کنید حریفتان پس از کسب یک امتیاز به سوی نیمکت شما آمده و مشت هایش را به سینه اشبکوبد. اگر بگوییم انجام این کار صحیح است آن هم به این خاطر که دفعه بعد شما در جایگاه آنها هستید تصوری اشتباه است</a:t>
            </a:r>
          </a:p>
          <a:p>
            <a:pPr marL="0" indent="0" algn="just" rtl="1">
              <a:lnSpc>
                <a:spcPct val="150000"/>
              </a:lnSpc>
              <a:buNone/>
            </a:pPr>
            <a:endParaRPr lang="en-US" sz="2400" b="1" dirty="0">
              <a:solidFill>
                <a:schemeClr val="tx1"/>
              </a:solidFill>
            </a:endParaRPr>
          </a:p>
        </p:txBody>
      </p:sp>
    </p:spTree>
    <p:extLst>
      <p:ext uri="{BB962C8B-B14F-4D97-AF65-F5344CB8AC3E}">
        <p14:creationId xmlns:p14="http://schemas.microsoft.com/office/powerpoint/2010/main" val="30679064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 xmlns:a16="http://schemas.microsoft.com/office/drawing/2014/main" id="{73DF881E-B31C-22EF-9ADC-5C570E3E82FC}"/>
              </a:ext>
            </a:extLst>
          </p:cNvPr>
          <p:cNvSpPr>
            <a:spLocks noGrp="1"/>
          </p:cNvSpPr>
          <p:nvPr>
            <p:ph idx="1"/>
          </p:nvPr>
        </p:nvSpPr>
        <p:spPr>
          <a:xfrm>
            <a:off x="1097280" y="1729824"/>
            <a:ext cx="10058400" cy="4023360"/>
          </a:xfrm>
        </p:spPr>
        <p:txBody>
          <a:bodyPr vert="horz" lIns="91440" tIns="45720" rIns="91440" bIns="45720" rtlCol="0" anchor="t">
            <a:noAutofit/>
          </a:bodyPr>
          <a:lstStyle/>
          <a:p>
            <a:pPr marL="0" indent="0" algn="just" rtl="1">
              <a:lnSpc>
                <a:spcPct val="170000"/>
              </a:lnSpc>
              <a:buNone/>
            </a:pPr>
            <a:r>
              <a:rPr lang="fa-IR" sz="2200" b="1" dirty="0">
                <a:ea typeface="Calibri" panose="020F0502020204030204"/>
              </a:rPr>
              <a:t>این جرم ممکن است در دوچرخه سواران و یادوندگان نیز مشاهده شود اما آن هافقط به دنبال پیروزی هستند. هواداران مسابقات اوتوموبیل رانی معتقدند:«اگر تقلب نکنید پیروز هم نمیشوید».آیا این همان چیزی نیست که از مربیان و ورزشکاران انتظار داریم چرا فقط </a:t>
            </a:r>
            <a:r>
              <a:rPr lang="fa-IR" sz="2200" b="1" dirty="0" smtClean="0">
                <a:ea typeface="Calibri" panose="020F0502020204030204"/>
              </a:rPr>
              <a:t>وقتی اقدامی غیر اخلاقی در ورزش معاصر انجام می شود باید ناراحت شویم؟مگر پیروزی همه چیز نیست؟ با وجود  نمونه های برجسته از رفتارهای اخلاق مدارانه در ورزش و افزایش علاقه نهادی به این موضوعات اما نمی توان نسبت به وضعیت فعلی ورزش و اخلاق ورزشی بدبین نبود.البته </a:t>
            </a:r>
            <a:r>
              <a:rPr lang="fa-IR" sz="2200" b="1" dirty="0">
                <a:ea typeface="Calibri" panose="020F0502020204030204"/>
              </a:rPr>
              <a:t>در این مورد نباید زیاد اغراق کرد چنین بدبینیهای نشان دهنده احساس ما به فضای مبهم وخصمانهورش مدرن است در واقع گاهی به سختی میتوان </a:t>
            </a:r>
            <a:r>
              <a:rPr lang="fa-IR" sz="2200" b="1" dirty="0" smtClean="0">
                <a:ea typeface="Calibri" panose="020F0502020204030204"/>
              </a:rPr>
              <a:t>مفاهیمی چون </a:t>
            </a:r>
            <a:r>
              <a:rPr lang="fa-IR" sz="2200" b="1" dirty="0">
                <a:ea typeface="Calibri" panose="020F0502020204030204"/>
              </a:rPr>
              <a:t>رفتارو شخصیت خوب را در حوزه ورزش مشاهده کرد  </a:t>
            </a:r>
          </a:p>
        </p:txBody>
      </p:sp>
    </p:spTree>
    <p:extLst>
      <p:ext uri="{BB962C8B-B14F-4D97-AF65-F5344CB8AC3E}">
        <p14:creationId xmlns:p14="http://schemas.microsoft.com/office/powerpoint/2010/main" val="113065418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a:t>اخلاق ورزشی در المپیک</a:t>
            </a:r>
            <a:endParaRPr lang="en-US" sz="5400" b="1" dirty="0"/>
          </a:p>
        </p:txBody>
      </p:sp>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solidFill>
                  <a:schemeClr val="tx1"/>
                </a:solidFill>
              </a:rPr>
              <a:t>از منظر ،والدین آموزش اخلاق ورزشی به ورزشکاران جوانی که با چالشهای زیادی در این فرهنگ رقابت محور روبرو هستند بسیار دشوار است توجهی که به ورزشکاران خودخواه و جوانی مانند منی رمیرز بری "باندز ران ارست و کریس هنری میشود با معرفی یک الگو برای ورزشکاران فاصله بسیاری دارد. این مغایر با صحنه های جدیدی است که در المپیک پکن مشاهده شد. جایی که اخلاق ورزشی میان برندگان و بازندگان بازیهای المپیک پکن به خوبی دیده میشود.</a:t>
            </a:r>
            <a:endParaRPr lang="en-US" sz="2400" b="1" dirty="0">
              <a:solidFill>
                <a:schemeClr val="tx1"/>
              </a:solidFill>
            </a:endParaRPr>
          </a:p>
        </p:txBody>
      </p:sp>
    </p:spTree>
    <p:extLst>
      <p:ext uri="{BB962C8B-B14F-4D97-AF65-F5344CB8AC3E}">
        <p14:creationId xmlns:p14="http://schemas.microsoft.com/office/powerpoint/2010/main" val="3466637348"/>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442" y="1738648"/>
            <a:ext cx="10515600" cy="5396248"/>
          </a:xfrm>
        </p:spPr>
        <p:txBody>
          <a:bodyPr>
            <a:noAutofit/>
          </a:bodyPr>
          <a:lstStyle/>
          <a:p>
            <a:pPr marL="0" indent="0" algn="just" rtl="1">
              <a:lnSpc>
                <a:spcPct val="150000"/>
              </a:lnSpc>
              <a:buNone/>
            </a:pPr>
            <a:r>
              <a:rPr lang="fa-IR" sz="2400" b="1" dirty="0"/>
              <a:t>در مسابقات نیمه نهایی ۵۰ متر سرعت هنگامی که درست لحظاتی پیش از آغاز مسابقه لباس ترسا الشامر پاره شد و وی نیاز به تعویض لباس داشت درخواست حریف وی دارا تورس برای نگه داشتن زمان تشویق گسترده همگان را برانگیخت همچنین زمانی که تورس برنده مسابقه شد، سریعاً سراغ بریتا استفان آلمانی رفت و برای دوم شدنش آن هم فقط با فاصله یک صدم ثانیه تبریک گفت. حتماً با خود میگویید؛ دارا» «تورس ۴۱ ساله است و انتظار میرود که چنین اخلاق ورزشکاری داشته باشد. اما به شان جانسون ۱۶ ساله و انستیا) لوکین) ۱۰ ۱۸ ساله بنگرید که هنگام اجرای فوق العاده دیگری وزمانی که هر لحظه احتمال از دست دادن طلا وجود داشت باز هم دست از تشویق یکدیگر نکشیدند در همین راستا لوکین» درباره جانسون» گفته است؛ واقعاً برایش خوشحالم</a:t>
            </a:r>
          </a:p>
        </p:txBody>
      </p:sp>
    </p:spTree>
    <p:extLst>
      <p:ext uri="{BB962C8B-B14F-4D97-AF65-F5344CB8AC3E}">
        <p14:creationId xmlns:p14="http://schemas.microsoft.com/office/powerpoint/2010/main" val="906058463"/>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solidFill>
                  <a:schemeClr val="tx1"/>
                </a:solidFill>
              </a:rPr>
              <a:t>شاید بگویید این دو هم تیمی هستند و باید همدیگر را تشویق کنند بنابراین به چنگ فی» از چین و مریبانش نگاه کنید که پس از اجراهای جانسون» و الوین به آنها تبریک گفتند در مسابقات دوومیدانی زمانی که لولو جونزه هفتم شد و مدال طلای بازی ها را از دست داد. درحال مصاحبه بود که ناگهان مصاحبه را متوقف کرد و برنده مدال نقره سالی مک کلان از استرالیا را بغل کرد و به وی تبریک گفت. او به مک للان، گفت: کارت خوب بود عزیزم </a:t>
            </a:r>
            <a:endParaRPr lang="en-US" sz="2400" b="1" dirty="0">
              <a:solidFill>
                <a:schemeClr val="tx1"/>
              </a:solidFill>
            </a:endParaRPr>
          </a:p>
        </p:txBody>
      </p:sp>
    </p:spTree>
    <p:extLst>
      <p:ext uri="{BB962C8B-B14F-4D97-AF65-F5344CB8AC3E}">
        <p14:creationId xmlns:p14="http://schemas.microsoft.com/office/powerpoint/2010/main" val="4244935067"/>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solidFill>
                  <a:schemeClr val="tx1"/>
                </a:solidFill>
              </a:rPr>
              <a:t>وضعیت بدتر این است که تصمیم بی احترامی از قبل گرفته شده باشد. اما بدون در نظر گرفتن نیست پشت این اعمال باید به این فکر کنیم که کارمان برای دیگران چگونه به نظر می رسد؟ خوب میشد اگرمی توانستیم بدون در نظر گرفتن عواقب سخنان و اعمالمان آنچه در ذهنمان میگذرد را نشان دهیم اما ماهیت رقابت به نحوی است که باید ضمن در نظر گرفتن این عواقب به چگونگی بیان افکار و نشان دادن شخصیت مان آن هم به شکلی محترمانه فکر کنیم </a:t>
            </a:r>
            <a:endParaRPr lang="en-US" sz="2400" b="1" dirty="0">
              <a:solidFill>
                <a:schemeClr val="tx1"/>
              </a:solidFill>
            </a:endParaRPr>
          </a:p>
        </p:txBody>
      </p:sp>
    </p:spTree>
    <p:extLst>
      <p:ext uri="{BB962C8B-B14F-4D97-AF65-F5344CB8AC3E}">
        <p14:creationId xmlns:p14="http://schemas.microsoft.com/office/powerpoint/2010/main" val="4182723603"/>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800" b="1" dirty="0">
                <a:solidFill>
                  <a:schemeClr val="tx1"/>
                </a:solidFill>
              </a:rPr>
              <a:t>شادی کردن پس از گل یا کسب امتیاز به منزله بی احترامی به دیگران نیست؛ یا به هیجان آمدن پس از پیروزی بی حرمتی به دیگران محسوب نمی شود؛ ضمن اینکه ممکن است برخی شادیهای پس از گل نامناسب به نظر برسند. البته روی دیگر که این</a:t>
            </a:r>
            <a:br>
              <a:rPr lang="fa-IR" sz="2800" b="1" dirty="0">
                <a:solidFill>
                  <a:schemeClr val="tx1"/>
                </a:solidFill>
              </a:rPr>
            </a:br>
            <a:r>
              <a:rPr lang="fa-IR" sz="2800" b="1" dirty="0">
                <a:solidFill>
                  <a:schemeClr val="tx1"/>
                </a:solidFill>
              </a:rPr>
              <a:t>است که تمام تلاشمان را بکنیم و شادی مناسب و برحق حریفان پس از پیروزی را تحمل کنیم تنها به خاطر اینکه ما نیز شدیداً به دنبال پیروزی بودیم دلیل نمی شود که شادی حریف را بی احترامی قلمداد کنیم.</a:t>
            </a:r>
          </a:p>
          <a:p>
            <a:pPr marL="0" indent="0" algn="just" rtl="1">
              <a:lnSpc>
                <a:spcPct val="150000"/>
              </a:lnSpc>
              <a:buNone/>
            </a:pPr>
            <a:endParaRPr lang="en-US" sz="2800" b="1" dirty="0">
              <a:solidFill>
                <a:schemeClr val="tx1"/>
              </a:solidFill>
            </a:endParaRPr>
          </a:p>
        </p:txBody>
      </p:sp>
    </p:spTree>
    <p:extLst>
      <p:ext uri="{BB962C8B-B14F-4D97-AF65-F5344CB8AC3E}">
        <p14:creationId xmlns:p14="http://schemas.microsoft.com/office/powerpoint/2010/main" val="2497401255"/>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a:t>آداب و رسوم احترام</a:t>
            </a:r>
            <a:endParaRPr lang="en-US" sz="5400" b="1" dirty="0"/>
          </a:p>
        </p:txBody>
      </p:sp>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solidFill>
                  <a:schemeClr val="tx1"/>
                </a:solidFill>
              </a:rPr>
              <a:t>نکته آخر این است که هرگز نباید از اهمیت آداب و رسوم و سنتهای بازی به عنوان راهی برای نشان دادن احترام به حریفان غافل شد. برای مثال دست دادن پس از اتمام بازی که اجباری نیست و جزو قوانین بازی محسوب نمیشود اقدامی است که از آن به عنوان یک رسم دیرینه یاد می شود. این اقدام نوعی تشکر از حریف به پاس فراهم کردن فرصت رقابت و همچنین تصدیق تواناییهای او است. مربی ای که اصل احترام را درک کرده از بازیکنانش میخواهد که همواره به این رسم پایبند باشند. </a:t>
            </a:r>
            <a:endParaRPr lang="en-US" sz="2400" b="1" dirty="0">
              <a:solidFill>
                <a:schemeClr val="tx1"/>
              </a:solidFill>
            </a:endParaRPr>
          </a:p>
        </p:txBody>
      </p:sp>
    </p:spTree>
    <p:extLst>
      <p:ext uri="{BB962C8B-B14F-4D97-AF65-F5344CB8AC3E}">
        <p14:creationId xmlns:p14="http://schemas.microsoft.com/office/powerpoint/2010/main" val="1867568160"/>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8048" y="1918952"/>
            <a:ext cx="10515600" cy="4747408"/>
          </a:xfrm>
        </p:spPr>
        <p:txBody>
          <a:bodyPr>
            <a:normAutofit/>
          </a:bodyPr>
          <a:lstStyle/>
          <a:p>
            <a:pPr marL="0" indent="0" algn="just" rtl="1">
              <a:lnSpc>
                <a:spcPct val="150000"/>
              </a:lnSpc>
              <a:buNone/>
            </a:pPr>
            <a:r>
              <a:rPr lang="fa-IR" sz="2400" b="1" dirty="0"/>
              <a:t>ضروری است هنگام دست دادن مستقیماً به چشمان حریف نگاه کرده و دستش را محکم بفشارید نه شل و وارفته و یکی از جملات معمول مانند؛ بازی خوبی بود را با قاطعیت و اطمینان به زبان آورید. در برخی مواقع اتفاقات ناخوشایندی در این مراسم ها میافتد بنابراین باید از قبل به چیزی که میخواهید بگویید فکر کنید اگر حریف را به آسانی شکست داده اید با گفتن جمله کنایه داری مانندخیلی خوب بازی کردی در حالی که این گونه نبوده است از هدف اصلی این اقدام دور  شده اید. بوکسورها که طی ده یا دوازده راند سعی میکنند با ضربات سنگین کار یکدیگر را تمام کنند. معمولاً پس از اتمام مسابقه یکدیگر را بغل میکنند اما در ورزشهایی که خشونت کمتر است میتوانند به فشار دادن دست یکدیگر اکتفا کنند.</a:t>
            </a:r>
          </a:p>
          <a:p>
            <a:pPr marL="0" indent="0" algn="just" rtl="1">
              <a:lnSpc>
                <a:spcPct val="150000"/>
              </a:lnSpc>
              <a:buNone/>
            </a:pPr>
            <a:endParaRPr lang="en-US" sz="2400" b="1" dirty="0"/>
          </a:p>
        </p:txBody>
      </p:sp>
    </p:spTree>
    <p:extLst>
      <p:ext uri="{BB962C8B-B14F-4D97-AF65-F5344CB8AC3E}">
        <p14:creationId xmlns:p14="http://schemas.microsoft.com/office/powerpoint/2010/main" val="585204950"/>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a:t>بیس بال ، احترام به حریف</a:t>
            </a:r>
            <a:endParaRPr lang="en-US" sz="5400" b="1" dirty="0"/>
          </a:p>
        </p:txBody>
      </p:sp>
      <p:sp>
        <p:nvSpPr>
          <p:cNvPr id="3" name="Content Placeholder 2"/>
          <p:cNvSpPr>
            <a:spLocks noGrp="1"/>
          </p:cNvSpPr>
          <p:nvPr>
            <p:ph idx="1"/>
          </p:nvPr>
        </p:nvSpPr>
        <p:spPr>
          <a:xfrm>
            <a:off x="838200" y="1825625"/>
            <a:ext cx="10515600" cy="4742600"/>
          </a:xfrm>
        </p:spPr>
        <p:txBody>
          <a:bodyPr>
            <a:noAutofit/>
          </a:bodyPr>
          <a:lstStyle/>
          <a:p>
            <a:pPr marL="0" indent="0" algn="just" rtl="1">
              <a:lnSpc>
                <a:spcPct val="150000"/>
              </a:lnSpc>
              <a:buNone/>
            </a:pPr>
            <a:r>
              <a:rPr lang="fa-IR" sz="2600" b="1" dirty="0"/>
              <a:t>فرض کنید مربی یک تیم جوانان یا یک تیم بیس بال دانش آموزی هستید در ادامه به نکات مفیدی که ممکن است حین تدریس اخلاق ورزشی به کارتان بیاید اشاره خواهیم کرد. برخی از این نکات سنت های دیرینه ورزشی هستند و برخی نیز از تجربه شخصی مان حاصل شده اند. این پیشنهادها اگر چه کامل نیستند اما حاوی ایده هایی برای آموزش نحوه رعایت اصل احترام در ورزش هستند. در فصلهای آینده به نمونه هایی از اصول اخلاق ورزشی در سایر ورزشها نیز اشاره خواهیم کرد اما پیشنهاد ما به شما این است که فهرستی از اصول سنتها آیینها و عادات معمول احترام گذاشتن به حریف را در ورزشی که علاقه دارید و یا در آن مشغول هستید تهیه کنید.</a:t>
            </a:r>
            <a:endParaRPr lang="en-US" sz="2600" b="1" dirty="0"/>
          </a:p>
        </p:txBody>
      </p:sp>
    </p:spTree>
    <p:extLst>
      <p:ext uri="{BB962C8B-B14F-4D97-AF65-F5344CB8AC3E}">
        <p14:creationId xmlns:p14="http://schemas.microsoft.com/office/powerpoint/2010/main" val="3742747299"/>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60000"/>
              </a:lnSpc>
              <a:buNone/>
            </a:pPr>
            <a:r>
              <a:rPr lang="fa-IR" sz="2400" b="1" dirty="0"/>
              <a:t>همچنین میتوانید رسوم و آیینهای مشخص برای هر نوع ورزش خاص ایجاد کنید که باعث ترویج احترام به حریف شوند.</a:t>
            </a:r>
          </a:p>
          <a:p>
            <a:pPr marL="0" indent="0" algn="just" rtl="1">
              <a:lnSpc>
                <a:spcPct val="160000"/>
              </a:lnSpc>
              <a:buNone/>
            </a:pPr>
            <a:r>
              <a:rPr lang="fa-IR" sz="2400" b="1" dirty="0"/>
              <a:t>همچنین یادتان باشد که لازمه انجام صحیح این اصول شناخت درست از چرایی انجام این مراسم ها و آیینها است. مانند تمام اصول اخلاقی این دستور العمل ها کلی هستند. ارسطو بر این باور است که شجاعت در میانه پیوستار بی پروایی و بزدلی قرار دارد اما او همچنین معتقد است که برای شجاعت  نیازمند یک حکمت عملی هستیم تا متوجه این حد میانه در یک موقعیت خاص شویم</a:t>
            </a:r>
          </a:p>
          <a:p>
            <a:pPr marL="0" indent="0" algn="just" rtl="1">
              <a:lnSpc>
                <a:spcPct val="160000"/>
              </a:lnSpc>
              <a:buNone/>
            </a:pPr>
            <a:endParaRPr lang="en-US" sz="2400" b="1" dirty="0"/>
          </a:p>
        </p:txBody>
      </p:sp>
    </p:spTree>
    <p:extLst>
      <p:ext uri="{BB962C8B-B14F-4D97-AF65-F5344CB8AC3E}">
        <p14:creationId xmlns:p14="http://schemas.microsoft.com/office/powerpoint/2010/main" val="3492855688"/>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12890"/>
            <a:ext cx="10515600" cy="4464073"/>
          </a:xfrm>
        </p:spPr>
        <p:txBody>
          <a:bodyPr>
            <a:noAutofit/>
          </a:bodyPr>
          <a:lstStyle/>
          <a:p>
            <a:pPr marL="0" indent="0" algn="just" rtl="1">
              <a:lnSpc>
                <a:spcPct val="170000"/>
              </a:lnSpc>
              <a:buNone/>
            </a:pPr>
            <a:r>
              <a:rPr lang="fa-IR" sz="2200" b="1" dirty="0"/>
              <a:t>بنابراین اصول کلی زیر را به عنوان دستورالعملهایی که نیازمند قضاوت عقلانی هستند پیشنهاد</a:t>
            </a:r>
            <a:br>
              <a:rPr lang="fa-IR" sz="2200" b="1" dirty="0"/>
            </a:br>
            <a:r>
              <a:rPr lang="fa-IR" sz="2200" b="1" dirty="0"/>
              <a:t>می </a:t>
            </a:r>
            <a:r>
              <a:rPr lang="fa-IR" sz="2200" b="1" dirty="0" smtClean="0"/>
              <a:t>کنیم:</a:t>
            </a:r>
          </a:p>
          <a:p>
            <a:pPr marL="0" indent="0" algn="just" rtl="1">
              <a:lnSpc>
                <a:spcPct val="170000"/>
              </a:lnSpc>
              <a:buNone/>
            </a:pPr>
            <a:r>
              <a:rPr lang="fa-IR" sz="2200" b="1" dirty="0" smtClean="0"/>
              <a:t>به </a:t>
            </a:r>
            <a:r>
              <a:rPr lang="fa-IR" sz="2200" b="1" dirty="0"/>
              <a:t>بازیکنان ذخیره اجازه ندهید از نیمکتهای کنار زمین بر سر حریفان فریاد </a:t>
            </a:r>
            <a:r>
              <a:rPr lang="fa-IR" sz="2200" b="1" dirty="0" smtClean="0"/>
              <a:t>بکشند. به </a:t>
            </a:r>
            <a:r>
              <a:rPr lang="fa-IR" sz="2200" b="1" dirty="0"/>
              <a:t>بازیکنانتان بیاموزید که تشویق هم تیمی ها رفتار به جایی است اما به سخره گرفتن یا برخورد </a:t>
            </a:r>
            <a:r>
              <a:rPr lang="fa-IR" sz="2200" b="1" dirty="0" smtClean="0"/>
              <a:t>باحریفان </a:t>
            </a:r>
            <a:r>
              <a:rPr lang="fa-IR" sz="2200" b="1" dirty="0"/>
              <a:t>زمانی که مرتکب اشتباه شده اند کار درستی نیست </a:t>
            </a:r>
            <a:r>
              <a:rPr lang="fa-IR" sz="2200" b="1" dirty="0" smtClean="0"/>
              <a:t>بگیرند.از </a:t>
            </a:r>
            <a:r>
              <a:rPr lang="fa-IR" sz="2200" b="1" dirty="0"/>
              <a:t>بازیکنان بخواهید چه برنده و چه بازنده دست دادن آخر بازی را به عنوان یک رسم دیرینه </a:t>
            </a:r>
            <a:r>
              <a:rPr lang="fa-IR" sz="2200" b="1" dirty="0" smtClean="0"/>
              <a:t>جدی اگر </a:t>
            </a:r>
            <a:r>
              <a:rPr lang="fa-IR" sz="2200" b="1" dirty="0"/>
              <a:t>بازنده مسابقه هستید شما و بازیکنانتان باید از صمیم قلب به حریف تبریک بگویید. برای </a:t>
            </a:r>
            <a:r>
              <a:rPr lang="fa-IR" sz="2200" b="1" dirty="0" smtClean="0"/>
              <a:t>نشان دادن </a:t>
            </a:r>
            <a:r>
              <a:rPr lang="fa-IR" sz="2200" b="1" dirty="0"/>
              <a:t>خلوص کلام میتوانید از جملات خاصی استفاده کنید.</a:t>
            </a:r>
          </a:p>
        </p:txBody>
      </p:sp>
    </p:spTree>
    <p:extLst>
      <p:ext uri="{BB962C8B-B14F-4D97-AF65-F5344CB8AC3E}">
        <p14:creationId xmlns:p14="http://schemas.microsoft.com/office/powerpoint/2010/main" val="37150232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 xmlns:a16="http://schemas.microsoft.com/office/drawing/2014/main" id="{808C1AB6-0293-D7B0-B416-EC954FE9E48E}"/>
              </a:ext>
            </a:extLst>
          </p:cNvPr>
          <p:cNvSpPr>
            <a:spLocks noGrp="1"/>
          </p:cNvSpPr>
          <p:nvPr>
            <p:ph idx="1"/>
          </p:nvPr>
        </p:nvSpPr>
        <p:spPr/>
        <p:txBody>
          <a:bodyPr vert="horz" lIns="91440" tIns="45720" rIns="91440" bIns="45720" rtlCol="0" anchor="t">
            <a:normAutofit/>
          </a:bodyPr>
          <a:lstStyle/>
          <a:p>
            <a:pPr marL="0" indent="0" algn="just" rtl="1">
              <a:lnSpc>
                <a:spcPct val="150000"/>
              </a:lnSpc>
              <a:buNone/>
            </a:pPr>
            <a:r>
              <a:rPr lang="fa-IR" sz="2400" b="1" dirty="0" smtClean="0">
                <a:ea typeface="+mn-lt"/>
              </a:rPr>
              <a:t>اندیشمند </a:t>
            </a:r>
            <a:r>
              <a:rPr lang="fa-IR" sz="2400" b="1" dirty="0">
                <a:ea typeface="+mn-lt"/>
              </a:rPr>
              <a:t>معاصر سایمون بلک از ما می خواهد که نه تنها در مورد محیط های فیزیکی که نسبت به محیط های اخلاقی نیز حساس باشیم چون همین محیط ها هستند که چگونه زندگی کردن را </a:t>
            </a:r>
            <a:r>
              <a:rPr lang="fa-IR" sz="2400" b="1" dirty="0" smtClean="0">
                <a:ea typeface="+mn-lt"/>
              </a:rPr>
              <a:t>به ما </a:t>
            </a:r>
            <a:r>
              <a:rPr lang="fa-IR" sz="2400" b="1" dirty="0">
                <a:ea typeface="+mn-lt"/>
              </a:rPr>
              <a:t>دیکته می </a:t>
            </a:r>
            <a:r>
              <a:rPr lang="fa-IR" sz="2400" b="1" dirty="0" smtClean="0">
                <a:ea typeface="+mn-lt"/>
              </a:rPr>
              <a:t>کنند </a:t>
            </a:r>
            <a:r>
              <a:rPr lang="fa-IR" sz="2400" b="1" dirty="0">
                <a:ea typeface="+mn-lt"/>
              </a:rPr>
              <a:t>باید مشخص کرد که چه چیزهای قابل قبول است و چه چیزهایی غیرقابل قبول است و یا چه چیزهایی قابل تحسین چه چیزهایی ناپسند هست این امر تصور ما است اینکه چه شرایطی را در چه زمانی درست یا نادرست است </a:t>
            </a:r>
            <a:r>
              <a:rPr lang="fa-IR" sz="2400" b="1" dirty="0" smtClean="0">
                <a:ea typeface="+mn-lt"/>
              </a:rPr>
              <a:t>هستند را </a:t>
            </a:r>
            <a:r>
              <a:rPr lang="fa-IR" sz="2400" b="1" dirty="0">
                <a:ea typeface="+mn-lt"/>
              </a:rPr>
              <a:t>مشخص می </a:t>
            </a:r>
            <a:r>
              <a:rPr lang="fa-IR" sz="2400" b="1" dirty="0" smtClean="0">
                <a:ea typeface="+mn-lt"/>
              </a:rPr>
              <a:t>کند </a:t>
            </a:r>
            <a:r>
              <a:rPr lang="fa-IR" sz="2400" b="1" dirty="0">
                <a:ea typeface="+mn-lt"/>
              </a:rPr>
              <a:t>در واقع این ها هستند که پاسخ ها هیجانی ما را شکل داده و علت غرور یا شرم عصبانیت یا فروتنی و بخشش ما را تعیین می کنند</a:t>
            </a:r>
            <a:endParaRPr lang="fa-IR" sz="2400" b="1" dirty="0">
              <a:ea typeface="Calibri"/>
            </a:endParaRPr>
          </a:p>
        </p:txBody>
      </p:sp>
    </p:spTree>
    <p:extLst>
      <p:ext uri="{BB962C8B-B14F-4D97-AF65-F5344CB8AC3E}">
        <p14:creationId xmlns:p14="http://schemas.microsoft.com/office/powerpoint/2010/main" val="408396740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442" y="1700012"/>
            <a:ext cx="10515600" cy="4811802"/>
          </a:xfrm>
        </p:spPr>
        <p:txBody>
          <a:bodyPr>
            <a:normAutofit/>
          </a:bodyPr>
          <a:lstStyle/>
          <a:p>
            <a:pPr algn="just" rtl="1">
              <a:lnSpc>
                <a:spcPct val="170000"/>
              </a:lnSpc>
            </a:pPr>
            <a:r>
              <a:rPr lang="fa-IR" sz="2400" b="1" dirty="0"/>
              <a:t>با مربی و تیم حریف با احترام رفتار کنید و از بازیکنانتان بخواهید که همین کار را انجام دهند.</a:t>
            </a:r>
          </a:p>
          <a:p>
            <a:pPr algn="just" rtl="1">
              <a:lnSpc>
                <a:spcPct val="170000"/>
              </a:lnSpc>
            </a:pPr>
            <a:r>
              <a:rPr lang="fa-IR" sz="2400" b="1" dirty="0"/>
              <a:t>به بازیکنانتان اجازه ندهید مغرورانه و از خود راضی رفتار کنند.</a:t>
            </a:r>
          </a:p>
          <a:p>
            <a:pPr algn="just" rtl="1">
              <a:lnSpc>
                <a:spcPct val="170000"/>
              </a:lnSpc>
            </a:pPr>
            <a:r>
              <a:rPr lang="fa-IR" sz="2400" b="1" dirty="0"/>
              <a:t>چه در حال بردن و یا باختن هستید به بازیکنانتان اجازه تغییر رفتار در بازی را ندهید اگر دارید برنده میشوید نگذارید بازیکنان خیلی سرزنده و شاد شوند برای مثال شروع به خنده کنند یا حرفهای طنز آمیز بزنند این قاعده در مورد مربیان نیز صدق میکند.</a:t>
            </a:r>
          </a:p>
          <a:p>
            <a:pPr algn="just" rtl="1">
              <a:lnSpc>
                <a:spcPct val="170000"/>
              </a:lnSpc>
            </a:pPr>
            <a:r>
              <a:rPr lang="fa-IR" sz="2400" b="1" dirty="0"/>
              <a:t>پس از اتمام ،مسابقه از تمیز شدن نیمکتها توسط بازیکنان اطمینان حاصل کنید.</a:t>
            </a:r>
            <a:endParaRPr lang="en-US" sz="2400" b="1" dirty="0"/>
          </a:p>
        </p:txBody>
      </p:sp>
    </p:spTree>
    <p:extLst>
      <p:ext uri="{BB962C8B-B14F-4D97-AF65-F5344CB8AC3E}">
        <p14:creationId xmlns:p14="http://schemas.microsoft.com/office/powerpoint/2010/main" val="3111788266"/>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9716" y="1700012"/>
            <a:ext cx="10515600" cy="5365594"/>
          </a:xfrm>
        </p:spPr>
        <p:txBody>
          <a:bodyPr>
            <a:noAutofit/>
          </a:bodyPr>
          <a:lstStyle/>
          <a:p>
            <a:pPr algn="just" rtl="1">
              <a:lnSpc>
                <a:spcPct val="160000"/>
              </a:lnSpc>
            </a:pPr>
            <a:r>
              <a:rPr lang="fa-IR" sz="2200" b="1" dirty="0"/>
              <a:t>به بازیکنانتان خاطر نشان کنید؛ در صورت کسب ،امتیاز به ثمر رسیدن گل و یا بروز اشتباه از انجام رفتارهای ناپخته خودداری </a:t>
            </a:r>
            <a:r>
              <a:rPr lang="fa-IR" sz="2200" b="1" dirty="0" smtClean="0"/>
              <a:t>کنند در </a:t>
            </a:r>
            <a:r>
              <a:rPr lang="fa-IR" sz="2200" b="1" dirty="0"/>
              <a:t>بحث ها و گفتگوهای پس از پایان بازی غر نزنید و به بازیکنان نیز اجازه انجام چنین کاری را ندهید. خاطر نشان کنید که باید شکست را بپذیرند و توانایی حریف را تحسین کنند</a:t>
            </a:r>
          </a:p>
          <a:p>
            <a:pPr algn="just" rtl="1">
              <a:lnSpc>
                <a:spcPct val="160000"/>
              </a:lnSpc>
            </a:pPr>
            <a:r>
              <a:rPr lang="fa-IR" sz="2200" b="1" dirty="0"/>
              <a:t>اگر با اختلاف زیادی جلو افتاده اید و برنده شدنتان قطعی شده است دیگر نیازی به زیاد کردن این اختلاف نیست. نمیتوانید از بازیکنانتان بخواهید که توپ را نچرخانند یا خوب بازی نکنند که این خود نوعی توهین به حریف محسوب میشود اما میتوانید به رسوم نانوشته بازی که برای این مواقع در نظر گرفته شده پایبند باشید برای مثال در بیس بال عمل ضربه و فرار را اجرا نکنید، در عوض سعی کنید به سمت ایستگاهی که متعلق به بازیکنی نیست بدوید و امتیاز آن را کسب کنید</a:t>
            </a:r>
          </a:p>
        </p:txBody>
      </p:sp>
    </p:spTree>
    <p:extLst>
      <p:ext uri="{BB962C8B-B14F-4D97-AF65-F5344CB8AC3E}">
        <p14:creationId xmlns:p14="http://schemas.microsoft.com/office/powerpoint/2010/main" val="2952883756"/>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a:t>جمع بندی</a:t>
            </a:r>
            <a:endParaRPr lang="en-US" sz="5400" b="1" dirty="0"/>
          </a:p>
        </p:txBody>
      </p:sp>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در انتها بار دیگر مخالفت خود را با دو دیدگاه افراطی که در فصل دوم مورد بحث قرار دادیم ابراز میکنیم. دیدگاه افراطی نخست در نظر گرفتن حریف به مثابه دشمن است که باید او را از بین برد و هیچ چیز جز اهانت و تحقیر برای او مناسب نیست. دیدگاه افراطی دیگر نیز زمانی است که هیچ تلاشی برای بردن نمیکنیم و تنها برای خوش گذرانی به مسابقه آمده ایم اگر ماهیت رقابت را به درستی درک کرده باشیم متوجه خواهیم شد که این دو دیدگاه هر کدام به نوعی افراطی هستند و نوعی بی احترامی به حریف تلقی میشوند؛ دیدگاههایی که در تضاد با ماهیت ذاتی رقابت هستند.</a:t>
            </a:r>
            <a:endParaRPr lang="en-US" sz="2400" b="1" dirty="0"/>
          </a:p>
        </p:txBody>
      </p:sp>
    </p:spTree>
    <p:extLst>
      <p:ext uri="{BB962C8B-B14F-4D97-AF65-F5344CB8AC3E}">
        <p14:creationId xmlns:p14="http://schemas.microsoft.com/office/powerpoint/2010/main" val="2331906600"/>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یکی به شدت جدی است و دیگری به اندازه کافی جدی نیست اگر آنقدر مصمم به پیروزی هستیم که نمیتوانیم تلاشهای حریف برای پیروز شدن را ارج بنهیم پس باید به خودمان یادآوری کنیم که در حال بازی کردن هستیم؛ اگر آنقدر بی حال و بی اشتیاق هستیم که بهترین عملکردمان را ارائه نمیدهیم و از حریفمان هم انتظار ارایه بیشترین تلاششان را نداریم پس باید مجدد به خود یادآور شویم که در حال رقابت و مسابقه هستیم.</a:t>
            </a:r>
          </a:p>
          <a:p>
            <a:pPr marL="0" indent="0" algn="just" rtl="1">
              <a:lnSpc>
                <a:spcPct val="150000"/>
              </a:lnSpc>
              <a:buNone/>
            </a:pPr>
            <a:endParaRPr lang="en-US" sz="2400" b="1" dirty="0"/>
          </a:p>
        </p:txBody>
      </p:sp>
    </p:spTree>
    <p:extLst>
      <p:ext uri="{BB962C8B-B14F-4D97-AF65-F5344CB8AC3E}">
        <p14:creationId xmlns:p14="http://schemas.microsoft.com/office/powerpoint/2010/main" val="3181770185"/>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612" y="2086377"/>
            <a:ext cx="10058400" cy="3025247"/>
          </a:xfrm>
        </p:spPr>
        <p:txBody>
          <a:bodyPr>
            <a:noAutofit/>
          </a:bodyPr>
          <a:lstStyle/>
          <a:p>
            <a:pPr algn="ctr" rtl="1"/>
            <a:r>
              <a:rPr lang="fa-IR" sz="5400" b="1" dirty="0"/>
              <a:t>فصل </a:t>
            </a:r>
            <a:r>
              <a:rPr lang="fa-IR" sz="5400" b="1" dirty="0" smtClean="0"/>
              <a:t>4</a:t>
            </a:r>
            <a:r>
              <a:rPr lang="en-US" sz="5400" b="1" dirty="0" smtClean="0"/>
              <a:t/>
            </a:r>
            <a:br>
              <a:rPr lang="en-US" sz="5400" b="1" dirty="0" smtClean="0"/>
            </a:br>
            <a:r>
              <a:rPr lang="en-US" sz="5400" b="1" dirty="0"/>
              <a:t/>
            </a:r>
            <a:br>
              <a:rPr lang="en-US" sz="5400" b="1" dirty="0"/>
            </a:br>
            <a:r>
              <a:rPr lang="fa-IR" sz="5400" b="1" dirty="0" smtClean="0"/>
              <a:t>احترام </a:t>
            </a:r>
            <a:r>
              <a:rPr lang="fa-IR" sz="5400" b="1" dirty="0"/>
              <a:t>به تیم و هم تیمی ها</a:t>
            </a:r>
            <a:endParaRPr lang="en-US" sz="5400" dirty="0"/>
          </a:p>
        </p:txBody>
      </p:sp>
    </p:spTree>
    <p:extLst>
      <p:ext uri="{BB962C8B-B14F-4D97-AF65-F5344CB8AC3E}">
        <p14:creationId xmlns:p14="http://schemas.microsoft.com/office/powerpoint/2010/main" val="589362693"/>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825624"/>
            <a:ext cx="10256520" cy="4691085"/>
          </a:xfrm>
        </p:spPr>
        <p:txBody>
          <a:bodyPr>
            <a:normAutofit/>
          </a:bodyPr>
          <a:lstStyle/>
          <a:p>
            <a:pPr marL="0" indent="0" algn="just" rtl="1">
              <a:lnSpc>
                <a:spcPct val="150000"/>
              </a:lnSpc>
              <a:buNone/>
            </a:pPr>
            <a:r>
              <a:rPr lang="fa-IR" sz="2400" b="1" dirty="0"/>
              <a:t>این نگرش که ما آرزوهایمان را با دیگران و از طریق آن ها تامین می کنیم ، به قدمت دیو نسیان </a:t>
            </a:r>
            <a:endParaRPr lang="en-US" sz="2400" b="1" dirty="0" smtClean="0"/>
          </a:p>
          <a:p>
            <a:pPr marL="0" indent="0" algn="just" rtl="1">
              <a:lnSpc>
                <a:spcPct val="150000"/>
              </a:lnSpc>
              <a:buNone/>
            </a:pPr>
            <a:r>
              <a:rPr lang="fa-IR" sz="2400" b="1" dirty="0" smtClean="0"/>
              <a:t>( </a:t>
            </a:r>
            <a:r>
              <a:rPr lang="fa-IR" sz="2400" b="1" dirty="0"/>
              <a:t>اشاره به خدایگان تاک ) باز می گردد. نگرشی دیر پا و هم راستا با پدیده ملی گرایی ، که امروزه مربیان بر مبنای آن به کار گروهی اهمیت داده و بازیکنانشان را به خاطر آن تشویق می کنند.</a:t>
            </a:r>
          </a:p>
          <a:p>
            <a:pPr marL="0" indent="0" algn="just" rtl="1">
              <a:lnSpc>
                <a:spcPct val="150000"/>
              </a:lnSpc>
              <a:buNone/>
            </a:pPr>
            <a:r>
              <a:rPr lang="fa-IR" sz="2400" b="1" dirty="0"/>
              <a:t>                                                                                           درو ای هایلند</a:t>
            </a:r>
          </a:p>
          <a:p>
            <a:pPr marL="0" indent="0" algn="just" rtl="1">
              <a:lnSpc>
                <a:spcPct val="150000"/>
              </a:lnSpc>
              <a:buNone/>
            </a:pPr>
            <a:r>
              <a:rPr lang="fa-IR" sz="2400" b="1" dirty="0"/>
              <a:t>این که چه قدر کار و چگونه انجام شود مهم است، حتی اگر اسم و اعتبار تخصص انجام دهنده ی کار را نیز ندانیم.</a:t>
            </a:r>
          </a:p>
          <a:p>
            <a:pPr marL="0" indent="0" algn="just" rtl="1">
              <a:lnSpc>
                <a:spcPct val="150000"/>
              </a:lnSpc>
              <a:buNone/>
            </a:pPr>
            <a:r>
              <a:rPr lang="fa-IR" sz="2400" b="1" dirty="0"/>
              <a:t>                                                                                            جان وودن</a:t>
            </a:r>
          </a:p>
        </p:txBody>
      </p:sp>
    </p:spTree>
    <p:extLst>
      <p:ext uri="{BB962C8B-B14F-4D97-AF65-F5344CB8AC3E}">
        <p14:creationId xmlns:p14="http://schemas.microsoft.com/office/powerpoint/2010/main" val="1862730458"/>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اعضای یک تیم نه تنها با حریفان ،که همواره با هم تیمی‌هایشان نیز در حال رقابت هستند. معمولا هم تیمی‌ها برای حضور در فهرست اصلی تیم ،کسب عنوان بازیکن ارزشمند تیم ،کسب اعتبار بین بازیکنان و مربیان ،و همچنین به منظور کسب عنوان امتیاز آورترین بازیکن بازی یا فصل با یکدیگر رقابت می‌کنند.اگر پیروزی اهمیت داشته باشد، هم تیمی‌ها ملزم به همکاری با یکدیگر هستند،اما احترام به هم تیمی‌ها فراتر از مقوله ی همکاری است. </a:t>
            </a:r>
            <a:endParaRPr lang="en-US" sz="2400" b="1" dirty="0"/>
          </a:p>
        </p:txBody>
      </p:sp>
    </p:spTree>
    <p:extLst>
      <p:ext uri="{BB962C8B-B14F-4D97-AF65-F5344CB8AC3E}">
        <p14:creationId xmlns:p14="http://schemas.microsoft.com/office/powerpoint/2010/main" val="31635495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در نهایت مهم‌ترین دلیل احترام به هم تیمی‌ها توجه به بعد اخلاقی آن است.من باید به خاطر داشتن هم تیمیها و حریفانی خوب سپاسگزار باشم.اگر حضور در یک ورزش تیمی را تجربه‌ای ارزشمند قلمداد کنیم، پس این هم تیمی‌ها هستند که امکان داشتن چنین تجربه‌ای را برایمان فراهم می‌کنند. بدون حریف، مسابقه‌ای در کار نیست؛و بدون هم تیمی عملاً تیمی در کار نخواهد بود. علاوه بر موارد مذکور ضروری است به انسانیت در هر جایی که باشد احترام بگذاریم و آن را تحسین کنیم. از این رو باید در کنار احترام به تلاش و دستاوردهای رقبا، به تلاشها  و دستاورد هم </a:t>
            </a:r>
            <a:r>
              <a:rPr lang="fa-IR" sz="2400" b="1" dirty="0" smtClean="0"/>
              <a:t>تیمی</a:t>
            </a:r>
            <a:r>
              <a:rPr lang="en-US" sz="2400" b="1" dirty="0" smtClean="0"/>
              <a:t> </a:t>
            </a:r>
            <a:r>
              <a:rPr lang="fa-IR" sz="2400" b="1" dirty="0" smtClean="0"/>
              <a:t>ها </a:t>
            </a:r>
            <a:r>
              <a:rPr lang="fa-IR" sz="2400" b="1" dirty="0"/>
              <a:t>نیز احترام بگذاریم.</a:t>
            </a:r>
          </a:p>
        </p:txBody>
      </p:sp>
    </p:spTree>
    <p:extLst>
      <p:ext uri="{BB962C8B-B14F-4D97-AF65-F5344CB8AC3E}">
        <p14:creationId xmlns:p14="http://schemas.microsoft.com/office/powerpoint/2010/main" val="101109630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442" y="1803041"/>
            <a:ext cx="10515600" cy="4327301"/>
          </a:xfrm>
        </p:spPr>
        <p:txBody>
          <a:bodyPr>
            <a:noAutofit/>
          </a:bodyPr>
          <a:lstStyle/>
          <a:p>
            <a:pPr marL="0" indent="0" algn="just" rtl="1">
              <a:lnSpc>
                <a:spcPct val="150000"/>
              </a:lnSpc>
              <a:buNone/>
            </a:pPr>
            <a:r>
              <a:rPr lang="fa-IR" sz="2400" b="1" dirty="0"/>
              <a:t>با این حال، احترام به هم تیمی ها آنطور که تصور می‌شود راحت نیست. اما یک مربی با تجربه، به خوبی می‌داند که یک تیم بزرگ حتی با احتمال موفقیت صد درصدی نیازمند یک سری تعهدات و الزامات است که نه تنها بر همکاری تیمی، بلکه بر رعایت احترام نیز  تاکید کند. احترام به هم تیمی‌ها، همانند احترام به حریفان، باید همان گونه ای باشد که ما در زمان شکست یا پیروزی با سایر انسانها  برخورد می کنیم،اما احترام به هم تیمی ها باید به گونه ای باشد که با ماهیت یک تیم و تلاش یک تیم برای پیروزی منطبق باشد. تبدیل گروه به یک تیم واقعی و تبدیل شما به بخشی از آن، بی‌تردید تجربه‌ای بزرگ در عرصه ی ورزش محسوب ی‌شود. مشاهده این اتفاق بسیار شگفت انگیز است، چه برسد به اینکه خود بخشی از آن رخ داد باشید. </a:t>
            </a:r>
          </a:p>
        </p:txBody>
      </p:sp>
    </p:spTree>
    <p:extLst>
      <p:ext uri="{BB962C8B-B14F-4D97-AF65-F5344CB8AC3E}">
        <p14:creationId xmlns:p14="http://schemas.microsoft.com/office/powerpoint/2010/main" val="325712597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زمانی که نسبت به همکاری بی‌میل هستید و علاقه‌ای به کار تیمی ندارید؛ با بیان این ضرب المثل که «دزدها هم به یکدیگر احترام می‌گذاند» فضا را تغییر دهید. معمولاً نتایج احتمالی فراتر از انتظارات خواهد بود. این در حالی است که انسجام و شکل‌گیری یک تیم، به شانس و شرایط محیطی نیز بستگی دارد و عملاً نمی‌توانید کاری را به زور پیش ببرید. بدون تلاش مستمر و تفکر اتفاقی رخ نخواهد داد و رفتار محترمانه‌ای پدیدار نخواهد شد. در واقع، تمرکز بر اتحاد و همبستگی تیمی، باید به بخش بسیار مهمی از هر عمل و رویه، هر جلسه تیمی،هر بازی، هر جشن و هر رویداد ورزشی که بازیکنان در آنها شرکت می‌کنند تبدیل شود.</a:t>
            </a:r>
          </a:p>
        </p:txBody>
      </p:sp>
    </p:spTree>
    <p:extLst>
      <p:ext uri="{BB962C8B-B14F-4D97-AF65-F5344CB8AC3E}">
        <p14:creationId xmlns:p14="http://schemas.microsoft.com/office/powerpoint/2010/main" val="3324340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 xmlns:a16="http://schemas.microsoft.com/office/drawing/2014/main" id="{D67AF84A-B6AE-02C6-01FB-AAF281029319}"/>
              </a:ext>
            </a:extLst>
          </p:cNvPr>
          <p:cNvSpPr>
            <a:spLocks noGrp="1"/>
          </p:cNvSpPr>
          <p:nvPr>
            <p:ph idx="1"/>
          </p:nvPr>
        </p:nvSpPr>
        <p:spPr/>
        <p:txBody>
          <a:bodyPr vert="horz" lIns="91440" tIns="45720" rIns="91440" bIns="45720" rtlCol="0" anchor="t">
            <a:normAutofit/>
          </a:bodyPr>
          <a:lstStyle/>
          <a:p>
            <a:pPr marL="0" indent="0" algn="just" rtl="1">
              <a:lnSpc>
                <a:spcPct val="150000"/>
              </a:lnSpc>
              <a:buNone/>
            </a:pPr>
            <a:r>
              <a:rPr lang="fa-IR" sz="2400" b="1" dirty="0">
                <a:ea typeface="+mn-lt"/>
              </a:rPr>
              <a:t>این رویکرد چارچوب خاص و مفیدی برای پرداختن به مسائل و موضوعات مهم را در اختیارمان قرار می دهد به عنوان مثال از منظر </a:t>
            </a:r>
            <a:r>
              <a:rPr lang="fa-IR" sz="2400" b="1" dirty="0" smtClean="0">
                <a:ea typeface="+mn-lt"/>
              </a:rPr>
              <a:t>بلک بورن علاقه </a:t>
            </a:r>
            <a:r>
              <a:rPr lang="fa-IR" sz="2400" b="1" dirty="0">
                <a:ea typeface="+mn-lt"/>
              </a:rPr>
              <a:t>مندیم بیشتر درباره حقوقمان صحبت کنیم تا در مورد آنچه خوب است به سبک عالمان کلاسیک اخلاق چه در فلسفه غرب یا دیگر فلسفه ها معمولا در مورد وظایفی که فداکارانه باید در زندگی انجام شوند صحبت نمی کنیم برای فردگرایی و آزادی ارزش قائلیم ولی دوست نداریم کسی در مورد عمل ما به قواعد اخلاقی باید و نباید کند معتقدیم حریم خصوصی مان باید به شدت از مداخله دولت ها در امان باشد</a:t>
            </a:r>
            <a:endParaRPr lang="fa-IR" sz="2400" b="1" dirty="0">
              <a:ea typeface="Calibri"/>
            </a:endParaRPr>
          </a:p>
        </p:txBody>
      </p:sp>
    </p:spTree>
    <p:extLst>
      <p:ext uri="{BB962C8B-B14F-4D97-AF65-F5344CB8AC3E}">
        <p14:creationId xmlns:p14="http://schemas.microsoft.com/office/powerpoint/2010/main" val="3108351863"/>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normAutofit/>
          </a:bodyPr>
          <a:lstStyle/>
          <a:p>
            <a:pPr algn="r" rtl="1"/>
            <a:r>
              <a:rPr lang="fa-IR" sz="5400" b="1" dirty="0"/>
              <a:t>چند پرسش</a:t>
            </a:r>
            <a:endParaRPr lang="en-US" sz="5400" b="1" dirty="0"/>
          </a:p>
        </p:txBody>
      </p:sp>
      <p:sp>
        <p:nvSpPr>
          <p:cNvPr id="3" name="Content Placeholder 2"/>
          <p:cNvSpPr>
            <a:spLocks noGrp="1"/>
          </p:cNvSpPr>
          <p:nvPr>
            <p:ph idx="1"/>
          </p:nvPr>
        </p:nvSpPr>
        <p:spPr/>
        <p:txBody>
          <a:bodyPr>
            <a:normAutofit/>
          </a:bodyPr>
          <a:lstStyle/>
          <a:p>
            <a:pPr algn="just" rtl="1">
              <a:lnSpc>
                <a:spcPct val="150000"/>
              </a:lnSpc>
            </a:pPr>
            <a:r>
              <a:rPr lang="fa-IR" sz="2400" b="1" dirty="0"/>
              <a:t>آیا یک مربی می‌تواند تاکید بیش از حدی بر روی اهمیت کار تیمی داشته باشد؟ آیا تاکید زیاد بر اهمیت ارزش‌های تیم ،ارزشهای فردی را تحت تاثیر قرار می‌دهد؟</a:t>
            </a:r>
          </a:p>
          <a:p>
            <a:pPr algn="just" rtl="1">
              <a:lnSpc>
                <a:spcPct val="150000"/>
              </a:lnSpc>
            </a:pPr>
            <a:r>
              <a:rPr lang="fa-IR" sz="2400" b="1" dirty="0"/>
              <a:t>آیا احترام به تیم وهم تیمی‌ها در واقع همان وفاداری به تیم است ؟</a:t>
            </a:r>
          </a:p>
          <a:p>
            <a:pPr algn="just" rtl="1">
              <a:lnSpc>
                <a:spcPct val="150000"/>
              </a:lnSpc>
            </a:pPr>
            <a:r>
              <a:rPr lang="fa-IR" sz="2400" b="1" dirty="0"/>
              <a:t>آیا برای مطالبه وفاداری از تیم میزان و محدودیتی وجود دارد ؟</a:t>
            </a:r>
          </a:p>
          <a:p>
            <a:pPr algn="just" rtl="1">
              <a:lnSpc>
                <a:spcPct val="150000"/>
              </a:lnSpc>
            </a:pPr>
            <a:r>
              <a:rPr lang="fa-IR" sz="2400" b="1" dirty="0"/>
              <a:t>چگونه می‌توان بین احترام به تیم و نیاز به خلاقیت و بازی فردی تعادل برقرار کرد ؟</a:t>
            </a:r>
          </a:p>
          <a:p>
            <a:pPr algn="just" rtl="1">
              <a:lnSpc>
                <a:spcPct val="150000"/>
              </a:lnSpc>
            </a:pPr>
            <a:endParaRPr lang="en-US" sz="2400" b="1" dirty="0"/>
          </a:p>
        </p:txBody>
      </p:sp>
    </p:spTree>
    <p:extLst>
      <p:ext uri="{BB962C8B-B14F-4D97-AF65-F5344CB8AC3E}">
        <p14:creationId xmlns:p14="http://schemas.microsoft.com/office/powerpoint/2010/main" val="3526904512"/>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a:t>چرا باید به تیم و هم تیمی ها احترام گذاشت؟</a:t>
            </a:r>
            <a:endParaRPr lang="en-US" sz="5400" b="1" dirty="0"/>
          </a:p>
        </p:txBody>
      </p:sp>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برای درک احترام به تیم و هم تیمیها، ضروری است ماهیت تلاش و کوشش یک تیم را درک کنیم.تیم چیست؟ تیم ؛گروهی از افراد هستند که به منظور دستیابی به هدف یا اهدافی مشخص، راضی به همکاری و همراهی یکدیگر در قالب یک تیم شده‌اند. در رقابتهای ورزشی، افراد با یکدیگر همکاری می‌کنند تا زمینه پیروزی تیم را فراهم کنند. به معنای ساده‌تر، این امر بدان معنی است که هر بازیکن تلاش می‌کند تا وظیفه‌اش را به بهترین نحو ممکن انجام دهد.</a:t>
            </a:r>
          </a:p>
          <a:p>
            <a:pPr marL="0" indent="0" algn="just" rtl="1">
              <a:lnSpc>
                <a:spcPct val="150000"/>
              </a:lnSpc>
              <a:buNone/>
            </a:pPr>
            <a:endParaRPr lang="en-US" sz="2400" b="1" dirty="0"/>
          </a:p>
        </p:txBody>
      </p:sp>
    </p:spTree>
    <p:extLst>
      <p:ext uri="{BB962C8B-B14F-4D97-AF65-F5344CB8AC3E}">
        <p14:creationId xmlns:p14="http://schemas.microsoft.com/office/powerpoint/2010/main" val="341553546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15921"/>
            <a:ext cx="10515600" cy="4361042"/>
          </a:xfrm>
        </p:spPr>
        <p:txBody>
          <a:bodyPr>
            <a:normAutofit/>
          </a:bodyPr>
          <a:lstStyle/>
          <a:p>
            <a:pPr marL="0" indent="0" algn="just" rtl="1">
              <a:lnSpc>
                <a:spcPct val="150000"/>
              </a:lnSpc>
              <a:buNone/>
            </a:pPr>
            <a:r>
              <a:rPr lang="fa-IR" sz="2600" b="1" dirty="0"/>
              <a:t>من به عنوان یک بازیکن بسکتبال باید با تمام وجود تلاش کنم که تمامی پرتاب هایم، به کسب امتیاز منجر شود. اگر در توپ ربایی، ریباند یا ارسال یک پاس خوب موفق شوم ،طبیعی است که این موفقیت حاصل یک تلاش تیمی است. به عنوان نتیجه‌گیری اگر ما تلاش فردی هر یک از اعضای تیم را بالا ببریم، به یک تلاش تیمی می‌رسیم، و در نتیجه تعداد توپ‌هایی که هر فرد در سبد می‌اندازد و منجر به امتیاز تیم می‌شود افزایش می‌یابد. اگر ما به رقابت‌های تیمی در ورزشهای انفرادی مانند تنیس، گلف یا تیر و کمان نگاه کنیم، اکنون منطقی تر به نظر می‌رسد که بگوییم؛ تلاش تیمی چیزی جز مجموعه‌ای از تلاش‌های انفرادی نیست.</a:t>
            </a:r>
          </a:p>
        </p:txBody>
      </p:sp>
    </p:spTree>
    <p:extLst>
      <p:ext uri="{BB962C8B-B14F-4D97-AF65-F5344CB8AC3E}">
        <p14:creationId xmlns:p14="http://schemas.microsoft.com/office/powerpoint/2010/main" val="2795845949"/>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ابتدا لازم است نگاهی به شکل تیمی یک ورزش انفرادی بیندازیم. ورزشی که ممکن است در آن درک تلاش تیمی سخت‌تر باشد. به عنوان مثال، مسابقه تنیس تیمی که در آن دو تیم مقابل یکدیگر قرار می‌گیرند (رقابتی که دانش آموزان یک مدرسه در رویدادی منطقه‌ای حضور می‌یابند.) اگر یک مدرسه با مدرسه‌ای دیگر در یک مسابقه دوبل بازی کند، بدین معنی است که مدرسه پیروز در بازی‌های انفرادی،احتمالاً مسابقات دو نفره را هم پیروز خواهد شد.اگر قالب برگزاری بازی‌ها؛ ۶ مسابقه انفرادی و 3 مسابقه تیمی باشد، مدرسه‌ای که تعداد ۵ یا بیشتر از این مسابقات را پیروز شود مسابقات دو نفره را هم پیروز خواهد شد.</a:t>
            </a:r>
          </a:p>
          <a:p>
            <a:pPr marL="0" indent="0" algn="just" rtl="1">
              <a:lnSpc>
                <a:spcPct val="150000"/>
              </a:lnSpc>
              <a:buNone/>
            </a:pPr>
            <a:endParaRPr lang="en-US" sz="2400" b="1" dirty="0"/>
          </a:p>
        </p:txBody>
      </p:sp>
    </p:spTree>
    <p:extLst>
      <p:ext uri="{BB962C8B-B14F-4D97-AF65-F5344CB8AC3E}">
        <p14:creationId xmlns:p14="http://schemas.microsoft.com/office/powerpoint/2010/main" val="2954872701"/>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مشخص است که کار تیمی، رقابت های دو نفره را نیز در بر میگیرد. تلاش «تیمی» در وهله ی اول، چیزی بیش از عملکرد خوب بازیکنان انفرادی و تیم‌های دو نفره در مسابقات فردی نیست. تلاش تیمی برابر با مجموعه‌ای از تلاش‌های فردی است. اگر بازیکنان انفرادی شماره ۲، ۴و ۶ در مسابقات خود پیروز شوند و بازیکنان ۲ و ۳ تیمهای دو نفره نیز پیروز مسابقات خود باشند، تیم ما ۵ بازی از ۹ بازی انفرادی خود را پیروز شده و بنابراین مسابقات دو نفره را نیز پیروز خواهد شد. یک محاسبه دو دو تا چهارتای ساده.</a:t>
            </a:r>
          </a:p>
          <a:p>
            <a:pPr marL="0" indent="0" algn="just" rtl="1">
              <a:lnSpc>
                <a:spcPct val="150000"/>
              </a:lnSpc>
              <a:buNone/>
            </a:pPr>
            <a:endParaRPr lang="en-US" sz="2400" b="1" dirty="0"/>
          </a:p>
        </p:txBody>
      </p:sp>
    </p:spTree>
    <p:extLst>
      <p:ext uri="{BB962C8B-B14F-4D97-AF65-F5344CB8AC3E}">
        <p14:creationId xmlns:p14="http://schemas.microsoft.com/office/powerpoint/2010/main" val="846870613"/>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5321" y="1764405"/>
            <a:ext cx="10515600" cy="5455746"/>
          </a:xfrm>
        </p:spPr>
        <p:txBody>
          <a:bodyPr>
            <a:normAutofit/>
          </a:bodyPr>
          <a:lstStyle/>
          <a:p>
            <a:pPr marL="0" indent="0" algn="just" rtl="1">
              <a:lnSpc>
                <a:spcPct val="150000"/>
              </a:lnSpc>
              <a:buNone/>
            </a:pPr>
            <a:r>
              <a:rPr lang="fa-IR" sz="2400" b="1" dirty="0"/>
              <a:t>واقعا این طور است؟ چه می‌شد اگر بازیکن شماره ۳ بازی انفرادی بعد از باخت در مسابقه‌اش به سمت بازیکن اول (نفر اول) که بعد از شکست در یک مسابقه نزدیک  قهر کرده می‌رفت، و به او می‌گفت که آنها نیاز به پیروزی در شش  مسابقه انفرادی دارند تا بتوانند به هم تیمی‌های خود کمک کنند؟ چه می‌شد اگر یک بازیکن ضعیف‌تر که هرگز در مسابقه‌ای بازی نکرده اما می‌تواند بازیکن درجه یکی باشد ،در طول سال یار تمرینی بازیکن درجه یک تیم باشد، و او را برای ادامه راه به چالش بکشد؟اگر چنین مواردی هر روز اتفاق بیفتد،در نهایت ببخشی از آرایش تیم تبدیل می‌شود ،اگر بازیکنان چنین کارهایی را انجام دهند، به خاطر این است که بیش از خود نسبت به تیم احساس مسئولیت می‌کنند. در واقع این موارد به سادگی قابل قبول نیستند؛ بلکه به صورت تصاعدی افزایش می‌یابند.</a:t>
            </a:r>
          </a:p>
        </p:txBody>
      </p:sp>
    </p:spTree>
    <p:extLst>
      <p:ext uri="{BB962C8B-B14F-4D97-AF65-F5344CB8AC3E}">
        <p14:creationId xmlns:p14="http://schemas.microsoft.com/office/powerpoint/2010/main" val="1666638721"/>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77285"/>
            <a:ext cx="10515600" cy="4876197"/>
          </a:xfrm>
        </p:spPr>
        <p:txBody>
          <a:bodyPr>
            <a:normAutofit/>
          </a:bodyPr>
          <a:lstStyle/>
          <a:p>
            <a:pPr marL="0" indent="0" algn="just" rtl="1">
              <a:lnSpc>
                <a:spcPct val="160000"/>
              </a:lnSpc>
              <a:buNone/>
            </a:pPr>
            <a:r>
              <a:rPr lang="fa-IR" sz="2400" b="1" dirty="0"/>
              <a:t>به عنوان بخشی از یک تلاش تیمی در مفهوم جهان شمول آن، افراد هنگامی که در تیم قرار می‌گیرند، توانایی  های فردی شان افزایش یافته و در مجموع قابلیت تیم از مجموع قابلیت تک تک افراد تیم بیشتر می‌شود. مصداق این امر برای یک تیم ورزشی مثل؛ بسکتبال، بیسبال ،والیبال یا فوتبال بیشتر نمایان می‌شود، اما اصل قضیه همان است. همانطور که یک سخن قدیمی می‌گوید؛ یک کل، بزرگتر از مجموعه اجزای تشکیل دهنده است .زمانی که یک تیم به معنای واقعی کلمه یک تیم است، ترکیب بازیکنان با هم، فراتر از چیزی است که در علم شیمی گفته می‌شود. در واقع ما در حال صحبت از چیزهای غیر ملموسی هستیم که از جهاتی می‌تواند شبیه معجزه باشد.</a:t>
            </a:r>
          </a:p>
          <a:p>
            <a:pPr marL="0" indent="0" algn="r" rtl="1">
              <a:buNone/>
            </a:pPr>
            <a:endParaRPr lang="en-US" sz="2400" dirty="0"/>
          </a:p>
        </p:txBody>
      </p:sp>
    </p:spTree>
    <p:extLst>
      <p:ext uri="{BB962C8B-B14F-4D97-AF65-F5344CB8AC3E}">
        <p14:creationId xmlns:p14="http://schemas.microsoft.com/office/powerpoint/2010/main" val="213891202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normAutofit/>
          </a:bodyPr>
          <a:lstStyle/>
          <a:p>
            <a:pPr algn="r" rtl="1"/>
            <a:r>
              <a:rPr lang="fa-IR" sz="5400" b="1" dirty="0"/>
              <a:t>چند پرسش</a:t>
            </a:r>
            <a:endParaRPr lang="en-US" sz="5400" b="1" dirty="0"/>
          </a:p>
        </p:txBody>
      </p:sp>
      <p:sp>
        <p:nvSpPr>
          <p:cNvPr id="3" name="Content Placeholder 2"/>
          <p:cNvSpPr>
            <a:spLocks noGrp="1"/>
          </p:cNvSpPr>
          <p:nvPr>
            <p:ph idx="1"/>
          </p:nvPr>
        </p:nvSpPr>
        <p:spPr/>
        <p:txBody>
          <a:bodyPr>
            <a:noAutofit/>
          </a:bodyPr>
          <a:lstStyle/>
          <a:p>
            <a:pPr algn="just" rtl="1">
              <a:lnSpc>
                <a:spcPct val="150000"/>
              </a:lnSpc>
            </a:pPr>
            <a:r>
              <a:rPr lang="fa-IR" sz="2400" b="1" dirty="0"/>
              <a:t>آیا تا به حال به عنوان مربی یا بازیکن در یک تیم تجربه معجزه وار همکاری و در کنار هم بودن را داشته‌اید؟ چرا این اتفاق می‌افتد؟ چه عواملی در این رخداد دخیل هستند ؟</a:t>
            </a:r>
          </a:p>
          <a:p>
            <a:pPr algn="just" rtl="1">
              <a:lnSpc>
                <a:spcPct val="150000"/>
              </a:lnSpc>
            </a:pPr>
            <a:r>
              <a:rPr lang="fa-IR" sz="2400" b="1" dirty="0"/>
              <a:t>اینکه یک تیم به مثابه یک کل منسجم از مجموعه اجزا (بازیکنان) بزرگتر است نکته‌ای منفی محسوب می‌شود؟ آیا دشمنی، حسادت و دیگر دیدگاه‌های منفی می‌تواند به طور مستمر بین بازیکنان افزایش یابد ؟</a:t>
            </a:r>
          </a:p>
          <a:p>
            <a:pPr algn="just" rtl="1">
              <a:lnSpc>
                <a:spcPct val="150000"/>
              </a:lnSpc>
            </a:pPr>
            <a:endParaRPr lang="en-US" sz="2400" b="1" dirty="0"/>
          </a:p>
        </p:txBody>
      </p:sp>
    </p:spTree>
    <p:extLst>
      <p:ext uri="{BB962C8B-B14F-4D97-AF65-F5344CB8AC3E}">
        <p14:creationId xmlns:p14="http://schemas.microsoft.com/office/powerpoint/2010/main" val="249924508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a:t>نمایش احترام به تیم و هم تیمی ها</a:t>
            </a:r>
            <a:endParaRPr lang="en-US" sz="5400" b="1" dirty="0"/>
          </a:p>
        </p:txBody>
      </p:sp>
      <p:sp>
        <p:nvSpPr>
          <p:cNvPr id="3" name="Content Placeholder 2"/>
          <p:cNvSpPr>
            <a:spLocks noGrp="1"/>
          </p:cNvSpPr>
          <p:nvPr>
            <p:ph idx="1"/>
          </p:nvPr>
        </p:nvSpPr>
        <p:spPr/>
        <p:txBody>
          <a:bodyPr>
            <a:normAutofit fontScale="92500" lnSpcReduction="20000"/>
          </a:bodyPr>
          <a:lstStyle/>
          <a:p>
            <a:pPr marL="0" indent="0" algn="just" rtl="1">
              <a:lnSpc>
                <a:spcPct val="150000"/>
              </a:lnSpc>
              <a:buNone/>
            </a:pPr>
            <a:r>
              <a:rPr lang="fa-IR" sz="2600" b="1" dirty="0"/>
              <a:t>ضمانتی که چگونگی رخ دادن معجزه در سایه ی همکاری‌ها را نشان می‌دهد وجود ندارد. اما این امر مستلزم احترام واقعی اعضای تیم به یکدیگر و به تیم است .اگر من ماهیت یک تیم را درک کنم و بشناسم، تشخیص می‌دهم که به عنوان عضوی از تیم مجبورم به هم تیمی‌ها و کل تیم احترام بگذارم.این امر مستلزم چیست؟ به عنوان عضوی از یک تیم، مسئولیتی برای بازی و نوع رفتار در داخل و خارج از زمین در مسیری که به منظور تلاش برای پیروزی تیم است به من واگذار شده است. در واقع مسئولیت اصلی من ،شرکت در یک کار تیمی برای نشان دادن بهترین بازی و کاری است که ی‌توانم انجام دهم. برتری و افتخار من به عنوان یک ورزشکار در تیم، همانند برتری من به عنوان یک انسان، در نهایت باعث برتری و افتخار بیشتر هم تیمی‌هایم خواهد شد.</a:t>
            </a:r>
          </a:p>
          <a:p>
            <a:pPr marL="0" indent="0" algn="just" rtl="1">
              <a:lnSpc>
                <a:spcPct val="150000"/>
              </a:lnSpc>
              <a:buNone/>
            </a:pPr>
            <a:endParaRPr lang="en-US" sz="2600" b="1" dirty="0"/>
          </a:p>
        </p:txBody>
      </p:sp>
    </p:spTree>
    <p:extLst>
      <p:ext uri="{BB962C8B-B14F-4D97-AF65-F5344CB8AC3E}">
        <p14:creationId xmlns:p14="http://schemas.microsoft.com/office/powerpoint/2010/main" val="869209015"/>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64406"/>
            <a:ext cx="10515600" cy="4412557"/>
          </a:xfrm>
        </p:spPr>
        <p:txBody>
          <a:bodyPr>
            <a:noAutofit/>
          </a:bodyPr>
          <a:lstStyle/>
          <a:p>
            <a:pPr marL="0" indent="0" algn="just" rtl="1">
              <a:lnSpc>
                <a:spcPct val="170000"/>
              </a:lnSpc>
              <a:buNone/>
            </a:pPr>
            <a:r>
              <a:rPr lang="fa-IR" sz="1950" b="1" dirty="0"/>
              <a:t>در بخش آخر کتاب بیشتر در مورد استفاده از استعاره ها و مثال های ورزشی برای توصیف زندگی استفاده خواهیم کرد. اگر شما به این گفته لری برد توجه کنید؛ متوجه می‌شوید که او یکی از بزرگترین بازیکنان تمام ادوار بسکتبال است، اما از همه مهمتر زمان است که او در زمین بازی حضور دارد و هم تیمی‌هایش به خاطر حضور او بهتر بازی می‌کنند .دلیل اینکه حضور او وضعیت آنها را بهتر می‌کند این است که جسم و روان آنها را به سمت بهتری هدایت می‌کند. شما نمی‌توانید این گزاره را از طریق فرمولهای ریاضی اثبات کنید، ولی می‌توانید آن را حس کنید؛ این همان چیزی است که ما آن را «معجزه» نامگذاری کرده ایم: </a:t>
            </a:r>
          </a:p>
          <a:p>
            <a:pPr marL="0" indent="0" algn="just" rtl="1">
              <a:lnSpc>
                <a:spcPct val="170000"/>
              </a:lnSpc>
              <a:buNone/>
            </a:pPr>
            <a:r>
              <a:rPr lang="fa-IR" sz="1950" b="1" i="1" dirty="0">
                <a:latin typeface="Arial" panose="020B0604020202020204" pitchFamily="34" charset="0"/>
              </a:rPr>
              <a:t>کافی است در اینجا بگویم که من فردی شجاع، دارای اعتماد به نفس وعادل هستم و اگر واقعاً این خصوصیات رفتاری را داشته باشم خدا باید به من کمک کند که این ویژگی‌ها را به انسان‌های دیگر نیز منتقل کنم .افتخار، برتری و انسان بودن من بدون این یژگی‌های شخصیتی ،پوچ و ناچیز است.</a:t>
            </a:r>
          </a:p>
          <a:p>
            <a:pPr marL="0" indent="0" algn="r" rtl="1">
              <a:buNone/>
            </a:pPr>
            <a:endParaRPr lang="en-US" sz="1950" dirty="0"/>
          </a:p>
        </p:txBody>
      </p:sp>
    </p:spTree>
    <p:extLst>
      <p:ext uri="{BB962C8B-B14F-4D97-AF65-F5344CB8AC3E}">
        <p14:creationId xmlns:p14="http://schemas.microsoft.com/office/powerpoint/2010/main" val="183653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endParaRPr lang="en-US" sz="2800" b="1" dirty="0" smtClean="0"/>
          </a:p>
          <a:p>
            <a:pPr algn="r" rtl="1"/>
            <a:r>
              <a:rPr lang="fa-IR" sz="2800" b="1" dirty="0" smtClean="0"/>
              <a:t>ارائه </a:t>
            </a:r>
            <a:r>
              <a:rPr lang="fa-IR" sz="2800" b="1" dirty="0"/>
              <a:t>دهندگان :</a:t>
            </a:r>
          </a:p>
          <a:p>
            <a:pPr algn="ctr" rtl="1"/>
            <a:r>
              <a:rPr lang="fa-IR" sz="2800" b="1" dirty="0"/>
              <a:t>                 جمعی از دانشجویان رشته مدیریت ورزشی</a:t>
            </a:r>
          </a:p>
          <a:p>
            <a:pPr algn="r" rtl="1"/>
            <a:endParaRPr lang="fa-IR" sz="2800" b="1" dirty="0"/>
          </a:p>
          <a:p>
            <a:pPr algn="r" rtl="1"/>
            <a:r>
              <a:rPr lang="fa-IR" sz="2800" b="1" dirty="0"/>
              <a:t>استاد : </a:t>
            </a:r>
          </a:p>
          <a:p>
            <a:pPr algn="ctr" rtl="1"/>
            <a:r>
              <a:rPr lang="fa-IR" sz="2800" b="1" dirty="0"/>
              <a:t>                 جناب آقای دکتر پارسامهر</a:t>
            </a:r>
          </a:p>
          <a:p>
            <a:pPr algn="r" rtl="1"/>
            <a:endParaRPr lang="en-US" sz="2800" b="1" dirty="0"/>
          </a:p>
        </p:txBody>
      </p:sp>
      <p:sp>
        <p:nvSpPr>
          <p:cNvPr id="5" name="TextBox 4"/>
          <p:cNvSpPr txBox="1"/>
          <p:nvPr/>
        </p:nvSpPr>
        <p:spPr>
          <a:xfrm>
            <a:off x="2224181" y="643943"/>
            <a:ext cx="7804597" cy="1107996"/>
          </a:xfrm>
          <a:prstGeom prst="rect">
            <a:avLst/>
          </a:prstGeom>
          <a:noFill/>
        </p:spPr>
        <p:txBody>
          <a:bodyPr wrap="square" rtlCol="0">
            <a:spAutoFit/>
          </a:bodyPr>
          <a:lstStyle/>
          <a:p>
            <a:pPr algn="ctr" rtl="1"/>
            <a:r>
              <a:rPr lang="fa-IR" sz="6600" dirty="0" smtClean="0">
                <a:solidFill>
                  <a:schemeClr val="accent2">
                    <a:lumMod val="75000"/>
                  </a:schemeClr>
                </a:solidFill>
              </a:rPr>
              <a:t>ورزش و شخصیت اخلاقی</a:t>
            </a:r>
            <a:endParaRPr lang="en-US" sz="6600" dirty="0">
              <a:solidFill>
                <a:schemeClr val="accent2">
                  <a:lumMod val="75000"/>
                </a:schemeClr>
              </a:solidFill>
            </a:endParaRPr>
          </a:p>
        </p:txBody>
      </p:sp>
    </p:spTree>
    <p:extLst>
      <p:ext uri="{BB962C8B-B14F-4D97-AF65-F5344CB8AC3E}">
        <p14:creationId xmlns:p14="http://schemas.microsoft.com/office/powerpoint/2010/main" val="25391164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 xmlns:a16="http://schemas.microsoft.com/office/drawing/2014/main" id="{B91D96A6-4441-A90C-41FD-535D08A8CF5B}"/>
              </a:ext>
            </a:extLst>
          </p:cNvPr>
          <p:cNvSpPr>
            <a:spLocks noGrp="1"/>
          </p:cNvSpPr>
          <p:nvPr>
            <p:ph idx="1"/>
          </p:nvPr>
        </p:nvSpPr>
        <p:spPr/>
        <p:txBody>
          <a:bodyPr vert="horz" lIns="91440" tIns="45720" rIns="91440" bIns="45720" rtlCol="0" anchor="t">
            <a:noAutofit/>
          </a:bodyPr>
          <a:lstStyle/>
          <a:p>
            <a:pPr marL="0" indent="0" algn="just" rtl="1">
              <a:lnSpc>
                <a:spcPct val="150000"/>
              </a:lnSpc>
              <a:buNone/>
            </a:pPr>
            <a:r>
              <a:rPr lang="fa-IR" sz="2300" b="1" dirty="0">
                <a:ea typeface="+mn-lt"/>
              </a:rPr>
              <a:t>اگرچه ممکن است به نظر برسد که </a:t>
            </a:r>
            <a:r>
              <a:rPr lang="fa-IR" sz="2300" b="1" dirty="0" smtClean="0">
                <a:ea typeface="+mn-lt"/>
              </a:rPr>
              <a:t>بایدهای </a:t>
            </a:r>
            <a:r>
              <a:rPr lang="fa-IR" sz="2300" b="1" dirty="0">
                <a:ea typeface="+mn-lt"/>
              </a:rPr>
              <a:t>اخلاقی واضح و بدیهی هستند اما باید به دقت و نقادانه آنها را بررسی کرد تا مشخص شوند می توانند از تیغ تیز سوالات </a:t>
            </a:r>
            <a:r>
              <a:rPr lang="fa-IR" sz="2300" b="1" dirty="0" smtClean="0">
                <a:ea typeface="+mn-lt"/>
              </a:rPr>
              <a:t>این چنینی </a:t>
            </a:r>
            <a:r>
              <a:rPr lang="fa-IR" sz="2300" b="1" dirty="0">
                <a:ea typeface="+mn-lt"/>
              </a:rPr>
              <a:t>جان سالم به در ببرند یا خیر شاید بتوان مجموعه ای از آرمان های کلی مبنی بر چگونگی جو اخلاقی بخش های مهم زندگی مثل ورزش کسب و کار شغل و غیره را مشخص کرد البته تعامل های جالبی میان اخلاق به مثابه یک امر عمومی و اتفاقات ریز و درشت اخلاقی وجود دارد در فصل یک وقتی به بعضی از ایرادهای متداول در بحث آموزش و اخلاق ورزشی اشاره می کنیم ممکن است تصور شود شک و تردید نسبت به اخلاق و اخلاقی کردن ورزش از شک گرایی یا نسبی گرایی است تصور رایج در این محیط اخلاقی اطرافمان ناشی می شود</a:t>
            </a:r>
            <a:endParaRPr lang="fa-IR" sz="2300" b="1" i="1" dirty="0">
              <a:ea typeface="Calibri"/>
            </a:endParaRPr>
          </a:p>
        </p:txBody>
      </p:sp>
    </p:spTree>
    <p:extLst>
      <p:ext uri="{BB962C8B-B14F-4D97-AF65-F5344CB8AC3E}">
        <p14:creationId xmlns:p14="http://schemas.microsoft.com/office/powerpoint/2010/main" val="1046214436"/>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rtl="1"/>
            <a:r>
              <a:rPr lang="fa-IR" sz="4800" b="1" dirty="0"/>
              <a:t>گزیده ای از کنفرانس خبری ستاره لیگ حرفه ای بسکتبال آمریکا؛آلن ایورسون</a:t>
            </a:r>
            <a:endParaRPr lang="en-US" sz="4800" b="1" dirty="0"/>
          </a:p>
        </p:txBody>
      </p:sp>
      <p:sp>
        <p:nvSpPr>
          <p:cNvPr id="3" name="Content Placeholder 2"/>
          <p:cNvSpPr>
            <a:spLocks noGrp="1"/>
          </p:cNvSpPr>
          <p:nvPr>
            <p:ph idx="1"/>
          </p:nvPr>
        </p:nvSpPr>
        <p:spPr/>
        <p:txBody>
          <a:bodyPr>
            <a:noAutofit/>
          </a:bodyPr>
          <a:lstStyle/>
          <a:p>
            <a:pPr marL="0" indent="0" algn="just" rtl="1">
              <a:lnSpc>
                <a:spcPct val="150000"/>
              </a:lnSpc>
              <a:buNone/>
            </a:pPr>
            <a:r>
              <a:rPr lang="fa-IR" sz="2400" b="1" dirty="0"/>
              <a:t>خبرنگار: خب تو و مربی براون روز شنبه تمرین بیشتری انجام اده‌اید؟</a:t>
            </a:r>
          </a:p>
          <a:p>
            <a:pPr marL="0" indent="0" algn="just" rtl="1">
              <a:lnSpc>
                <a:spcPct val="150000"/>
              </a:lnSpc>
              <a:buNone/>
            </a:pPr>
            <a:r>
              <a:rPr lang="fa-IR" sz="2400" b="1" dirty="0"/>
              <a:t> ایورسون :اگر نتوانم تمرین کنم نمی‌توانم مسابقه دهم.به همین سادگی.این اصلا ربطی به تمرین ندارد. اینکه فقط در مورد تمرین حرف بزنیم و سرهم بندی کنیم کار آسانی است. اینجا  می نشینیم و من در مورد تمرین نظر می‌دهم. منظورم این است که اینجا نشستیم و داریم در مورد تمرین صحبت می‌کنیم نه یک بازی ،نه یک رقابت ،نه یک مسابقه، بلکه فقط در مورد تمرین حرف می‌زنیم. نه در مورد یک مسابقه‌ای که من از جان برایش مایه می‌گذارم و در هر مسابقه طوری بازی می‌کنم که انگار آخرین بازی من است. اما ما اینجا شسته‌ایم و در مورد تمرین صحبت می‌کنیم .</a:t>
            </a:r>
          </a:p>
        </p:txBody>
      </p:sp>
    </p:spTree>
    <p:extLst>
      <p:ext uri="{BB962C8B-B14F-4D97-AF65-F5344CB8AC3E}">
        <p14:creationId xmlns:p14="http://schemas.microsoft.com/office/powerpoint/2010/main" val="378843412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just" rtl="1">
              <a:lnSpc>
                <a:spcPct val="150000"/>
              </a:lnSpc>
              <a:buNone/>
            </a:pPr>
            <a:r>
              <a:rPr lang="fa-IR" sz="2400" b="1" dirty="0"/>
              <a:t>حالا می‌دانم که باید با چند تا مثال توضیح بدهم و همش همینه ما کنارش نمی‌گذارم انگار که هیچ معنی و مفهومی ندارد .می‌دانم که مورد مهمی است، و من صادقانه انجامش می‌دهم،الان داریم در مورد تمرین حرف می‌زنیم. زمانی که شما به ورزشگاه می‌روید و مرا در حال بازی می‌بینید دیده‌اید که خوب بازی می‌کنم ،و هرچه یاد رفته‌ام را ارائه می‌کنم ،اما ما اکنون در مورد تمرین حرف می‌زنیم.</a:t>
            </a:r>
          </a:p>
          <a:p>
            <a:pPr marL="0" indent="0" algn="just" rtl="1">
              <a:lnSpc>
                <a:spcPct val="150000"/>
              </a:lnSpc>
              <a:buNone/>
            </a:pPr>
            <a:r>
              <a:rPr lang="fa-IR" sz="2400" b="1" dirty="0"/>
              <a:t> خبرنگار: اما این که مربی شما به پیشرفت‌هایش ادامه دهد نکته مهمی نیست؟</a:t>
            </a:r>
          </a:p>
          <a:p>
            <a:pPr marL="0" indent="0" algn="just" rtl="1">
              <a:lnSpc>
                <a:spcPct val="150000"/>
              </a:lnSpc>
              <a:buNone/>
            </a:pPr>
            <a:r>
              <a:rPr lang="fa-IR" sz="2400" b="1" dirty="0"/>
              <a:t> ایورسون: متوجهم چه می‌گویی، برای منم جالبه، برایم عجیبه که در مورد تمرین صحبت می‌کنیم ولی در مورد بازی هیچ حرفی نمی‌زنیم، در حالی که این بازی است که واقعاً مهم است. </a:t>
            </a:r>
          </a:p>
        </p:txBody>
      </p:sp>
    </p:spTree>
    <p:extLst>
      <p:ext uri="{BB962C8B-B14F-4D97-AF65-F5344CB8AC3E}">
        <p14:creationId xmlns:p14="http://schemas.microsoft.com/office/powerpoint/2010/main" val="2394502725"/>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00011"/>
            <a:ext cx="10515600" cy="4476952"/>
          </a:xfrm>
        </p:spPr>
        <p:txBody>
          <a:bodyPr>
            <a:normAutofit lnSpcReduction="10000"/>
          </a:bodyPr>
          <a:lstStyle/>
          <a:p>
            <a:pPr marL="0" indent="0" algn="just" rtl="1">
              <a:lnSpc>
                <a:spcPct val="150000"/>
              </a:lnSpc>
              <a:buNone/>
            </a:pPr>
            <a:r>
              <a:rPr lang="fa-IR" b="1" dirty="0"/>
              <a:t>خبرنگار : ممکنه تمرین باعث بشه نه تنها خودت که هم تیمی‌هایت هم بهتر شوند؟</a:t>
            </a:r>
          </a:p>
          <a:p>
            <a:pPr marL="0" indent="0" algn="just" rtl="1">
              <a:lnSpc>
                <a:spcPct val="150000"/>
              </a:lnSpc>
              <a:buNone/>
            </a:pPr>
            <a:r>
              <a:rPr lang="fa-IR" b="1" dirty="0"/>
              <a:t> ایورسون: چطور در جهنم تمرین می‌توانم هم تیمی هایم را بهتر کنم؟</a:t>
            </a:r>
          </a:p>
          <a:p>
            <a:pPr marL="0" indent="0" algn="just" rtl="1">
              <a:lnSpc>
                <a:spcPct val="150000"/>
              </a:lnSpc>
              <a:buNone/>
            </a:pPr>
            <a:r>
              <a:rPr lang="fa-IR" b="1" dirty="0"/>
              <a:t> خبرنگار: پس آنها کسانی هستند که صرفاً کنار تو بازی می‌کنند؟</a:t>
            </a:r>
          </a:p>
          <a:p>
            <a:pPr marL="0" indent="0" algn="just" rtl="1">
              <a:lnSpc>
                <a:spcPct val="150000"/>
              </a:lnSpc>
              <a:buNone/>
            </a:pPr>
            <a:r>
              <a:rPr lang="fa-IR" b="1" dirty="0"/>
              <a:t> ایورسون: باید برای بازی با من انتخاب شوند. آنها هم تیمی های من هستند. یعنی بازی من خراب خواهد شد اگر با هم تیمی هایم تمرین نکنم؟ بازی من بدتر خواهد شد؟ از شما می‌پرسم بازی من بدتر خواهد شد؟ پس بازی من چی؟ بازی من بهتر خواهد شد چون بازیکنان دیگر در تیم ما آسیب دیده اند، منظورم این است که، آیا این موضوع باعث آسیب دیدن من هم می‌شود؟من صادقانه می‌گویم افراد در تیم من آسیب می‌بینند اما آیا این موضوع باعث آسیب دیدن من هم می‌شود ؟آیا این موضوع زمانی که وارد زمین می‌شوم و ۴۸ دقیقه بازی می‌کنم به عنوان یک بازیکن به من آسیب می‌زند ؟آیا آسیب این شخص یا آن شخص باعث آسیب من می‌شود ؟اساساً این موضوع باعث آسیب به من می‌شود ؟</a:t>
            </a:r>
          </a:p>
        </p:txBody>
      </p:sp>
    </p:spTree>
    <p:extLst>
      <p:ext uri="{BB962C8B-B14F-4D97-AF65-F5344CB8AC3E}">
        <p14:creationId xmlns:p14="http://schemas.microsoft.com/office/powerpoint/2010/main" val="3126066156"/>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a:t>در مورد توانایی ها و ایفای نقش صادق باشید</a:t>
            </a:r>
            <a:endParaRPr lang="en-US" sz="5400" b="1" dirty="0"/>
          </a:p>
        </p:txBody>
      </p:sp>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به منظور خلق مشارکت و همکاری این چنینی در تیم، بازیکنان و مربیان باید در مورد نقاط قوت و ضعف خود صادق باشند. هر کسی دوست دارد امتیاز آورترین بازیکن تیم شود ،نود درصد مواقع صاحب توپ باشد و بازیکن حریف را به خوبی پوشش دهد و غیره. اما بعضی از افراد نسبت به دیگران شوت زنهای بهتری هستند. بعضی‌ها می‌توانند توپ بیسبال را تا کیلومترها شوت کنند و برخی هم اشتباها آن را به خارج از زمین بازی می‌فرستند. </a:t>
            </a:r>
          </a:p>
        </p:txBody>
      </p:sp>
    </p:spTree>
    <p:extLst>
      <p:ext uri="{BB962C8B-B14F-4D97-AF65-F5344CB8AC3E}">
        <p14:creationId xmlns:p14="http://schemas.microsoft.com/office/powerpoint/2010/main" val="2527330621"/>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just" rtl="1">
              <a:lnSpc>
                <a:spcPct val="160000"/>
              </a:lnSpc>
              <a:buNone/>
            </a:pPr>
            <a:r>
              <a:rPr lang="fa-IR" sz="2400" b="1" dirty="0"/>
              <a:t>برخی بازیکنان این توانایی را دارند که مثل باد سریع بدوند و توپ را در هوا بقاپند، و بعضی دیگر با اینکه نمی‌توانند مثل باد بدوند، اما می‌توانند مثل لودر از موانعی که در مسیرشان قرار گرفته عبور کنند. برخی قد بلند و قوی زاده شده اند و می‌توانند تا بالای تور بپرند، و برخی با آنکه کوتاه قد هستند از ضربات قوی و بی‌نظیری برخوردارند.</a:t>
            </a:r>
          </a:p>
          <a:p>
            <a:pPr marL="0" indent="0" algn="just" rtl="1">
              <a:lnSpc>
                <a:spcPct val="160000"/>
              </a:lnSpc>
              <a:buNone/>
            </a:pPr>
            <a:r>
              <a:rPr lang="fa-IR" sz="2400" b="1" dirty="0"/>
              <a:t>«ایفای نقش» ماهیت ورزش تیمی است. در برخی ورزش‌ها، وظایف به صورت واضح‌تری تعریف و مشخص شده‌اند؛ در برخی دیگر نقش‌ها نیازمند شناخت و صداقت بیشتری نسبت به توانمندی‌ها و محدودیت‌ها هستند.</a:t>
            </a:r>
            <a:endParaRPr lang="en-US" sz="2400" b="1" dirty="0"/>
          </a:p>
        </p:txBody>
      </p:sp>
    </p:spTree>
    <p:extLst>
      <p:ext uri="{BB962C8B-B14F-4D97-AF65-F5344CB8AC3E}">
        <p14:creationId xmlns:p14="http://schemas.microsoft.com/office/powerpoint/2010/main" val="244408538"/>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25769"/>
            <a:ext cx="10515600" cy="4451194"/>
          </a:xfrm>
        </p:spPr>
        <p:txBody>
          <a:bodyPr>
            <a:normAutofit/>
          </a:bodyPr>
          <a:lstStyle/>
          <a:p>
            <a:pPr marL="0" indent="0" algn="just" rtl="1">
              <a:lnSpc>
                <a:spcPct val="150000"/>
              </a:lnSpc>
              <a:buNone/>
            </a:pPr>
            <a:r>
              <a:rPr lang="fa-IR" sz="2400" b="1" dirty="0"/>
              <a:t>اگر من ریباندهای خوبی انجام دهم اما نتوانم به خوبی دریبل بزنم یا شوت کنم، نمی‌توانم به مایکل جردن دیگری تبدیل شوم، اما احتمالاً می‌توانم بیل راسول بعدی باشم. یا اینکه ممکن است فقط یک بازیکن ساده تیم بسکتبال دبیرستان باشم که بهترین کارم در تیم تلاش برای برنده شدن در رقابت‌های قهرمانی منطقه است. تعهد من به عنوان عضوی از تیم، کشف این موضوع است که چگونه توانمندی‌هایم را با مجموعه استعدادها و نقاط ضعف تیم تطبیق دهم. این امر مستلزم استفاده درست و کافی از توانایی‌های ورزشی، مهارت‌ها، ویژگی‌های شخصیتی، فکر، هوش، فداکاری و همه اجزای غیر قابل لمسی است که می‌تواند تیم و هم تیمی ها را به سوی بهتر شدن سوق دهد.</a:t>
            </a:r>
          </a:p>
        </p:txBody>
      </p:sp>
    </p:spTree>
    <p:extLst>
      <p:ext uri="{BB962C8B-B14F-4D97-AF65-F5344CB8AC3E}">
        <p14:creationId xmlns:p14="http://schemas.microsoft.com/office/powerpoint/2010/main" val="1108223961"/>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a:t>از خود گذشتگی ، ایثار و ایفای نقش</a:t>
            </a:r>
            <a:endParaRPr lang="en-US" sz="5400" b="1" dirty="0"/>
          </a:p>
        </p:txBody>
      </p:sp>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در برخی از موقعیت‌ها ممکن است وظایف و نقش‌های عادی وارونه شوند ،مثل اسکاتی پیپن که ظاهرا در درک این موضوع در بازی پلی آف بسکتبال حرفه‌ای آمریکا در سال ۱۹۹۴ ناموفق بود، زمانی که مربی تصمیم گرفت شخص دیگری شوت آخر را بزند ،او بود که از بازگشت به زمین بازی سر باز زد. مربی تصور کرد حریف، پیپن  را برای زدن شوت آخر تحت نظر دارد. بر این اساس؛ تصمیم گرفت که از این ستاره به عنوان طعمه استفاده کند، حقه ای قدیمی که باید توسط این ستاره بسکتبال درک می‌شد و او وظیفه اش را به عنوان عضویی از تیم که هدف پیروزی جمعی را دنبال می‌کند انجام می‌داد.</a:t>
            </a:r>
            <a:endParaRPr lang="en-US" sz="2400" b="1" dirty="0"/>
          </a:p>
        </p:txBody>
      </p:sp>
    </p:spTree>
    <p:extLst>
      <p:ext uri="{BB962C8B-B14F-4D97-AF65-F5344CB8AC3E}">
        <p14:creationId xmlns:p14="http://schemas.microsoft.com/office/powerpoint/2010/main" val="297935525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شاید پیپن خودخواه نبود؛ و شاید واقعاً حس کرده که شوت آخر بهترین شانس تیم برای پیروزی در مسابقه است .آیا او باید سعی می‌کرد که به منظور حفظ تمرکز تیم به سرعت بر این احساس درونی اش غلبه کند؟ آیا سرباز زدن او از بازگشت به زمین به معنای غلبه منفعت طلبی اش برای ستاره شدن و نادیده گرفتن منفعت تیم نیست؟ تصور کنید فردی می‌خواهد یک پرتاب( شوت )داشته باشد ،چه احساسی خواهد داشت هنگامی که هم تیمی‌هایش از رفتن به زمین و بازی در کنار او سرباز می زنند؟ همان گونه که اتفاق افتاد، تونی کوکو پرتاب کرد و تیم برنده شد. آیا این موفقیت یک پیروزی اخلاقی هم برای تیم محسوب می‌شود؟ قطعاً خیر .</a:t>
            </a:r>
          </a:p>
        </p:txBody>
      </p:sp>
    </p:spTree>
    <p:extLst>
      <p:ext uri="{BB962C8B-B14F-4D97-AF65-F5344CB8AC3E}">
        <p14:creationId xmlns:p14="http://schemas.microsoft.com/office/powerpoint/2010/main" val="46992454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احترام به تیم اغلب ممکن است با قربانی شدن فرد برای تیم همراه باشد.جالب است بدانید واژه «قربانی» در بیسبال و سافتبال یک اصطلاح فنی محسوب می‌شود. در موقعیت‌های خاص، یک فرد باید فرصت ضربه زدن را قربانی پیشروی بازیکن هم تیمی اش کند. در واقعیت هر ورزشی، از بازیکنان خواسته می‌شود تا وظایف مشخصی را در موقعیت‌های خاص، در یک بازی یا حتی در یک فصل کامل بر عهده بگیرند. این امر به خاطر این نیست که آنها توانایی انجام وظایف دیگری را ندارند، بلکه بر عهده گرفتن وظایف به دلیل نیاز تیم است. </a:t>
            </a:r>
            <a:endParaRPr lang="en-US" sz="2400" b="1" dirty="0"/>
          </a:p>
        </p:txBody>
      </p:sp>
    </p:spTree>
    <p:extLst>
      <p:ext uri="{BB962C8B-B14F-4D97-AF65-F5344CB8AC3E}">
        <p14:creationId xmlns:p14="http://schemas.microsoft.com/office/powerpoint/2010/main" val="1279279940"/>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این موضوع مستلزم منافعی است که فرد به واسطه کارایی و ویژگی‌های فردی اش نصیب تیم می‌کند. وقتی می‌گوییم یک نفر «بازیکن تیم» است، در واقع در حال اشاره به یک ویژگی شخصیتی مشخص هستیم: «خودپسند نبودن». بازیکنی که خودپسند نیست، مانند فردی که خودخواه نیست، این قابلیت را دارد که تصویر بزرگتری را مشاهده کند. در مقابل، بازیکنان خودخواه زمانی که باید به موفقیت تیم فکر کنند صرفا به موفقیت خود می‌اندیشند. در این حالت، بازیکنان خودخواه به تیم و و فداکاری‌هایی  که هم تیمی هایشان انجام می‌دهند احترام نمی‌گذارند. </a:t>
            </a:r>
          </a:p>
          <a:p>
            <a:pPr marL="0" indent="0" algn="just" rtl="1">
              <a:lnSpc>
                <a:spcPct val="150000"/>
              </a:lnSpc>
              <a:buNone/>
            </a:pPr>
            <a:endParaRPr lang="en-US" sz="2400" b="1" dirty="0"/>
          </a:p>
        </p:txBody>
      </p:sp>
    </p:spTree>
    <p:extLst>
      <p:ext uri="{BB962C8B-B14F-4D97-AF65-F5344CB8AC3E}">
        <p14:creationId xmlns:p14="http://schemas.microsoft.com/office/powerpoint/2010/main" val="3169646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 xmlns:a16="http://schemas.microsoft.com/office/drawing/2014/main" id="{C3E84C18-4C77-7953-498D-5031B1B577FF}"/>
              </a:ext>
            </a:extLst>
          </p:cNvPr>
          <p:cNvSpPr>
            <a:spLocks noGrp="1"/>
          </p:cNvSpPr>
          <p:nvPr>
            <p:ph idx="1"/>
          </p:nvPr>
        </p:nvSpPr>
        <p:spPr/>
        <p:txBody>
          <a:bodyPr vert="horz" lIns="91440" tIns="45720" rIns="91440" bIns="45720" rtlCol="0" anchor="t">
            <a:noAutofit/>
          </a:bodyPr>
          <a:lstStyle/>
          <a:p>
            <a:pPr marL="0" indent="0" algn="just" rtl="1">
              <a:lnSpc>
                <a:spcPct val="150000"/>
              </a:lnSpc>
              <a:buNone/>
            </a:pPr>
            <a:r>
              <a:rPr lang="fa-IR" sz="2300" b="1" dirty="0" smtClean="0">
                <a:ea typeface="+mn-lt"/>
              </a:rPr>
              <a:t>اکنون کافی است جو اخلاقی حاکم بر ورزش معاصر را در نظر بگیریم یعنی سوال هایی مانند اینکه ورزش چیست فعالان حوزه ورزش ورزشکاران مربیان و غیره چگونه باید رفتار کنند انگیزه های مناسب با آنها چه باید باشد وقتی اوضاع خوب یا بد است پاسخ هیجانی ما چگونه باید بیایید سعی کنیم همان طور که ها به عنوان راز انتقال تجارب انتظارات و استانداردهای رفتار استفاده می کنیم به بهترین شکل ممکن نگرش غالب نسبت به ورزش رو شناسم و به زبانی که برای ورزشکاران قابل فهم ارائه کنیم اگر تنشی بین جو اخلاقی حال جو اخلاقی حال حاضر ورزش و اصولی که م اخلاق ورزشی هستم پیدا شد نباید تعجب کرد چرا که ما کار سختی را در پیش گرفتیم و آن کار سخت همین باز بود بینی و مرور دوباره اصول اخلاق ورزشی است</a:t>
            </a:r>
            <a:endParaRPr lang="fa-IR" sz="2300" b="1" dirty="0">
              <a:ea typeface="Calibri"/>
            </a:endParaRPr>
          </a:p>
        </p:txBody>
      </p:sp>
    </p:spTree>
    <p:extLst>
      <p:ext uri="{BB962C8B-B14F-4D97-AF65-F5344CB8AC3E}">
        <p14:creationId xmlns:p14="http://schemas.microsoft.com/office/powerpoint/2010/main" val="1430572520"/>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a:t>تاکید بر دستاورد های کوچک</a:t>
            </a:r>
            <a:endParaRPr lang="en-US" sz="5400" b="1" dirty="0"/>
          </a:p>
        </p:txBody>
      </p:sp>
      <p:sp>
        <p:nvSpPr>
          <p:cNvPr id="3" name="Content Placeholder 2"/>
          <p:cNvSpPr>
            <a:spLocks noGrp="1"/>
          </p:cNvSpPr>
          <p:nvPr>
            <p:ph idx="1"/>
          </p:nvPr>
        </p:nvSpPr>
        <p:spPr/>
        <p:txBody>
          <a:bodyPr>
            <a:normAutofit fontScale="92500" lnSpcReduction="10000"/>
          </a:bodyPr>
          <a:lstStyle/>
          <a:p>
            <a:pPr marL="0" indent="0" algn="just" rtl="1">
              <a:lnSpc>
                <a:spcPct val="150000"/>
              </a:lnSpc>
              <a:buNone/>
            </a:pPr>
            <a:r>
              <a:rPr lang="fa-IR" sz="2400" b="1" dirty="0"/>
              <a:t>در پایان یک مسابقه، آنچه در ذهن اکثر بازیکنان و هواداران باقی می‌ماند؛ این است که چه کسی بیشترین امتیاز را آورده، چه کسی آخرین امتیاز را به دست آورده، چه کسی آخرین ضربه را زده و یا چه کسی گل پیروزی را به ثمر رسانده است. اما در هر مسابقه، بازیکنانی هم هستند که «کارهای کوچکی» انجام می‌دهند و البته کارهایشان معمولا مورد توجه تماشاگران قرار نگرفته و به ندرت در روزنامه‌ها بازتاب پیدا می‌کنند. این کارهای کوچک سازنده همان کارهای بزرگی هستند که در رسانه‌ها و مطبوعات مورد توجه قرار می‌گیرند. این کارهای کوچک برای موفقیت تیم ضروری هستند و به همین دلیل باید از طرف مربی شناسایی شده و  و مورد تقدیر قرار گیرند. تقدیرهایی از این دست، باعث تقویت ارزش مشارکت، پیوند میان بازیکنان و افزایش احتمال موفقیت تیم می‌شود.</a:t>
            </a:r>
          </a:p>
          <a:p>
            <a:pPr marL="0" indent="0" algn="just" rtl="1">
              <a:lnSpc>
                <a:spcPct val="150000"/>
              </a:lnSpc>
              <a:buNone/>
            </a:pPr>
            <a:endParaRPr lang="en-US" sz="2400" b="1" dirty="0"/>
          </a:p>
        </p:txBody>
      </p:sp>
    </p:spTree>
    <p:extLst>
      <p:ext uri="{BB962C8B-B14F-4D97-AF65-F5344CB8AC3E}">
        <p14:creationId xmlns:p14="http://schemas.microsoft.com/office/powerpoint/2010/main" val="66811259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 زیبایی یک پاس منجر به گل، نیازمند یک توپ ربایی خوب، یک سری سد کردن‌ها، برگشت سریع، یک پاس فرضی فریبنده و یک هم تیمی هوشیار است که احتمالاً یکی از مدافعان حریف را پوشش داده است. ضمن اینکه کسب امتیاز در ورزشی نظیر بسکتبال نیازمند یک پرش مناسب و یک چرخش خوب است. این اتفاق زمانی رخ می‌دهد که هم تیمیها مدافعان حریف را پوشش داده اند و بازیکن آماده ای برای دریافت پاس وجود دارد. یک آبشار خوب و بی‌نقص در والیبال نیز مستلزم یک پاس بی‌نقص و فریبنده است تا مدافع حریف گیج شود و نتواند به درستی دفاع کند.</a:t>
            </a:r>
          </a:p>
          <a:p>
            <a:pPr marL="0" indent="0" algn="just" rtl="1">
              <a:lnSpc>
                <a:spcPct val="150000"/>
              </a:lnSpc>
              <a:buNone/>
            </a:pPr>
            <a:endParaRPr lang="en-US" sz="2400" b="1" dirty="0"/>
          </a:p>
        </p:txBody>
      </p:sp>
    </p:spTree>
    <p:extLst>
      <p:ext uri="{BB962C8B-B14F-4D97-AF65-F5344CB8AC3E}">
        <p14:creationId xmlns:p14="http://schemas.microsoft.com/office/powerpoint/2010/main" val="3596605210"/>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normAutofit/>
          </a:bodyPr>
          <a:lstStyle/>
          <a:p>
            <a:pPr algn="r" rtl="1"/>
            <a:r>
              <a:rPr lang="fa-IR" sz="5400" b="1" dirty="0"/>
              <a:t>چند پرسش</a:t>
            </a:r>
            <a:endParaRPr lang="en-US" sz="5400" b="1" dirty="0"/>
          </a:p>
        </p:txBody>
      </p:sp>
      <p:sp>
        <p:nvSpPr>
          <p:cNvPr id="3" name="Content Placeholder 2"/>
          <p:cNvSpPr>
            <a:spLocks noGrp="1"/>
          </p:cNvSpPr>
          <p:nvPr>
            <p:ph idx="1"/>
          </p:nvPr>
        </p:nvSpPr>
        <p:spPr/>
        <p:txBody>
          <a:bodyPr>
            <a:normAutofit/>
          </a:bodyPr>
          <a:lstStyle/>
          <a:p>
            <a:pPr algn="just" rtl="1">
              <a:lnSpc>
                <a:spcPct val="150000"/>
              </a:lnSpc>
            </a:pPr>
            <a:r>
              <a:rPr lang="fa-IR" sz="2400" b="1" dirty="0"/>
              <a:t>در جلسه عمومی بعد از بازی آیا دستاوردهای مثبت کوچک را به بازیکنانتان یادآور می‌شوید؟ </a:t>
            </a:r>
          </a:p>
          <a:p>
            <a:pPr algn="just" rtl="1">
              <a:lnSpc>
                <a:spcPct val="150000"/>
              </a:lnSpc>
            </a:pPr>
            <a:r>
              <a:rPr lang="fa-IR" sz="2400" b="1" dirty="0"/>
              <a:t>به هیجان انگیزترین قسمت ورزشان فکر کنید، پرتاب توپ به سمت سبد در بسکتبال، پرتاب ۱ پاس ۶ امتیازی در فوتبال آمریکایی، آبشار در والیبال و غیر ه. سپس عوامل کوچکی که باعث این ضربه و پرتاب می‌شوند را توصیف کنید. </a:t>
            </a:r>
          </a:p>
          <a:p>
            <a:pPr algn="just">
              <a:lnSpc>
                <a:spcPct val="150000"/>
              </a:lnSpc>
            </a:pPr>
            <a:endParaRPr lang="en-US" sz="2400" b="1" dirty="0"/>
          </a:p>
        </p:txBody>
      </p:sp>
    </p:spTree>
    <p:extLst>
      <p:ext uri="{BB962C8B-B14F-4D97-AF65-F5344CB8AC3E}">
        <p14:creationId xmlns:p14="http://schemas.microsoft.com/office/powerpoint/2010/main" val="3466575628"/>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a:t>مربیگری و رقابت های درون تیمی</a:t>
            </a:r>
            <a:endParaRPr lang="en-US" sz="5400" b="1" dirty="0"/>
          </a:p>
        </p:txBody>
      </p:sp>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از منظر مربیگری، احترام به تیم  هم تیمی‌ها بدین معنی است که رقابت هم تیمی‌ها ، باید در جهت انجام هرچه بهتر وظایف فردی و در خدمت تلاش تیم باشد. یک رقابت خوب در میان هم تیمی‌ها می‌تواند تلاش و همکاری تیمی تصور شود، تصوری که باید در ذهن همه ی بازیکنان باشد. اگر دو بازیکن خط حمله برای شروع بازی با یکدیگر رقابت می‌کنند، این رقابت آنها را به سمت بهترین بودن سوق می‌دهد، اما تلاش آنها باید در چهارچوب مشارکت و تلاش تیمی معنا پیدا کند. </a:t>
            </a:r>
            <a:endParaRPr lang="en-US" sz="2400" b="1" dirty="0"/>
          </a:p>
        </p:txBody>
      </p:sp>
    </p:spTree>
    <p:extLst>
      <p:ext uri="{BB962C8B-B14F-4D97-AF65-F5344CB8AC3E}">
        <p14:creationId xmlns:p14="http://schemas.microsoft.com/office/powerpoint/2010/main" val="677411625"/>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البته، این نوع رقابت ممکن است نوعی بهره‌کشی نیز محسوب شود. اما اگر چیزی جز راهکار و ترفندی برای پیروزی باشد، در طولانی مدت نتیجه عکس می‌دهد و حتی اگر نتیجه عکس هم ندهد، نشان می‌دهد که ماهیت تیم اساساً نادرست تفسیر شده است. اگر تیم پیروز شود و اعضای تیم چیزی به جز تحقیر و اهانت برای یکدیگر به خاطر تبعیض و زورگویی مربی نداشته باشند، واقعاً این تیم نیست که برنده شده است؛ و به راستی که برخی پیروزی‌ها پوچ و توخالی هستند. </a:t>
            </a:r>
          </a:p>
          <a:p>
            <a:endParaRPr lang="en-US" sz="2400" dirty="0"/>
          </a:p>
        </p:txBody>
      </p:sp>
    </p:spTree>
    <p:extLst>
      <p:ext uri="{BB962C8B-B14F-4D97-AF65-F5344CB8AC3E}">
        <p14:creationId xmlns:p14="http://schemas.microsoft.com/office/powerpoint/2010/main" val="4250365592"/>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a:t>قوانین و همبستگی تیمی</a:t>
            </a:r>
            <a:endParaRPr lang="en-US" sz="5400" b="1" dirty="0"/>
          </a:p>
        </p:txBody>
      </p:sp>
      <p:sp>
        <p:nvSpPr>
          <p:cNvPr id="3" name="Content Placeholder 2"/>
          <p:cNvSpPr>
            <a:spLocks noGrp="1"/>
          </p:cNvSpPr>
          <p:nvPr>
            <p:ph idx="1"/>
          </p:nvPr>
        </p:nvSpPr>
        <p:spPr/>
        <p:txBody>
          <a:bodyPr>
            <a:noAutofit/>
          </a:bodyPr>
          <a:lstStyle/>
          <a:p>
            <a:pPr marL="0" indent="0" algn="just" rtl="1">
              <a:lnSpc>
                <a:spcPct val="150000"/>
              </a:lnSpc>
              <a:buNone/>
            </a:pPr>
            <a:r>
              <a:rPr lang="fa-IR" sz="2400" b="1" dirty="0"/>
              <a:t>در پایان باید گفت ،این یک تیم با روحیه و منسجم است  که باقی می‌ماند. نمی‌توان آن را دستوری یا فرمایشی ایجاد کرد. اما قوانین و مقررات می‌توانند باعث بالا رفتن روحیه و اتحاد تیم شوند. موضوع این است که قوانین تیم باید به طور واضح، تلاش‌های فردی بازیکنان را به سمت موفقیت سوق دهند. برای مثال، در هر تیم، قانونی مشخص از بازیکنان می‌خواهد که در تمام تمرینات حضور یابند و حضور به موقع بسیار مهم است. البته، توسعه قوانین و مقررات خاص، برای یک تیم خاص نیازمند قضاوت صحیح است، اما چنین قضاوتی باید با توجه به اصل احترام به تیم و هم تیمی‌ها انجام شود .قوانین آمرانه و دستوری ممکن است باعث ایجاد نظم و انسجام در یک تیم شود، اما روحی در کالبد آن نمی‌ دمد .</a:t>
            </a:r>
          </a:p>
          <a:p>
            <a:pPr marL="0" indent="0" algn="just" rtl="1">
              <a:lnSpc>
                <a:spcPct val="150000"/>
              </a:lnSpc>
              <a:buNone/>
            </a:pPr>
            <a:endParaRPr lang="en-US" sz="2400" b="1" dirty="0"/>
          </a:p>
        </p:txBody>
      </p:sp>
    </p:spTree>
    <p:extLst>
      <p:ext uri="{BB962C8B-B14F-4D97-AF65-F5344CB8AC3E}">
        <p14:creationId xmlns:p14="http://schemas.microsoft.com/office/powerpoint/2010/main" val="1441967384"/>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836" y="1815922"/>
            <a:ext cx="10515600" cy="4657256"/>
          </a:xfrm>
        </p:spPr>
        <p:txBody>
          <a:bodyPr>
            <a:normAutofit/>
          </a:bodyPr>
          <a:lstStyle/>
          <a:p>
            <a:pPr marL="0" indent="0" algn="just" rtl="1">
              <a:lnSpc>
                <a:spcPct val="150000"/>
              </a:lnSpc>
              <a:buNone/>
            </a:pPr>
            <a:r>
              <a:rPr lang="fa-IR" sz="2400" b="1" dirty="0"/>
              <a:t>در هر ورزشی قوانین تیمی شناخته شده‌ای وجود دارد که شرایط  موقعیت‌هایی را به وجود ی‌آورند، اما تیم‌های خاص اغلب به دنبال اعمال خلاقیت‌هایی در درک و اجرای قوانین هستند تا همبستگی و روحیه تیمی را بالا ببرند. و البته، چیزی که در قوانین تیمی بسیار مهم است استفاده و کاربرد آنهاست .هیچ چیز بیشتر از کاربرد ناعادلانه و نابرابر قوانین و مقررات توسط مربی، یا تفویض مسئولیت های  ناعادلانه  به بازیکنان، انسجام و همبستگی تیمی را خراب نمی‌کند. بازیکنان سریعا پی می‌برند که دلخواه مربی برای بازی چیست. اگر شما با بازیکنانتان نسبت به دیگران سخت گیرتر، مصرتر،  مثبت‌تر و آرام تر باشید، سایرین در حالی که از رفتار شما حساب می‌برند به تدریج نسبت به شما احساس تنفر می‌کنند. </a:t>
            </a:r>
            <a:endParaRPr lang="en-US" sz="2400" b="1" dirty="0"/>
          </a:p>
        </p:txBody>
      </p:sp>
    </p:spTree>
    <p:extLst>
      <p:ext uri="{BB962C8B-B14F-4D97-AF65-F5344CB8AC3E}">
        <p14:creationId xmlns:p14="http://schemas.microsoft.com/office/powerpoint/2010/main" val="125568931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در صورت کسب منفعت برخی بازیکنان در سایه ارتباط خاص با مربی، طبیعی است که تعهد هم تیمی ها به یکدیگر تدریجاً شکسته می‌شود. وقتی شما رفتار خاصی با یک ستاره داشته باشید و آن ستاره منافعی از این رفتار خاص نصیبش شود، شما مرتکب رفتار ناعادلانه شده‌اید. چنین بی عدالتی مبین بی احترامی به دیگر بازیکنان و خود تیم است. باید توجه داشت اگرچه اعضای تیم در توانایی‌های ورزشی با هم متفاوت هستند، اما مسئولیتهای آنها در تیم برابر و یکسان است. توانایی بالاتر به معنی مسئولیت اخلاقی کمتر نیست؛ اگر اینطور باشد معنای مسئولیت به کلی تغییر کرده است.</a:t>
            </a:r>
          </a:p>
          <a:p>
            <a:pPr marL="0" indent="0" algn="just" rtl="1">
              <a:lnSpc>
                <a:spcPct val="150000"/>
              </a:lnSpc>
              <a:buNone/>
            </a:pPr>
            <a:endParaRPr lang="en-US" sz="2400" b="1" dirty="0"/>
          </a:p>
        </p:txBody>
      </p:sp>
    </p:spTree>
    <p:extLst>
      <p:ext uri="{BB962C8B-B14F-4D97-AF65-F5344CB8AC3E}">
        <p14:creationId xmlns:p14="http://schemas.microsoft.com/office/powerpoint/2010/main" val="2548955730"/>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a:t>تنیس، احترام به تیم و هم تیمی ها</a:t>
            </a:r>
            <a:endParaRPr lang="en-US" sz="5400" b="1" dirty="0"/>
          </a:p>
        </p:txBody>
      </p:sp>
      <p:sp>
        <p:nvSpPr>
          <p:cNvPr id="3" name="Content Placeholder 2"/>
          <p:cNvSpPr>
            <a:spLocks noGrp="1"/>
          </p:cNvSpPr>
          <p:nvPr>
            <p:ph idx="1"/>
          </p:nvPr>
        </p:nvSpPr>
        <p:spPr/>
        <p:txBody>
          <a:bodyPr>
            <a:noAutofit/>
          </a:bodyPr>
          <a:lstStyle/>
          <a:p>
            <a:pPr marL="0" indent="0" algn="just" rtl="1">
              <a:lnSpc>
                <a:spcPct val="150000"/>
              </a:lnSpc>
              <a:buNone/>
            </a:pPr>
            <a:r>
              <a:rPr lang="fa-IR" sz="2200" b="1" dirty="0"/>
              <a:t>از آنجا که تنیس ورزشی انفرادی است، آموزش احترام به تیم و هم تیمی ها  نسبتا دشوار است. به همین دلیل، درک شرایط تیمی در این ورزش، موقعیتی عالی برای تفکر در مورد فلسفه ی بازی فراهم می‌کند. ساخت مفهوم و تصویری کلی از تنیس، کاری است که یک مربی باید با دقت انجام دهد، و البته رویکردهای فراوانی وجود دارد، اما در اینجا با توجه به تجارب موجود، یشنهاد‌هایی ارائه می‌کنیم :</a:t>
            </a:r>
          </a:p>
          <a:p>
            <a:pPr algn="just" rtl="1">
              <a:lnSpc>
                <a:spcPct val="150000"/>
              </a:lnSpc>
            </a:pPr>
            <a:r>
              <a:rPr lang="fa-IR" sz="2200" b="1" dirty="0"/>
              <a:t>مفهوم تیم را برای بازیکنانتان باز کنید. همچنین به این نکته اشاره کنید که وظیفه اصلی هر بازیکن کمک به تیم برای کسب پیروزی است. به عنوان مثال؛ پیروزی در بازی شماره  شش انفرادی به اندازه پیروزی در بازی شماره یک انفرادی مهم است.</a:t>
            </a:r>
          </a:p>
          <a:p>
            <a:pPr marL="0" indent="0" algn="r" rtl="1">
              <a:buNone/>
            </a:pPr>
            <a:endParaRPr lang="en-US" sz="2200" dirty="0"/>
          </a:p>
        </p:txBody>
      </p:sp>
    </p:spTree>
    <p:extLst>
      <p:ext uri="{BB962C8B-B14F-4D97-AF65-F5344CB8AC3E}">
        <p14:creationId xmlns:p14="http://schemas.microsoft.com/office/powerpoint/2010/main" val="189594402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just" rtl="1">
              <a:lnSpc>
                <a:spcPct val="150000"/>
              </a:lnSpc>
            </a:pPr>
            <a:r>
              <a:rPr lang="fa-IR" sz="2400" b="1" dirty="0"/>
              <a:t> در طول مسابقه، از بازیکنان روی نیمکت درخواست کنید که بازی هم تیمی‌هایشان را تماشا کنند. از آنها بخواهید به امتیازها و شرایط بازی توجه کنند و پیشنهادهایی برای کمک به هم تیمی‌ها و پیشبرد بازی‌های آتی شان ارائه دهند. به عبارت ساده‌تر؛ بازیکنان باید بر روی بازی هم تیمی ها تمرکز داشته باشند. </a:t>
            </a:r>
          </a:p>
          <a:p>
            <a:pPr algn="just" rtl="1">
              <a:lnSpc>
                <a:spcPct val="150000"/>
              </a:lnSpc>
            </a:pPr>
            <a:r>
              <a:rPr lang="fa-IR" sz="2400" b="1" dirty="0"/>
              <a:t> به بازیکنان بیاموزید از هم تیمی هایشان حمایت کنند. آنها را به احترام گذاشتن و انجام حمایت کلامی به ویژه در زمان استراحت بین بازی و همچنین تبریک گفتن به هم تیمی‌هایشان بعد از مسابقه تشویق کنید.</a:t>
            </a:r>
          </a:p>
          <a:p>
            <a:pPr marL="0" indent="0" algn="just" rtl="1">
              <a:lnSpc>
                <a:spcPct val="150000"/>
              </a:lnSpc>
              <a:buNone/>
            </a:pPr>
            <a:endParaRPr lang="en-US" sz="2400" b="1" dirty="0"/>
          </a:p>
        </p:txBody>
      </p:sp>
    </p:spTree>
    <p:extLst>
      <p:ext uri="{BB962C8B-B14F-4D97-AF65-F5344CB8AC3E}">
        <p14:creationId xmlns:p14="http://schemas.microsoft.com/office/powerpoint/2010/main" val="336176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 xmlns:a16="http://schemas.microsoft.com/office/drawing/2014/main" id="{ECFEE764-FC35-FDF6-1086-4884FC479809}"/>
              </a:ext>
            </a:extLst>
          </p:cNvPr>
          <p:cNvSpPr>
            <a:spLocks noGrp="1"/>
          </p:cNvSpPr>
          <p:nvPr>
            <p:ph idx="1"/>
          </p:nvPr>
        </p:nvSpPr>
        <p:spPr/>
        <p:txBody>
          <a:bodyPr vert="horz" lIns="91440" tIns="45720" rIns="91440" bIns="45720" rtlCol="0" anchor="t">
            <a:normAutofit/>
          </a:bodyPr>
          <a:lstStyle/>
          <a:p>
            <a:pPr marL="0" indent="0" algn="just" rtl="1">
              <a:lnSpc>
                <a:spcPct val="150000"/>
              </a:lnSpc>
              <a:buNone/>
            </a:pPr>
            <a:r>
              <a:rPr lang="fa-IR" sz="2400" b="1" dirty="0">
                <a:ea typeface="+mn-lt"/>
              </a:rPr>
              <a:t>شبکه آی اس پی ان را تماشا کنید رادیو را روی موج رادیو ورزش تنظیم کنید آنلاین شوید روزنامه ورزشی بخواهیم ورزش چیست مفاهیم و استعاره های غالب که بیانگر فضای اخلاقی ورزش و معاصر است کدام است اولا دوران تفکر پیروزی همه چیز است به پایان رسیده است که اگر تیم تان بد است قراردادتان را فسخ کرده و به تیم دیگری بروید تا بتوانید به این وهم ما قد است خاتمه </a:t>
            </a:r>
            <a:r>
              <a:rPr lang="fa-IR" sz="2400" b="1" dirty="0" smtClean="0">
                <a:ea typeface="+mn-lt"/>
              </a:rPr>
              <a:t>دهید( </a:t>
            </a:r>
            <a:r>
              <a:rPr lang="fa-IR" sz="2400" b="1" dirty="0">
                <a:ea typeface="+mn-lt"/>
              </a:rPr>
              <a:t>کنایه از کسب قهرمانی و جام)</a:t>
            </a:r>
            <a:endParaRPr lang="fa-IR" sz="2400" b="1" dirty="0"/>
          </a:p>
        </p:txBody>
      </p:sp>
    </p:spTree>
    <p:extLst>
      <p:ext uri="{BB962C8B-B14F-4D97-AF65-F5344CB8AC3E}">
        <p14:creationId xmlns:p14="http://schemas.microsoft.com/office/powerpoint/2010/main" val="3373595187"/>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just" rtl="1">
              <a:lnSpc>
                <a:spcPct val="150000"/>
              </a:lnSpc>
            </a:pPr>
            <a:r>
              <a:rPr lang="fa-IR" sz="2400" b="1" dirty="0"/>
              <a:t> اگرچه معمولاً هیچ فضای تعریف شده و مشخصی برای بازیکنان ذخیره وجود ندارد (مانند نیمکت استقرار بازیکنان در مسابقات حرفه‌ای) اما ضروری است این دسته از بازیکنان به جای نشستن در کنار والدین یا دوستانشان، در کنار یکدیگر بنشینند. ضروری است حمایت والدین و دوستان به عنوان تماشاگر مورد تحسین قرار گیرد. اما ممکن است دخالت والدین یا دوستان در طی مسابقه، انسجام تیم را خدشه دار کند .</a:t>
            </a:r>
          </a:p>
          <a:p>
            <a:pPr algn="just" rtl="1">
              <a:lnSpc>
                <a:spcPct val="150000"/>
              </a:lnSpc>
            </a:pPr>
            <a:r>
              <a:rPr lang="fa-IR" sz="2400" b="1" dirty="0"/>
              <a:t>در زمان مسابقات از همه بازیکنان درخواست کنید به جز موارد اضطراری (اورژانسی) یا پیشامدهای غیر منتظره در کنار تیم حضور یابند. هر بازیکن بخشی از تلاش تیم برای پیروزی محسوب می‌شود.</a:t>
            </a:r>
          </a:p>
          <a:p>
            <a:endParaRPr lang="en-US" sz="2400" dirty="0"/>
          </a:p>
        </p:txBody>
      </p:sp>
    </p:spTree>
    <p:extLst>
      <p:ext uri="{BB962C8B-B14F-4D97-AF65-F5344CB8AC3E}">
        <p14:creationId xmlns:p14="http://schemas.microsoft.com/office/powerpoint/2010/main" val="3995000565"/>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9859"/>
            <a:ext cx="10515600" cy="4790941"/>
          </a:xfrm>
        </p:spPr>
        <p:txBody>
          <a:bodyPr>
            <a:noAutofit/>
          </a:bodyPr>
          <a:lstStyle/>
          <a:p>
            <a:pPr algn="just" rtl="1">
              <a:lnSpc>
                <a:spcPct val="170000"/>
              </a:lnSpc>
            </a:pPr>
            <a:r>
              <a:rPr lang="fa-IR" sz="2400" b="1" dirty="0"/>
              <a:t> به همه ی بازیکنان تاکید کنید به هم تیمی‌هایشان برای بهبود عملکرد آنها در تمرینات کمک کنند. هر یک از اعضای تیم باید مشتاق تمرین باشند و در برگزاری آن کمک کنند. مثلاً با بازیکنان ضعیف‌تر کار کنند و کارهایی از این دست.</a:t>
            </a:r>
          </a:p>
          <a:p>
            <a:pPr algn="just" rtl="1">
              <a:lnSpc>
                <a:spcPct val="170000"/>
              </a:lnSpc>
            </a:pPr>
            <a:r>
              <a:rPr lang="fa-IR" sz="2400" b="1" dirty="0"/>
              <a:t> تاکید کنید اهمیت و هدف تمرین، دیدن اینکه چه کسی مقابل هم تیمی‌ها بهتر بازی می‌کند نیست، بلکه آماده سازی تیم برای رقابت به عنوان یک تیم در برابر حریفان است. تاکید زیاد بر بازی‌های رقابتی آن هم در تمرین (مخصوصاً یک تمرین چالشی و پلکانی سخت) به بازیکنان این حس را القا می‌کند که هدف آنها شکست هم تیمی‌ها است. بر روی تمریناتی تاکید داشته باشید که همه ی تیم را درگیر می‌کند.</a:t>
            </a:r>
          </a:p>
          <a:p>
            <a:pPr algn="just" rtl="1">
              <a:lnSpc>
                <a:spcPct val="170000"/>
              </a:lnSpc>
            </a:pPr>
            <a:endParaRPr lang="en-US" sz="2400" b="1" dirty="0"/>
          </a:p>
        </p:txBody>
      </p:sp>
    </p:spTree>
    <p:extLst>
      <p:ext uri="{BB962C8B-B14F-4D97-AF65-F5344CB8AC3E}">
        <p14:creationId xmlns:p14="http://schemas.microsoft.com/office/powerpoint/2010/main" val="3111192279"/>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00011"/>
            <a:ext cx="10515600" cy="4476952"/>
          </a:xfrm>
        </p:spPr>
        <p:txBody>
          <a:bodyPr>
            <a:normAutofit fontScale="92500"/>
          </a:bodyPr>
          <a:lstStyle/>
          <a:p>
            <a:pPr algn="just" rtl="1">
              <a:lnSpc>
                <a:spcPct val="150000"/>
              </a:lnSpc>
            </a:pPr>
            <a:r>
              <a:rPr lang="fa-IR" sz="2400" b="1" dirty="0"/>
              <a:t>در صورت امکان، از بازیکنان بخواهید در مسیر رفت و برگشت بازی‌های خارج از خانه با هم سفر کنند. اگر تیم در یک اتوبوس سفر می‌کند، به بازیکنان اجازه ندهید با اتومبیل شخصی یا با والدین و دوستان سفر کنند.</a:t>
            </a:r>
          </a:p>
          <a:p>
            <a:pPr algn="just" rtl="1">
              <a:lnSpc>
                <a:spcPct val="150000"/>
              </a:lnSpc>
            </a:pPr>
            <a:r>
              <a:rPr lang="fa-IR" sz="2400" b="1" dirty="0"/>
              <a:t> هرگز اجازه ندهید بازیکنانتان از پدر و مادر، خویشاوندان و یا دوستانشان در طول تمرین یا مسابقه خط بگیرند یا از طرف آنها نصیحتی بشنوند.</a:t>
            </a:r>
          </a:p>
          <a:p>
            <a:pPr algn="just" rtl="1">
              <a:lnSpc>
                <a:spcPct val="150000"/>
              </a:lnSpc>
            </a:pPr>
            <a:r>
              <a:rPr lang="fa-IR" sz="2400" b="1" dirty="0"/>
              <a:t> در حین تمرین و مسابقه و حتی بعد از آنها، به دستاوردهای مثبت و کوچک بازیکنان اشاره کنید، مثل حمایتی که بازیکنان از هم تیمی‌هایشان کرده‌اند، پس از بازی، از بازیکنان روی نیمکت، که در پیروزی تیم شریک بوده‌اند و با همان حرارتی که از ستاره‌های تیم تقدیر می‌کنید قدردانی نمایید.</a:t>
            </a:r>
          </a:p>
        </p:txBody>
      </p:sp>
    </p:spTree>
    <p:extLst>
      <p:ext uri="{BB962C8B-B14F-4D97-AF65-F5344CB8AC3E}">
        <p14:creationId xmlns:p14="http://schemas.microsoft.com/office/powerpoint/2010/main" val="1695828143"/>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rtl="1">
              <a:lnSpc>
                <a:spcPct val="150000"/>
              </a:lnSpc>
            </a:pPr>
            <a:r>
              <a:rPr lang="fa-IR" sz="2400" b="1" dirty="0"/>
              <a:t>از تمام بازیکنان بخواهید از مقررات و قوانین تیم پیروی کنند. سریع‌ترین راه برای نابودی انسجام تیم، این است که وقتی قوانین را پذیرفتیم هرجور دوست داریم با آنها رفتار کنیم. برای مثال، اگر شما در تیمتان قانونی وضع کرده‌اید که در صورت غیبت غیر موجه هر یک از بازیکنان در تمرین، از یک مسابقه محروم خواهند شد، باید این تنبیه را در مورد ستاره تیم نیز اجرا کرده و او را به دلیل غیبت غیر موجه در تمرین، از حضور در مسابقه بعدی محروم کنید. حتی اگر منجر به شکست تیم در آن مسابقه شود.</a:t>
            </a:r>
          </a:p>
          <a:p>
            <a:pPr algn="just" rtl="1">
              <a:lnSpc>
                <a:spcPct val="150000"/>
              </a:lnSpc>
            </a:pPr>
            <a:endParaRPr lang="en-US" sz="2400" b="1" dirty="0"/>
          </a:p>
        </p:txBody>
      </p:sp>
    </p:spTree>
    <p:extLst>
      <p:ext uri="{BB962C8B-B14F-4D97-AF65-F5344CB8AC3E}">
        <p14:creationId xmlns:p14="http://schemas.microsoft.com/office/powerpoint/2010/main" val="1723650624"/>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a:t>جمع بندی</a:t>
            </a:r>
            <a:endParaRPr lang="en-US" sz="5400" b="1" dirty="0"/>
          </a:p>
        </p:txBody>
      </p:sp>
      <p:sp>
        <p:nvSpPr>
          <p:cNvPr id="3" name="Content Placeholder 2"/>
          <p:cNvSpPr>
            <a:spLocks noGrp="1"/>
          </p:cNvSpPr>
          <p:nvPr>
            <p:ph idx="1"/>
          </p:nvPr>
        </p:nvSpPr>
        <p:spPr/>
        <p:txBody>
          <a:bodyPr>
            <a:normAutofit lnSpcReduction="10000"/>
          </a:bodyPr>
          <a:lstStyle/>
          <a:p>
            <a:pPr marL="0" indent="0" algn="just" rtl="1">
              <a:lnSpc>
                <a:spcPct val="150000"/>
              </a:lnSpc>
              <a:buNone/>
            </a:pPr>
            <a:r>
              <a:rPr lang="fa-IR" sz="2600" b="1" dirty="0"/>
              <a:t> به طور کلی، احترام به تیم و هم یمی‌ها نیازمند یک ارزیابی دقیق از توانایی هاست. در این مورد تلاش تیمی مستلزم فداکاری تک تک بازیکنان است. اما گاهی اوقات افراد مجبور به عقب شینی می‌شوند، حتی اگر توانایی تمام کردن کار را داشته باشند. احترام به تیم و هم تیمی‌ها مستلزم این است که افراد بهترین عملکرد و رفتار را داشته باشند. و نیز مستلزم فداکاری و گذشتن از منافع شخصی به خاطر یک منفعت بالاتر است. اگرچه، این افراد در انتها چیزهایی را برمی‌گردانند. آنها به هم تیمی‌هایشان قدرت می‌بخشند، اما از آنها قدرت هم می‌گیرند. </a:t>
            </a:r>
            <a:endParaRPr lang="en-US" sz="2600" b="1" dirty="0"/>
          </a:p>
        </p:txBody>
      </p:sp>
    </p:spTree>
    <p:extLst>
      <p:ext uri="{BB962C8B-B14F-4D97-AF65-F5344CB8AC3E}">
        <p14:creationId xmlns:p14="http://schemas.microsoft.com/office/powerpoint/2010/main" val="1607800939"/>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r" rtl="1">
              <a:lnSpc>
                <a:spcPct val="150000"/>
              </a:lnSpc>
              <a:buNone/>
            </a:pPr>
            <a:r>
              <a:rPr lang="fa-IR" sz="2400" b="1" dirty="0"/>
              <a:t>اگر خوش شانس باشند، تجربه شرکت در یک کل منسجم که از مجموعه بخش‌ها یا قسمت‌ها بزرگتر است را پیدا خواهند کرد. تجربه‌ای که بسیار خاص، شگفت انگیز، گرانبها و در عین حال دشوار محسوب می‌شود. شما نمی‌توانید آن را به زور به دست آورید. اما می‌توانید به لطف ویژگی‌های شخصیتی تان، فرصتی برای خلق آن فراهم کنید.</a:t>
            </a:r>
          </a:p>
          <a:p>
            <a:pPr marL="0" indent="0" algn="r" rtl="1">
              <a:lnSpc>
                <a:spcPct val="150000"/>
              </a:lnSpc>
              <a:buNone/>
            </a:pPr>
            <a:endParaRPr lang="en-US" sz="2400" b="1" dirty="0"/>
          </a:p>
        </p:txBody>
      </p:sp>
    </p:spTree>
    <p:extLst>
      <p:ext uri="{BB962C8B-B14F-4D97-AF65-F5344CB8AC3E}">
        <p14:creationId xmlns:p14="http://schemas.microsoft.com/office/powerpoint/2010/main" val="2136384851"/>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ورزشکاری که مفهوم و ابعاد اخلاق ورزشی را بشناسد، قطعاً با هم تیمی‌هایی که چنین درکی نداشته و ندارند مخالفت می‌کند. فقط ورزشکاری که برای حریفان احترام قائل است، حریفانی که غیر قابل احترام هستند را تحمل خواهد کرد .اما اصول هنوز هم پا برجا هستند حتی اگر معجزه‌ای اتفاق نیفتد و معجزه بدون اصل احترام به هم تیمی‌ها و تیم اتفاق نمی‌افتد. گاهی سریعا و آشکارا پاداش خوش اخلاقی و خوش رفتاری را می‌گیریم، اما همیشه پاداش همان فرصت تیم بودن است. </a:t>
            </a:r>
            <a:endParaRPr lang="en-US" sz="2400" b="1" dirty="0"/>
          </a:p>
        </p:txBody>
      </p:sp>
    </p:spTree>
    <p:extLst>
      <p:ext uri="{BB962C8B-B14F-4D97-AF65-F5344CB8AC3E}">
        <p14:creationId xmlns:p14="http://schemas.microsoft.com/office/powerpoint/2010/main" val="3616550984"/>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86988"/>
            <a:ext cx="10515600" cy="4351338"/>
          </a:xfrm>
        </p:spPr>
        <p:txBody>
          <a:bodyPr>
            <a:normAutofit/>
          </a:bodyPr>
          <a:lstStyle/>
          <a:p>
            <a:pPr marL="0" indent="0" algn="just" rtl="1">
              <a:lnSpc>
                <a:spcPct val="150000"/>
              </a:lnSpc>
              <a:buNone/>
            </a:pPr>
            <a:r>
              <a:rPr lang="fa-IR" sz="2400" b="1" dirty="0"/>
              <a:t>همان چیزی که داشتنش، بهتر از نداشتن آن است، و اغلب اوقات این گونه نیست. در موقعیت یک تیم، احترام به هم تیمی‌ها و تیم، حتی اگر مستقیماً یک پاداش نباشد، آغازی برای کسب آن محسوب می‌شود. به طور کلی زمینه‌های رفتاری عالی ممکن است دور از دسترس باشند، اما زمینه تلاش و همکاری اکثر بازیکنان را فراهم می‌کنند. </a:t>
            </a:r>
          </a:p>
          <a:p>
            <a:pPr marL="0" indent="0" algn="just" rtl="1">
              <a:lnSpc>
                <a:spcPct val="150000"/>
              </a:lnSpc>
              <a:buNone/>
            </a:pPr>
            <a:endParaRPr lang="en-US" sz="2400" b="1" dirty="0"/>
          </a:p>
        </p:txBody>
      </p:sp>
    </p:spTree>
    <p:extLst>
      <p:ext uri="{BB962C8B-B14F-4D97-AF65-F5344CB8AC3E}">
        <p14:creationId xmlns:p14="http://schemas.microsoft.com/office/powerpoint/2010/main" val="1111419347"/>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765" y="1587370"/>
            <a:ext cx="10058400" cy="3074783"/>
          </a:xfrm>
        </p:spPr>
        <p:txBody>
          <a:bodyPr/>
          <a:lstStyle/>
          <a:p>
            <a:pPr algn="ctr" rtl="1"/>
            <a:r>
              <a:rPr lang="fa-IR" b="1" dirty="0"/>
              <a:t>فصل </a:t>
            </a:r>
            <a:r>
              <a:rPr lang="fa-IR" b="1" dirty="0" smtClean="0"/>
              <a:t>5 </a:t>
            </a:r>
            <a:r>
              <a:rPr lang="en-US" b="1" dirty="0"/>
              <a:t/>
            </a:r>
            <a:br>
              <a:rPr lang="en-US" b="1" dirty="0"/>
            </a:br>
            <a:r>
              <a:rPr lang="en-US" b="1" dirty="0" smtClean="0"/>
              <a:t/>
            </a:r>
            <a:br>
              <a:rPr lang="en-US" b="1" dirty="0" smtClean="0"/>
            </a:br>
            <a:r>
              <a:rPr lang="fa-IR" b="1" dirty="0" smtClean="0"/>
              <a:t>احترام </a:t>
            </a:r>
            <a:r>
              <a:rPr lang="fa-IR" b="1" dirty="0"/>
              <a:t>به داوران و مسئولین برگزاری مسابقات</a:t>
            </a:r>
            <a:endParaRPr lang="en-US" dirty="0"/>
          </a:p>
        </p:txBody>
      </p:sp>
    </p:spTree>
    <p:extLst>
      <p:ext uri="{BB962C8B-B14F-4D97-AF65-F5344CB8AC3E}">
        <p14:creationId xmlns:p14="http://schemas.microsoft.com/office/powerpoint/2010/main" val="3654979844"/>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endParaRPr lang="en-US" b="1" dirty="0"/>
          </a:p>
        </p:txBody>
      </p:sp>
      <p:sp>
        <p:nvSpPr>
          <p:cNvPr id="3" name="Content Placeholder 2"/>
          <p:cNvSpPr>
            <a:spLocks noGrp="1"/>
          </p:cNvSpPr>
          <p:nvPr>
            <p:ph idx="1"/>
          </p:nvPr>
        </p:nvSpPr>
        <p:spPr>
          <a:xfrm>
            <a:off x="838200" y="1825625"/>
            <a:ext cx="10515600" cy="4614932"/>
          </a:xfrm>
        </p:spPr>
        <p:txBody>
          <a:bodyPr>
            <a:noAutofit/>
          </a:bodyPr>
          <a:lstStyle/>
          <a:p>
            <a:pPr marL="0" indent="0" algn="just" rtl="1">
              <a:lnSpc>
                <a:spcPct val="150000"/>
              </a:lnSpc>
              <a:buNone/>
            </a:pPr>
            <a:r>
              <a:rPr lang="fa-IR" sz="2200" b="1" dirty="0"/>
              <a:t>حال طبیعی انسان قرار داشتن در وضعیت جنگی است و اگر انسان‌ها بخواهند به صلح زیست کنند باید بر این عواطف قید و بند بنهند و این قیود مان قوانین اجتماعی است ولی برای آنکه قوانین را رعایت کنند باید انگیزه‌ای قوی داشته باشند و چنین انگیزه‌ای وقتی قدرتمند و موثر است که قدرت و اختیارات مطلق فرمانروایی به دست یک نفر یا گروهی معدود قرار گیرد. </a:t>
            </a:r>
          </a:p>
          <a:p>
            <a:pPr marL="0" indent="0" algn="just" rtl="1">
              <a:lnSpc>
                <a:spcPct val="150000"/>
              </a:lnSpc>
              <a:buNone/>
            </a:pPr>
            <a:r>
              <a:rPr lang="fa-IR" sz="2200" b="1" dirty="0"/>
              <a:t>                                                                                          توماس هابز، لویتان</a:t>
            </a:r>
          </a:p>
          <a:p>
            <a:pPr marL="0" indent="0" algn="just" rtl="1">
              <a:lnSpc>
                <a:spcPct val="150000"/>
              </a:lnSpc>
              <a:buNone/>
            </a:pPr>
            <a:r>
              <a:rPr lang="fa-IR" sz="2200" b="1" dirty="0"/>
              <a:t>پسرها قوانین باعث برانگیختن احساسات در ما نمی‌شوند اما من به قوانین اعتقاد دارم. و این در حالی است که برخی از ما آنها را نقض می‌کنیم و می‌شکنیم. من نمی‌توانم این کار را بکنم من نمی‌توانم این گونه برنده شوم.</a:t>
            </a:r>
          </a:p>
          <a:p>
            <a:pPr marL="0" indent="0" algn="just" rtl="1">
              <a:lnSpc>
                <a:spcPct val="150000"/>
              </a:lnSpc>
              <a:buNone/>
            </a:pPr>
            <a:r>
              <a:rPr lang="fa-IR" sz="2200" b="1" dirty="0"/>
              <a:t>                                                                                                    پیت بل</a:t>
            </a:r>
          </a:p>
        </p:txBody>
      </p:sp>
    </p:spTree>
    <p:extLst>
      <p:ext uri="{BB962C8B-B14F-4D97-AF65-F5344CB8AC3E}">
        <p14:creationId xmlns:p14="http://schemas.microsoft.com/office/powerpoint/2010/main" val="1880726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 xmlns:a16="http://schemas.microsoft.com/office/drawing/2014/main" id="{EF1AE8C9-6CAB-13F5-14B5-C825D517DDE0}"/>
              </a:ext>
            </a:extLst>
          </p:cNvPr>
          <p:cNvSpPr>
            <a:spLocks noGrp="1"/>
          </p:cNvSpPr>
          <p:nvPr>
            <p:ph idx="1"/>
          </p:nvPr>
        </p:nvSpPr>
        <p:spPr/>
        <p:txBody>
          <a:bodyPr vert="horz" lIns="91440" tIns="45720" rIns="91440" bIns="45720" rtlCol="0" anchor="t">
            <a:normAutofit/>
          </a:bodyPr>
          <a:lstStyle/>
          <a:p>
            <a:pPr marL="0" indent="0" algn="just" rtl="1">
              <a:lnSpc>
                <a:spcPct val="150000"/>
              </a:lnSpc>
              <a:buNone/>
            </a:pPr>
            <a:r>
              <a:rPr lang="fa-IR" sz="2200" b="1" dirty="0">
                <a:ea typeface="+mn-lt"/>
              </a:rPr>
              <a:t>ورزشکار باید مزه قهرمانی را بچشد و در نهایت مهم است به طور متناقضی حداقل در ورزش های تیمی به عنوان فردی که بهترین است شناخته شود اگر پیروزی همه چیز ورزش باشد پس ممکنه از ورزشکاران برای کسب این دست باید به تقلب روی بیاورند علی رغم این تصور که هر رشته ورزشی قوانین خواهد خاص خودش را دارد و پیروی از قوانین است که به بازی معنا می بخشد پس نقض این قوانین به معنای تقلب و فریب بود و قطعا چنین فردی بود برنده واقعی و مصداق مسابقه نخواهد بود اگر ورزش فقط برای کسب پیروزی است پس دیگر هیچ کدام از مفاهیم بازی نظیر پیشرفت بازی خوب ارتباط با دیگران مشارکت پرشور در فعالیت ها و لذت بردن از رقابت اهمیتی نخواهد داشت</a:t>
            </a:r>
            <a:endParaRPr lang="fa-IR" sz="2200" b="1" dirty="0"/>
          </a:p>
        </p:txBody>
      </p:sp>
    </p:spTree>
    <p:extLst>
      <p:ext uri="{BB962C8B-B14F-4D97-AF65-F5344CB8AC3E}">
        <p14:creationId xmlns:p14="http://schemas.microsoft.com/office/powerpoint/2010/main" val="362249079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a:t>احترام به مسئولین برگزاری</a:t>
            </a:r>
            <a:endParaRPr lang="en-US" sz="5400" b="1" dirty="0"/>
          </a:p>
        </p:txBody>
      </p:sp>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ضروری است احترام به مسئولین برگزاری مسابقات ( نظیر داوران ) به یکی از مؤلفه‌های اصلی و غیرقابل انکار اخلاق ورزشی تبدیل شود، اما به نظر می‌رسد در ورزش معاصر توجه کمتری به این بخش نسبت به موضوعاتی نظیر فحاشی، استهزاء ، حریف و یا تقلب وجود دارد. این امر ممکن است برای شخصی که به طور مستمر از الفاظ رکیک در مقابل حریفان استفاده می‌کند غیر عادی به نظر نرسد،اما چنین برخوردی با داوران آن هم برای هر حمله نادرست است. </a:t>
            </a:r>
            <a:endParaRPr lang="en-US" sz="2400" b="1" dirty="0"/>
          </a:p>
        </p:txBody>
      </p:sp>
    </p:spTree>
    <p:extLst>
      <p:ext uri="{BB962C8B-B14F-4D97-AF65-F5344CB8AC3E}">
        <p14:creationId xmlns:p14="http://schemas.microsoft.com/office/powerpoint/2010/main" val="3453767927"/>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ضمن اینکه برای همان شخص رسیدگی به گناه کبیره « تقلب» در ورزش امری غیر عادی نیست، اما عدم برخورد با داوران به عنوان کسانی که مانعی برای پیروزی و موفقیت تیم یا ورزشکار نیستند امری غیر عادی محسوب می‌شود. به نظر می‌رسد تقلب یا نقص قوانین بازی برای به دست آوردن پیروزی ناعادلانه بر حریف،به اندازه توهین به داور اقدامی نادرست و خلاف قانون محسوب نمی‌شود.</a:t>
            </a:r>
            <a:endParaRPr lang="en-US" sz="2400" b="1" dirty="0"/>
          </a:p>
        </p:txBody>
      </p:sp>
    </p:spTree>
    <p:extLst>
      <p:ext uri="{BB962C8B-B14F-4D97-AF65-F5344CB8AC3E}">
        <p14:creationId xmlns:p14="http://schemas.microsoft.com/office/powerpoint/2010/main" val="574853802"/>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از نظر برخی‌ها دوری از تقلب و در عین حال بی‌احترامی به داور اموری فراتر از قانونمداری محسوب می‌شوند. موقعیتی را تصور کنید که در حال بازی در یک مسابقه ورزشی،آن هم در چهارچوب بازی‌های دوره ای ( لیگ ) جوانان هستید. بازی بسیار نزدیک و رقابت بسیار شدید است. والدین در جایگاه تماشاگران هستند و با سر و صدا و هیجان بسیار زیادی فریاد می‌زنند. در بعضی امتیازات بازی،شاید پس از چند صحنه داوری مشکوک که با اعتراض مربیان همراه است،در نهایت سرنوشت بازی با تصمیم اشتباه داور تغییر می‌کند. در پایان بازی داوران با خشونت کلامی مواجه شده و به معنای واقعی کلمه از زمین فرار می‌کنند.</a:t>
            </a:r>
          </a:p>
          <a:p>
            <a:pPr marL="0" indent="0" algn="just" rtl="1">
              <a:lnSpc>
                <a:spcPct val="150000"/>
              </a:lnSpc>
              <a:buNone/>
            </a:pPr>
            <a:endParaRPr lang="en-US" sz="2400" b="1" dirty="0"/>
          </a:p>
        </p:txBody>
      </p:sp>
    </p:spTree>
    <p:extLst>
      <p:ext uri="{BB962C8B-B14F-4D97-AF65-F5344CB8AC3E}">
        <p14:creationId xmlns:p14="http://schemas.microsoft.com/office/powerpoint/2010/main" val="1571611884"/>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60000"/>
              </a:lnSpc>
              <a:buNone/>
            </a:pPr>
            <a:r>
              <a:rPr lang="fa-IR" sz="2400" b="1" dirty="0"/>
              <a:t>همانطور که پیش از این هم اشاره کردیم،کلید یک ورزشکار اخلاق مدار،بستگی به درک و شناخت او از ماهیت آنچه که به عنوان یک ورزشکار انجام می‌دهد دارد. این قاعده در مورد همه شرکت کنندگان صادق است حتی آن‌هایی که غیر مستقیم و به عنوان هوادار حضور دارند. مشکل اینجاست که شرکت کنندگان،اغلب برای تشدید و به اوج رساندن هیجان رقابت تلاش می‌کنند که این امر تعادل بین مشارکت ورزشی و تلاش برای پیروزی و موفقیت در رقابت را با چالش مواجه می‌کند. باید به یاد داشت که ورزش؛ هم سرگرمی است و هم رقابت.</a:t>
            </a:r>
          </a:p>
        </p:txBody>
      </p:sp>
    </p:spTree>
    <p:extLst>
      <p:ext uri="{BB962C8B-B14F-4D97-AF65-F5344CB8AC3E}">
        <p14:creationId xmlns:p14="http://schemas.microsoft.com/office/powerpoint/2010/main" val="2785860940"/>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35618"/>
            <a:ext cx="10515600" cy="4811802"/>
          </a:xfrm>
        </p:spPr>
        <p:txBody>
          <a:bodyPr>
            <a:normAutofit/>
          </a:bodyPr>
          <a:lstStyle/>
          <a:p>
            <a:pPr marL="0" indent="0" algn="just" rtl="1">
              <a:lnSpc>
                <a:spcPct val="170000"/>
              </a:lnSpc>
              <a:buNone/>
            </a:pPr>
            <a:r>
              <a:rPr lang="fa-IR" sz="2400" b="1" dirty="0"/>
              <a:t>امری که می‌تواند هم مهم و با اهمیت،وهم ناچیز و هم کم اهمیت تلقی شود. این موضوع نه تنها به مشارکت و تلاش خودمان؛بلکه ضرورتاً به وجود حریفان،هم تیمی‌ها، مربیان، داوران، مسئولین برگزاری و البته آداب و رسوم خود ورزش بستگی دارد. درک کامل این موضوع نیازمند بینشی عمیق است. بیایید مقایسه‌ای بین دیدگاه ورزشکارانی که مسائل را در منافع خود می‌بینند و دیدگاهی که دربردارنده برخورد غیر شخصی با مسائل و سود و منفعت دیگران است داشته باشیم. برای مثال،در تربیت اخلاقی کودکان و نوجوانان اغلب بر این نکته تاکید می‌کنیم که به مسائل فقط از دریچه چشمان خود نگاه نکنند؛بلکه از دید آنهایی که تحت تاثیر رفتار و حرکاتشان قرار گرفته‌اند نیز به موضوع نگاه کنند. </a:t>
            </a:r>
            <a:endParaRPr lang="en-US" sz="2400" b="1" dirty="0"/>
          </a:p>
        </p:txBody>
      </p:sp>
    </p:spTree>
    <p:extLst>
      <p:ext uri="{BB962C8B-B14F-4D97-AF65-F5344CB8AC3E}">
        <p14:creationId xmlns:p14="http://schemas.microsoft.com/office/powerpoint/2010/main" val="3175973713"/>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just" rtl="1">
              <a:lnSpc>
                <a:spcPct val="150000"/>
              </a:lnSpc>
              <a:buNone/>
            </a:pPr>
            <a:r>
              <a:rPr lang="fa-IR" sz="2400" b="1" dirty="0"/>
              <a:t> پرسش ما این است؛«چه احساسی خواهید داشت اگر کسی همین کار را با شما بکند؟» ما از کودک می‌خواهیم عقب بایستد و بی‌طرفانه به ماجرا نگاه کند. دقیقاً اتفاقاتی مشابه با این در مورد دیدگاه‌های متفاوت حوزه ورزش هم پدیدار می‌شود. از نظر شخصی،من به عنوان یک بازیکن،یک مربی، یا حتی یک هوادار یشتر علاقمندم ببینم چه کسی پیروز مسابقه می‌شود. به عنوان یک بازیکن، با حریفم برای کسب پیروزی رقابت می‌کنم. عقب ایستادن اغلب کار دشواری است و دیدن فعالیت‌های خودم از این دیده وسیع‌تر و غیر شخصی که اجازه می‌دهد کلی‌تر و جامع‌تر به قضایا نگاه کنم نیز دشوار است. چنین دیدگاه وسیعی ما را قادر به درک و قدردانی از بازی حریفانمان، همتیمی‌هایمان و مربیانمان می‌کند. </a:t>
            </a:r>
            <a:endParaRPr lang="en-US" sz="2400" b="1" dirty="0"/>
          </a:p>
        </p:txBody>
      </p:sp>
    </p:spTree>
    <p:extLst>
      <p:ext uri="{BB962C8B-B14F-4D97-AF65-F5344CB8AC3E}">
        <p14:creationId xmlns:p14="http://schemas.microsoft.com/office/powerpoint/2010/main" val="3025024234"/>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در نهایت چنین دیدگاهی دربردارنده درکی کلی و جامع از ابعاد ورزش است. چرا ما مسابقه می‌دهیم و چقدر اهمیت دارد؟همانطور که گفته شد و ما می‌توانیم اکنون متفاوت‌تر بیان کنیم؛ فضیلت ( رفتار خوب ) در ورزش زمانی پدیدار می‌شود که به خارج یا بعد بیرونی خودمان هدایت شویم در جهت دستیابی به نوعی آزادی و چشم اندازی وسیع‌تر برای مواجهه با مسائل فراتر از خودخواهی که لازمه آن دستیابی به درک غیر شخصی از ورزش است. درک نقشی که از سوی مسئولین برگزاری مسابقه اجرا می‌شود و این در حالی است که تمرکز ذهنی صرف بر موفقیت و پیروزی کافی نیست</a:t>
            </a:r>
            <a:r>
              <a:rPr lang="fa-IR" sz="2400" dirty="0"/>
              <a:t>.</a:t>
            </a:r>
          </a:p>
          <a:p>
            <a:endParaRPr lang="en-US" sz="2400" dirty="0"/>
          </a:p>
        </p:txBody>
      </p:sp>
    </p:spTree>
    <p:extLst>
      <p:ext uri="{BB962C8B-B14F-4D97-AF65-F5344CB8AC3E}">
        <p14:creationId xmlns:p14="http://schemas.microsoft.com/office/powerpoint/2010/main" val="2126016042"/>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رفتار « جان مک اینرو » را نسبت به داوران تنیس در زمان برگزاری مسابقات در نظر بگیرید. البته هواداران بسیاری ویژگی‌های او را به عنوان یک تنیسور تحسین می‌کنند. حس شدید رقابتی‌اش، خلاقیت و تخیلش، به ضربات ماهرانه و قدرت بدنی‌اش، همه و همه تحسین برانگیزند. اما برخورد و رفتار او با داوران غیر موجه و نابخشودنی است. اعتراض‌های مداوم او به خط نگدارها گاهی زیبایی بازی‌های او را به نمایش بی‌ادبانه و زشت از عدم بلوغ عاطفی تبدیل می‌کند. او به قول خودش دردسری جدی برای داوران نالایق تنیس محسوب می‌شود. </a:t>
            </a:r>
            <a:endParaRPr lang="en-US" sz="2400" b="1" dirty="0"/>
          </a:p>
        </p:txBody>
      </p:sp>
    </p:spTree>
    <p:extLst>
      <p:ext uri="{BB962C8B-B14F-4D97-AF65-F5344CB8AC3E}">
        <p14:creationId xmlns:p14="http://schemas.microsoft.com/office/powerpoint/2010/main" val="2227880278"/>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3957" y="1777284"/>
            <a:ext cx="10515600" cy="5198169"/>
          </a:xfrm>
        </p:spPr>
        <p:txBody>
          <a:bodyPr>
            <a:normAutofit/>
          </a:bodyPr>
          <a:lstStyle/>
          <a:p>
            <a:pPr marL="0" indent="0" algn="just" rtl="1">
              <a:lnSpc>
                <a:spcPct val="150000"/>
              </a:lnSpc>
              <a:buNone/>
            </a:pPr>
            <a:r>
              <a:rPr lang="fa-IR" sz="2400" b="1" dirty="0"/>
              <a:t>از نقطه نظری وسیع‌تر او یک رویکرد کینه جویانه و بی‌دلی نسبت به خطاهای انسانی و یک اطمینان غیر واقعی نسبت به درک و قضاوت خودش دارد. به عنوان یک ارشناس تنیس می‌گویم اگر وی همان سطح از کمال را که از داوران خط انتظار دارد از خودش انتظار داشته باشد باید از زمین مسابقه خارج شده و با تنیس خداحافظی کند. رفتار غیر ورزشی بخشی از ناتوانی او در داشتن یک دید وسیع‌تر نسبت به بازی را نشان می‌دهد. حتی « مک » گاهی به استانداردی بالاتر می‌رسد که می‌گوید داوران و مسئولین برگزاری باید کامل و بی‌نقص باشند اما بازیکنان می‌توانند انسان باشند. این روزها مک اینرو دوست دارد خودش را به خاطر برخورد زشت و ناپسند با داوران، آن هم در دوران جوانی‌اش مورد شماتت قرار دهد نشانه بارز از دستیابی به دید وسیع‌تر و جامع‌تر نسبت به زندگی.</a:t>
            </a:r>
          </a:p>
        </p:txBody>
      </p:sp>
    </p:spTree>
    <p:extLst>
      <p:ext uri="{BB962C8B-B14F-4D97-AF65-F5344CB8AC3E}">
        <p14:creationId xmlns:p14="http://schemas.microsoft.com/office/powerpoint/2010/main" val="1997840031"/>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اخیراً فرصتی دست داد تا با تجربه عملی این دیدگاه در ورزش آشنا شوم. یکی از دوستان خوبم کم کم خود را از یک داور تازه شاغل در مسابقات مدارس متوسطه به جوان‌ترین داور انجمن بسکتبال قاره رساند و در نهایت موفق شد در لیگ بسکتبال حرفه‌ای آمریکا سوت بزند. این یک تجربه فوق العاده از توجه به بازی بسکتبال حرفه‌ای بعد از یک گفتگوی مفصل با او است. </a:t>
            </a:r>
            <a:endParaRPr lang="en-US" sz="2400" b="1" dirty="0"/>
          </a:p>
        </p:txBody>
      </p:sp>
    </p:spTree>
    <p:extLst>
      <p:ext uri="{BB962C8B-B14F-4D97-AF65-F5344CB8AC3E}">
        <p14:creationId xmlns:p14="http://schemas.microsoft.com/office/powerpoint/2010/main" val="468565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 xmlns:a16="http://schemas.microsoft.com/office/drawing/2014/main" id="{C461369B-8AA6-6C69-1677-81298AF5A47C}"/>
              </a:ext>
            </a:extLst>
          </p:cNvPr>
          <p:cNvSpPr>
            <a:spLocks noGrp="1"/>
          </p:cNvSpPr>
          <p:nvPr>
            <p:ph idx="1"/>
          </p:nvPr>
        </p:nvSpPr>
        <p:spPr/>
        <p:txBody>
          <a:bodyPr>
            <a:noAutofit/>
          </a:bodyPr>
          <a:lstStyle/>
          <a:p>
            <a:pPr marL="0" indent="0" algn="just" rtl="1">
              <a:lnSpc>
                <a:spcPct val="150000"/>
              </a:lnSpc>
              <a:buNone/>
            </a:pPr>
            <a:r>
              <a:rPr lang="fa-IR" sz="2400" b="1" dirty="0"/>
              <a:t>سکوی دوم متعلق به غیر آمریکایی ها است </a:t>
            </a:r>
            <a:r>
              <a:rPr lang="fa-IR" sz="2400" b="1" dirty="0" smtClean="0"/>
              <a:t>(کنایه </a:t>
            </a:r>
            <a:r>
              <a:rPr lang="fa-IR" sz="2400" b="1" dirty="0"/>
              <a:t>از اینکه از نظر آمریکایی ها مدال نقره برای بازنده </a:t>
            </a:r>
            <a:r>
              <a:rPr lang="fa-IR" sz="2400" b="1" dirty="0" smtClean="0"/>
              <a:t>هاست) </a:t>
            </a:r>
            <a:r>
              <a:rPr lang="fa-IR" sz="2400" b="1" dirty="0"/>
              <a:t>در صورت پذیرش این نگرش چه عواقبی در انتظار کودکان هواداران مربیان و بازیکنان خواهد بود در کنار این تصور تقلیل گرایانه از ورزش و تاکید ماهیه رقابتی ورزش اتفاقی که خواهد افتاد این است که یک بازی میل به صفر یک </a:t>
            </a:r>
            <a:r>
              <a:rPr lang="fa-IR" sz="2400" b="1" dirty="0" smtClean="0"/>
              <a:t>(مدل </a:t>
            </a:r>
            <a:r>
              <a:rPr lang="fa-IR" sz="2400" b="1" dirty="0"/>
              <a:t>ریاضی است وضعیتی که سود یا زیان یک شرکت کننده دقیقا با زیان یا سود شرکت کننده دیگر برابر </a:t>
            </a:r>
            <a:r>
              <a:rPr lang="fa-IR" sz="2400" b="1" dirty="0" smtClean="0"/>
              <a:t>است) </a:t>
            </a:r>
            <a:r>
              <a:rPr lang="fa-IR" sz="2400" b="1" dirty="0"/>
              <a:t>رخ خواهد داد که در آن باخت یک ننگ محسوب شده و گویی حریف می خواهد چیز باارزشی شما را برباید و حتی شما را تحقیر کند استعاره های مرتبط با مفهوم جنگ این تصور را تقویت می کند که گویی ورزشکاران جنگجویانی هستند که به مصاف دشمن رفته اند</a:t>
            </a:r>
          </a:p>
        </p:txBody>
      </p:sp>
    </p:spTree>
    <p:extLst>
      <p:ext uri="{BB962C8B-B14F-4D97-AF65-F5344CB8AC3E}">
        <p14:creationId xmlns:p14="http://schemas.microsoft.com/office/powerpoint/2010/main" val="3999925559"/>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5322" y="1931831"/>
            <a:ext cx="10515600" cy="5404231"/>
          </a:xfrm>
        </p:spPr>
        <p:txBody>
          <a:bodyPr>
            <a:normAutofit/>
          </a:bodyPr>
          <a:lstStyle/>
          <a:p>
            <a:pPr marL="0" indent="0" algn="just" rtl="1">
              <a:lnSpc>
                <a:spcPct val="150000"/>
              </a:lnSpc>
              <a:buNone/>
            </a:pPr>
            <a:r>
              <a:rPr lang="fa-IR" sz="2400" b="1" dirty="0"/>
              <a:t>بازی از دیدگاه او که تلاش می‌کند آن را به کنترلش درآورد با طرز رفتارهای مختلفی سر و کار دارد او قوانین را تفسیر می‌کند،از مقررات صیانت می‌کند،بازی را به جریان می‌اندازد و وضعیت و ساختار روانی بازیکنان در هر لحظه از بازی را تحلیل می‌کند. تفسیر قضاوت‌های او و قدردانی از تجربه و مهارت او از دیدگاه خارج از دیدگاه متعصب مربیان،بازیکنان و هواداران تحسین برانگیز است. به عبارت ساده‌تر؛ او آدم خوبی است. تنها راه دیدن و درک این موضوع در کنار احترام به برتری‌ها و موفقیت‌هایی که در حرفه‌اش کسب کرده رسیدن به یک دید وسیع‌تر است. البته شما مجبور نیستید برای کسب احترام این چنینی دوست یک داور و یا یکی از مسئولین برگزاری مسابقات باشید.</a:t>
            </a:r>
          </a:p>
          <a:p>
            <a:endParaRPr lang="en-US" sz="2400" dirty="0"/>
          </a:p>
          <a:p>
            <a:endParaRPr lang="fa-IR" sz="2400" dirty="0"/>
          </a:p>
        </p:txBody>
      </p:sp>
    </p:spTree>
    <p:extLst>
      <p:ext uri="{BB962C8B-B14F-4D97-AF65-F5344CB8AC3E}">
        <p14:creationId xmlns:p14="http://schemas.microsoft.com/office/powerpoint/2010/main" val="2504814061"/>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b="1" dirty="0"/>
              <a:t>چرا باید به داوران و مسئولین برگزاری احترام بگذاریم؟</a:t>
            </a:r>
            <a:endParaRPr lang="en-US" b="1" dirty="0"/>
          </a:p>
        </p:txBody>
      </p:sp>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توجیه و دلیل این اصل هرگز طولانی و خارق‌العاده نیست. باید توجه داشت که اخلاق ورزشی بیش از هر چیز در ذات و ماهیت حرکت و فعالیت بدنی نهفته است این در حالی است که نگرش ما نسبت به داوران و مسئولین برگزاری باید بازتاب شناخت ما نسبت به ورزش باشد. در ورزش‌های سازمان یافته، مسئولین برگزاری «بخشی از مسابقه» هستند. آنها بخشی از یک تعهد ضمنی هستند که امکان برگزاری رقابت را فراهم می‌کنند. </a:t>
            </a:r>
            <a:endParaRPr lang="en-US" sz="2400" b="1" dirty="0"/>
          </a:p>
        </p:txBody>
      </p:sp>
    </p:spTree>
    <p:extLst>
      <p:ext uri="{BB962C8B-B14F-4D97-AF65-F5344CB8AC3E}">
        <p14:creationId xmlns:p14="http://schemas.microsoft.com/office/powerpoint/2010/main" val="417426178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کسی نمی‌تواند یک مسابقه ورزشی را بدون قوانین و مقررات برگزار کند؛ در یک رقابت و مسابقه سازمان یافته مسئولین مجری و فراهم کننده شرایط مسابقه هستند. در واقع آنها حافظان روح مسابقه هستند. به همین دلیل احترام به مسئولین (به ویژه داوران) در واقع احترام به مسابقه است.داوران و مسئولین برگزاری مسابقات نه تنها قوانین؛ بلکه رسوم و آداب ورزش که معمولاً مقرراتی نانوشته هستند را به روشنی اجرا می‌کنند. آنها معمولا عنصری سختگیر در نظامی از بایدها و نبایدها هستند که باید از اجرای قوانین اطمینان حاصل کنند</a:t>
            </a:r>
            <a:r>
              <a:rPr lang="fa-IR" sz="2400" dirty="0"/>
              <a:t>.</a:t>
            </a:r>
            <a:endParaRPr lang="en-US" sz="2400" dirty="0"/>
          </a:p>
        </p:txBody>
      </p:sp>
    </p:spTree>
    <p:extLst>
      <p:ext uri="{BB962C8B-B14F-4D97-AF65-F5344CB8AC3E}">
        <p14:creationId xmlns:p14="http://schemas.microsoft.com/office/powerpoint/2010/main" val="4244378804"/>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آنها مشخصاً برای حفظ نظم آنجا هستند. باید به خاطر جلوگیری از نابودی و به هم خوردن دنیای پرشور مسابقات و تبدیل آن به یک شرایط پر هرج و مرج مملو از تمایلات شخصی افراد،به قوانین، داوران و مسئولین برگزاری مسابقات احترام گذاشت و نگذاشته فضای مسابقه به «جنگ همه علیه همه» یا به تعبیر فیلسوف قرن هفدهم «توماس هابز» به رقابتی بدون محدودیت‌های اخلاقی تبدیل شود.</a:t>
            </a:r>
            <a:endParaRPr lang="en-US" sz="2400" b="1" dirty="0"/>
          </a:p>
        </p:txBody>
      </p:sp>
    </p:spTree>
    <p:extLst>
      <p:ext uri="{BB962C8B-B14F-4D97-AF65-F5344CB8AC3E}">
        <p14:creationId xmlns:p14="http://schemas.microsoft.com/office/powerpoint/2010/main" val="4045086212"/>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در زندگی روزمره ما همواره به پلیس به عنوان نگهبانان نظم اجتماعی احترام می‌گذاریم اگرچه آرزو داریم که حضورشان ضروری نباشد که البته زمانی این آرزو به حقیقت نزدیک می‌شود که در یک دنیای اجتماعی مملو از افراد با فضیلت (با رفتار درست) زندگی کنیم. مسئولین در ورزشگاهی به مثابه پلیس هستند گاهی مانند والدین، آداب معاشرت و رفتار مناسب بر سر میز را به ما یاد می‌دهند و گاهی شبیه یک رهبر ارکستر، آداب و رسوم را تفسیر کرده و باعث خلق یک ریتم زیبا می‌شوند.</a:t>
            </a:r>
          </a:p>
          <a:p>
            <a:endParaRPr lang="en-US" sz="2400" dirty="0"/>
          </a:p>
        </p:txBody>
      </p:sp>
    </p:spTree>
    <p:extLst>
      <p:ext uri="{BB962C8B-B14F-4D97-AF65-F5344CB8AC3E}">
        <p14:creationId xmlns:p14="http://schemas.microsoft.com/office/powerpoint/2010/main" val="2043922191"/>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t>اخراج ورزشکار کوبایی بعد از جنجال آفرینی در تکواندو</a:t>
            </a:r>
            <a:endParaRPr lang="en-US" b="1" dirty="0"/>
          </a:p>
        </p:txBody>
      </p:sp>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یک تکواندوکار کوبایی به خاطر حمله به داور در جریان مسابقه به طور مادام العمر محروم شد. آنجل والودیا ماتوس در جریان مسابقه رده‌بندی دسته ۸۰ کیلوگرم فردی را مصدوم کرد. ماتوس ۳۱ ساله و مربیش لئودیس گونزالس بعد از اینکه به صورت داور سوئدی شکیر چلبات ضربه خشونت آمیز وارد کردن بازی را به اغتشاش و درگیری کشاندند. چلبات فورا آماده برخورد قانونی متقابل شد اما به دلیل ازدحام ورزشکار و مصدومیت دهان این مسئول و اطلاع رسانی ورزشگاه بود که حرکت ورزشکار کوبایی را خشونت آمیز خوانده و اخراج او را تایید کرد.</a:t>
            </a:r>
            <a:endParaRPr lang="en-US" sz="2400" b="1" dirty="0"/>
          </a:p>
        </p:txBody>
      </p:sp>
    </p:spTree>
    <p:extLst>
      <p:ext uri="{BB962C8B-B14F-4D97-AF65-F5344CB8AC3E}">
        <p14:creationId xmlns:p14="http://schemas.microsoft.com/office/powerpoint/2010/main" val="3849374933"/>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ما توس  از اینکه به خاطر مصدومیتش در اواسط مسابقه و بخیه شدن فرایند درمان و بازگشتش در برابر دارنده مدال نقره جهانی امان چیلمانو از قزاقستان اخراج شده خشمگین بود. مربی او گفت این حمله به خاطر داور بوده که در تصمیم و تفسیرش از قانون مصدومیت بسیار سختگیرانه عمل کرده است. چیلمانو اعتقاد داشت که انگشت ماتوس شکسته و قادر به ادامه مسابقه نیست. شب گذشته کمیته بین المللی المپیک از عملکرد فدراسیون جهانی تکواندو در خصوص این اتفاق ابراز رضایت کرد. </a:t>
            </a:r>
            <a:endParaRPr lang="en-US" sz="2400" b="1" dirty="0"/>
          </a:p>
        </p:txBody>
      </p:sp>
    </p:spTree>
    <p:extLst>
      <p:ext uri="{BB962C8B-B14F-4D97-AF65-F5344CB8AC3E}">
        <p14:creationId xmlns:p14="http://schemas.microsoft.com/office/powerpoint/2010/main" val="452742517"/>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دبیرکل فدراسیون جهانی تکواندو یانگ سین سوک اظهار داشت که علاوه بر محرومیت مادام العمر فدراسیون باید اقداماتی قانونی لازم را در مراجع غذایی علیه ماتوس و مربیش انجام دهد. این در حالی است که تکواندو برای حفظ بقا در بازی‌های المپیک ۲۰۱۶ مبارزه می‌کند و احتمال حذف تکواندو در این بازی‌ها به رای گیری که سال آینده از سوی اعضای کمیته بین المللی المپیک در کپنهاگ انجام خواهد شد وجود دارد.</a:t>
            </a:r>
          </a:p>
          <a:p>
            <a:endParaRPr lang="en-US" sz="2400" dirty="0"/>
          </a:p>
        </p:txBody>
      </p:sp>
    </p:spTree>
    <p:extLst>
      <p:ext uri="{BB962C8B-B14F-4D97-AF65-F5344CB8AC3E}">
        <p14:creationId xmlns:p14="http://schemas.microsoft.com/office/powerpoint/2010/main" val="1156048901"/>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 ضمن اینکه جودو گزینه قوی برای جانشینی محسوب می‌شود. پیش از این یک فرنگی کار سوئدی آرا آبراهمیان پس از اینکه از قضاوت داور ناراحت و عصبانی بود مدال برنز دسته ۸۴ کیلوگرم خود را از گردن درآورد و به داور گفت؛ مدال طلایش را خرج کرده است (اشاره به دریافت رشوه از حریف مقابل). وی از سکو پایین آمد و مدالش را در وسط تشک قرار داد و واکنش شدید کمیته بین المللی المپیک را برانگیخت. در قبال این کار کمیته بین المللی المپیک مدال او را پس گرفت و دستور اخراج او از دهکده بازی‌ها را صادر کرد. </a:t>
            </a:r>
            <a:endParaRPr lang="en-US" sz="2400" b="1" dirty="0"/>
          </a:p>
        </p:txBody>
      </p:sp>
    </p:spTree>
    <p:extLst>
      <p:ext uri="{BB962C8B-B14F-4D97-AF65-F5344CB8AC3E}">
        <p14:creationId xmlns:p14="http://schemas.microsoft.com/office/powerpoint/2010/main" val="742241439"/>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داوران به همان دلایلی که بازیکنان و مربیان لایق احترامند،لایق احترام هستند. ما باید به فضیلت و درستی در هر جایی که باشد احترام بگذاریم داوران خوب به فضیلت کاری و حرفه‌ایشان تجسم می‌بخشند. همانند بازیکنان و مربیان حرفه‌ای که با جدیت برای بهتر شدن در وظایفشان  به عنوان یک شرکت کننده سهیم در ورزش تلاش می‌کنند داوران هم به طور جدی در یادگیری مسائلی که مربوط به خودشان است پیگیر هستند و تلاش می‌کنند تا جایی که می‌توانند بهتر و بهتر عمل کنند. </a:t>
            </a:r>
            <a:endParaRPr lang="en-US" sz="2400" b="1" dirty="0"/>
          </a:p>
        </p:txBody>
      </p:sp>
    </p:spTree>
    <p:extLst>
      <p:ext uri="{BB962C8B-B14F-4D97-AF65-F5344CB8AC3E}">
        <p14:creationId xmlns:p14="http://schemas.microsoft.com/office/powerpoint/2010/main" val="2749367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در چنین فضایی که قصدم کشتن رقیبان را داریم توهین این نوع فحاشی به آن رواج می یابد بیایید آنها را بکشیم تنبیه بکوبیم و نابود کنیم بدون تردید ورزش یک فعالیت رقابتی است اما حلقه </a:t>
            </a:r>
            <a:r>
              <a:rPr lang="fa-IR" sz="2400" b="1" dirty="0" smtClean="0"/>
              <a:t>مفقوده </a:t>
            </a:r>
            <a:r>
              <a:rPr lang="fa-IR" sz="2400" b="1" dirty="0"/>
              <a:t>جنبه مشارکت جویانه </a:t>
            </a:r>
            <a:r>
              <a:rPr lang="fa-IR" sz="2400" b="1" dirty="0" smtClean="0"/>
              <a:t>ورزش است یعنی </a:t>
            </a:r>
            <a:r>
              <a:rPr lang="fa-IR" sz="2400" b="1" dirty="0"/>
              <a:t>شرکت کنندگان نه برای جنگ بلکه برای سرگرم شدن و پیشرفت در فعالیتی جذاب کنار هم حضور می یابند و ارزش ها معانی مشترکی را به اشتراک می گذارند چرا که از عملکرد بازیکنان سنترال واشنگتن شگفت </a:t>
            </a:r>
            <a:r>
              <a:rPr lang="fa-IR" sz="2400" b="1" dirty="0" smtClean="0"/>
              <a:t>زده شدیم </a:t>
            </a:r>
            <a:r>
              <a:rPr lang="fa-IR" sz="2400" b="1" dirty="0"/>
              <a:t>چون انتظار نداریم که نوع دوستی یا خیرخواهی در میدان نبرد اتفاق بیفتد</a:t>
            </a:r>
            <a:endParaRPr lang="en-US" sz="2400" b="1" dirty="0"/>
          </a:p>
        </p:txBody>
      </p:sp>
    </p:spTree>
    <p:extLst>
      <p:ext uri="{BB962C8B-B14F-4D97-AF65-F5344CB8AC3E}">
        <p14:creationId xmlns:p14="http://schemas.microsoft.com/office/powerpoint/2010/main" val="500294151"/>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اکثر داوران و مسئولین برگزاری مسابقات از عشقی عمیق نسبت به ورزش برخوردارند و در این مورد با مربیان و بازیکنان سهیم هستند. بازیکنان و مربیان باید همیشه به این فکر باشند که مسئولین برگزاری به ویژه داوران با قبول مسئولیت پیوند عمیق خود را به رشته ورزشی مورد علاقه‌شان اثبات کرده‌اند. داوران نسبت به فضای کلی و جهانی بازی‌ها و مسابقات بدگمان نیستند؛ بلکه معمولاً به راستی و درستی آن ایمان دارند. خلاصه اینکه ما باید به داوران به خاطر فضیلت کاری، تلاش و اراده برای بهتر شدن عشق به مسابقات و در نهایت حضور در اتفاق و رویدادی که ما هم در آن سهیم هستیم احترام بگذاریم.</a:t>
            </a:r>
          </a:p>
          <a:p>
            <a:pPr marL="0" indent="0" algn="just" rtl="1">
              <a:lnSpc>
                <a:spcPct val="150000"/>
              </a:lnSpc>
              <a:buNone/>
            </a:pPr>
            <a:endParaRPr lang="en-US" sz="2400" b="1" dirty="0"/>
          </a:p>
        </p:txBody>
      </p:sp>
    </p:spTree>
    <p:extLst>
      <p:ext uri="{BB962C8B-B14F-4D97-AF65-F5344CB8AC3E}">
        <p14:creationId xmlns:p14="http://schemas.microsoft.com/office/powerpoint/2010/main" val="3623055559"/>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برای مربیان لیگ‌های جوانان،مسابقات دانش آموزی مقطع متوسطه و حتی ورزشکاران دانشگاهی،نمایش احترام به داوران امری مهم و ضروری محسوب می‌شود. در این شرایط وظیفه شما به عنوان یک معلم اخلاق ورزشی بسیار حائز اهمیت است. در اینجا فرصت‌های بسیاری برای ارائه و تقویت رفتار خوب، درست و بی‌طرفانه وجود دارد. بسیار مهم است که با مثال و به صورت عینی به بازیکنان نشان دهید که چگونه در حین داشتن رفتار خوب و اخلاقی می‌توانند رقابت را دوست داشته باشند و برای موفقیت و پیروزی از خود علاقه نشان دهند. </a:t>
            </a:r>
            <a:endParaRPr lang="en-US" sz="2400" b="1" dirty="0"/>
          </a:p>
        </p:txBody>
      </p:sp>
    </p:spTree>
    <p:extLst>
      <p:ext uri="{BB962C8B-B14F-4D97-AF65-F5344CB8AC3E}">
        <p14:creationId xmlns:p14="http://schemas.microsoft.com/office/powerpoint/2010/main" val="2684971205"/>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5321" y="1674253"/>
            <a:ext cx="10515600" cy="4901955"/>
          </a:xfrm>
        </p:spPr>
        <p:txBody>
          <a:bodyPr>
            <a:normAutofit/>
          </a:bodyPr>
          <a:lstStyle/>
          <a:p>
            <a:pPr marL="0" indent="0" algn="just" rtl="1">
              <a:lnSpc>
                <a:spcPct val="150000"/>
              </a:lnSpc>
              <a:buNone/>
            </a:pPr>
            <a:r>
              <a:rPr lang="fa-IR" sz="2400" b="1" dirty="0"/>
              <a:t>در نهایت،احترام به داور به طور خاص به عنوان یک واکنش دفاعی علیه اعتراض،سرزنش بازنده و عدم پذیرش مسئولیت شکست حائز اهمیت است. مربیان هرگز نباید به بازیکنانشان اجازه دهند داور را به خاطر نتایج ناامید کننده تیم قربانی کنند. در لحظات بعد از یک شکست می‌توانید به بازیکنان کمک کنید که به جای سرزنش داور بازی به خاطر نتیجه به تحلیل مسابقه، بازی خودشان و علل شکست بپردازند. شما می‌توانید با بیان این دیدگاه که شاید و فقط شاید گاهی حق با داوران است و ما هم اشتباه می‌کنیم به گسترش تفکر در آنها کمک کنید. البته بعضی از مربیان این موضوعات را به بازیکنان گوشزد می‌کنند: چیزی به داور بازی نگویید،به این خاطر که این وظیفه مربی یا کاپیتان است. مطمئناً این‌ها موقعیت‌ها و جایگاه‌های پذیرفته شده هستند و مربیان نیز به این ترتیب با داوران محترمانه رفتار کرده‌اند.</a:t>
            </a:r>
            <a:endParaRPr lang="en-US" sz="2400" b="1" dirty="0"/>
          </a:p>
        </p:txBody>
      </p:sp>
    </p:spTree>
    <p:extLst>
      <p:ext uri="{BB962C8B-B14F-4D97-AF65-F5344CB8AC3E}">
        <p14:creationId xmlns:p14="http://schemas.microsoft.com/office/powerpoint/2010/main" val="3839913969"/>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just" rtl="1">
              <a:lnSpc>
                <a:spcPct val="150000"/>
              </a:lnSpc>
              <a:buNone/>
            </a:pPr>
            <a:r>
              <a:rPr lang="fa-IR" sz="2400" b="1" dirty="0"/>
              <a:t>اما برخی از مربیان تصور می‌کنند که وظیفه آنهاست که برای کسب پیروزی در مسابقه دست به هر کاری بزنند. حتی ممکن است بر این باور باشند که هر کاری می‌توانند انجام دهند. مثلاً اگر تیمشان عقب است؛برای برانگیختن و تحریک تیم کاری کنند که به اخراجشان از بازی منجر شود. باور برخی از آنها این است که اگر داوران مایل به اندکی بدرفتاری نباشند،نباید نامشان را « داور » گذاشت. خوب آنچه بخشی از مسابقه هم هست و هم نیست موضوع بسیار مهم آداب و رسوم بازی است. و متاسفانه نگرش و دیدگاهی که در حال توصیف آن هستیم احتمالاً رفتار اکثر مربیان است. بدین معنا که طبق عرف به سطوح درآوردن داوران بخشی از مسابقه و بازی است. اما مربیان دارای چه نقشی در تعیین آداب و رسوم مسابقه هستند؟</a:t>
            </a:r>
            <a:endParaRPr lang="en-US" sz="2400" b="1" dirty="0"/>
          </a:p>
        </p:txBody>
      </p:sp>
    </p:spTree>
    <p:extLst>
      <p:ext uri="{BB962C8B-B14F-4D97-AF65-F5344CB8AC3E}">
        <p14:creationId xmlns:p14="http://schemas.microsoft.com/office/powerpoint/2010/main" val="1772251833"/>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just" rtl="1">
              <a:lnSpc>
                <a:spcPct val="150000"/>
              </a:lnSpc>
              <a:buNone/>
            </a:pPr>
            <a:r>
              <a:rPr lang="fa-IR" sz="2400" b="1" dirty="0"/>
              <a:t>آنچه ما به دنبالش هستیم این است که کمی فکر کنید و بیندیشید چه چیزی این معنا و مفهوم را می‌سازد و چه چیزی سازنده این باور است که داور دارای نقش اساسی در یک مسابقه ورزشی است؟ بدون آنها مسابقات ورزشی احتمالاً برای مدت طولانی دوام نخواهد داشت. چه می‌شود اگر این موضوع تبدیل به یک رویه پذیرفته شده و قابل قبول برای مربیان شود که به داوران بابت چیزهایی که دوست ندارند پول (رشوه) بپردازند؟ آیا این امر می‌تواند بر اساس گفته‌ها به قسمتی از مسابقه تبدیل شود؟ قطعاً نباید فراموش کنیم که داوران بخشی از ماهیت یک رقابت ورزشی هستند و عملکرد و کارکرد آنها برای بقای یک رقابت و مسابقه ضروری است و این همان دلیلی است که ما باید به خاطرش به داوران و مسئولین برگزاری مسابقات احترام بگذاریم.</a:t>
            </a:r>
          </a:p>
          <a:p>
            <a:pPr marL="0" indent="0" algn="just" rtl="1">
              <a:lnSpc>
                <a:spcPct val="150000"/>
              </a:lnSpc>
              <a:buNone/>
            </a:pPr>
            <a:endParaRPr lang="en-US" sz="2400" b="1" dirty="0"/>
          </a:p>
        </p:txBody>
      </p:sp>
    </p:spTree>
    <p:extLst>
      <p:ext uri="{BB962C8B-B14F-4D97-AF65-F5344CB8AC3E}">
        <p14:creationId xmlns:p14="http://schemas.microsoft.com/office/powerpoint/2010/main" val="4240813797"/>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a:t>نمایش احترام به داوران و مسئولین برگزاری</a:t>
            </a:r>
            <a:endParaRPr lang="en-US" sz="5400" b="1" dirty="0"/>
          </a:p>
        </p:txBody>
      </p:sp>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آنچه گفتیم چیزی بیش از یک اشاره کاربردی به اصل احترام است. اما چندین سوال واضح و روشن وجود دارد که نیازمند پاسخگویی است و ما به اصول خاصتری نیاز داریم تا به خودمان کمک کنیم در مورد اعتراضات به جا و بیجایمان نسبت به داوران و مسئولین درست قضاوت کنیم. آیا احترام به مسئولین بدین معنی است که به عنوان یک مربی هرگز نمی‌توانید بحث کنید،سوال بپرسید یا به بعضی از داوران و مسئولین برگزاری اعتراض کنید؟ نه اینگونه نیست. دیدگاه موجود نسبت به احترام نه مستلزم یک جواب غیرمنطقی به داوری است و نه دلالت بر قبول کردن و پذیرفتن تمام آن چیزی است که در میدان مسابقه اتفاق افتاده است. پس مستلزم چه چیزی است؟</a:t>
            </a:r>
          </a:p>
          <a:p>
            <a:pPr marL="0" indent="0" algn="just" rtl="1">
              <a:lnSpc>
                <a:spcPct val="150000"/>
              </a:lnSpc>
              <a:buNone/>
            </a:pPr>
            <a:endParaRPr lang="en-US" sz="2400" b="1" dirty="0"/>
          </a:p>
        </p:txBody>
      </p:sp>
    </p:spTree>
    <p:extLst>
      <p:ext uri="{BB962C8B-B14F-4D97-AF65-F5344CB8AC3E}">
        <p14:creationId xmlns:p14="http://schemas.microsoft.com/office/powerpoint/2010/main" val="2726518483"/>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a:t>هنجار های گفتمان مدنی</a:t>
            </a:r>
            <a:endParaRPr lang="en-US" sz="5400" b="1" dirty="0"/>
          </a:p>
        </p:txBody>
      </p:sp>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هیچ دلیلی وجود ندارد که تصور کنیم هنجار ارتباط با داوران و مسئولین برگزاری مسابقات با هنجارهای ارتباطی زندگی روزمره متفاوت است. به نظر می‌رسد احترام به داوران و قضاوت آنها همانند احترام به عقاید و نظرات هر شخص دیگری است. من باید به حق شما به عنوان انسان دارای اختیاری که از ایده،نظر به عقاید خاص خود بهره‌مند است احترام بگذارم. اما این بدان معنی نیست که من باید با شما موافق باشم و فکر کنم همیشه درست می‌گویید.</a:t>
            </a:r>
            <a:endParaRPr lang="en-US" sz="2400" b="1" dirty="0"/>
          </a:p>
        </p:txBody>
      </p:sp>
    </p:spTree>
    <p:extLst>
      <p:ext uri="{BB962C8B-B14F-4D97-AF65-F5344CB8AC3E}">
        <p14:creationId xmlns:p14="http://schemas.microsoft.com/office/powerpoint/2010/main" val="4158615692"/>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5169" y="1737105"/>
            <a:ext cx="10515600" cy="5120895"/>
          </a:xfrm>
        </p:spPr>
        <p:txBody>
          <a:bodyPr>
            <a:normAutofit/>
          </a:bodyPr>
          <a:lstStyle/>
          <a:p>
            <a:pPr marL="0" indent="0" algn="just" rtl="1">
              <a:lnSpc>
                <a:spcPct val="160000"/>
              </a:lnSpc>
              <a:buNone/>
            </a:pPr>
            <a:r>
              <a:rPr lang="fa-IR" sz="2400" b="1" dirty="0"/>
              <a:t>در حقیقت اگر من به شما به عنوان یک فرد معمولی احترام می‌گذارم،در واقع احترام به فردی است که می‌تواند به مشکلات بیندیشد و به دنبال دلایل خوبی برای باور کردن چیزهاست؛موضوعی که نشان می‌دهد من در راستای پرسشگری و احترام به دلایل و پاسخ‌هایتان متعهد هستم. فرض می‌کنم که بعضی عقاید و اعتقادات از بعضی دیگر در شرایط حقیقی بهتر هستند؛ و فرض می‌کنم که شما علاقمند به حقیقت و صداقت هستید. بنابراین من دلایل خودم را در تلاش برای متقاعد کردن شما ارائه می‌کنم تا شما را متوجه خطاهایتان کنم. اما ممکن است این امر با رفتاری مبتنی بر نزاکت انجام شود که منطبق بر اصل احترام است. من می‌توانم بدون نیاز به توافق با شما و احترام به نظراتتان به شما احترام بگذارم. و همچنین می‌توانم بدون شکستن قید و بندهای رفتاری و نزاکتی شما را درگیر یک بحث هیجانی و احساسی کنم. </a:t>
            </a:r>
            <a:endParaRPr lang="en-US" sz="2400" b="1" dirty="0"/>
          </a:p>
        </p:txBody>
      </p:sp>
    </p:spTree>
    <p:extLst>
      <p:ext uri="{BB962C8B-B14F-4D97-AF65-F5344CB8AC3E}">
        <p14:creationId xmlns:p14="http://schemas.microsoft.com/office/powerpoint/2010/main" val="513765635"/>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5916" y="1777284"/>
            <a:ext cx="10259096" cy="4760287"/>
          </a:xfrm>
        </p:spPr>
        <p:txBody>
          <a:bodyPr>
            <a:noAutofit/>
          </a:bodyPr>
          <a:lstStyle/>
          <a:p>
            <a:pPr marL="0" indent="0" algn="just" rtl="1">
              <a:lnSpc>
                <a:spcPct val="160000"/>
              </a:lnSpc>
              <a:buNone/>
            </a:pPr>
            <a:r>
              <a:rPr lang="fa-IR" sz="2200" b="1" dirty="0"/>
              <a:t>همچنین می‌توانم با طرح پرسش‌ها و مباحث قانونی،مسئولین و داوران را به پاسخگویی دعوت کنم اما این کار را بدون کینه ورزی،فحاشی و ناسزاگویی انجام دهم. باید تایید کنم که برخی داوری‌ها نیازمند بررسی بیشتر هستند. به عنوان مثال؛ تفسیر قوانین بخش بحث برانگیز بسیاری از قوانین است. با این حال شاید ناراحتی و اعتراض دائمی نسبت به قضاوت‌های فردی داور؛مثل منطقه ضربه در سافتبال، آفساید در فوتبال، خطای حمل در بسکتبال نامناسب باشد. حتی واکنش به نظرات داوران باید با تصور اینکه آنها مایل به بهتر شدن هستند انجام گیرد بنابراین پرسش‌های شما می‌تواند به آنها در ارزیابی عملکردشان کمک کند. اما پرسش‌های شما فقط در شرایطی می‌تواند مفید باشد که مسئولین و داوران به قضاوت شما احترام بگذارند و نظرات و پیشنهادهای مفید شما به اعتراضاتی وسواس گونه تعبیر نشوند.</a:t>
            </a:r>
          </a:p>
          <a:p>
            <a:pPr marL="0" indent="0" algn="just" rtl="1">
              <a:lnSpc>
                <a:spcPct val="160000"/>
              </a:lnSpc>
              <a:buNone/>
            </a:pPr>
            <a:endParaRPr lang="en-US" sz="2200" b="1" dirty="0"/>
          </a:p>
        </p:txBody>
      </p:sp>
    </p:spTree>
    <p:extLst>
      <p:ext uri="{BB962C8B-B14F-4D97-AF65-F5344CB8AC3E}">
        <p14:creationId xmlns:p14="http://schemas.microsoft.com/office/powerpoint/2010/main" val="1173343734"/>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a:t>قانون نقره ای</a:t>
            </a:r>
            <a:endParaRPr lang="en-US" sz="5400" b="1" dirty="0"/>
          </a:p>
        </p:txBody>
      </p:sp>
      <p:sp>
        <p:nvSpPr>
          <p:cNvPr id="3" name="Content Placeholder 2"/>
          <p:cNvSpPr>
            <a:spLocks noGrp="1"/>
          </p:cNvSpPr>
          <p:nvPr>
            <p:ph idx="1"/>
          </p:nvPr>
        </p:nvSpPr>
        <p:spPr>
          <a:xfrm>
            <a:off x="868680" y="1737360"/>
            <a:ext cx="10515600" cy="5035639"/>
          </a:xfrm>
        </p:spPr>
        <p:txBody>
          <a:bodyPr>
            <a:noAutofit/>
          </a:bodyPr>
          <a:lstStyle/>
          <a:p>
            <a:pPr marL="0" indent="0" algn="just" rtl="1">
              <a:lnSpc>
                <a:spcPct val="150000"/>
              </a:lnSpc>
              <a:buNone/>
            </a:pPr>
            <a:r>
              <a:rPr lang="fa-IR" sz="2300" b="1" dirty="0"/>
              <a:t>در فصل چهارم کتاب قانون نقره‌ای را معرفی کردیم،فرمول وارونه کنفسیوس در باب قانون طلایی؛ «رفتاری که نمی‌پسندی دیگران با تو انجام دهند تو هم با دیگران انجام نده». این پند و قاعده کلی بسیار با ارزش است و به نظر می‌رسد در هر جایی که بخواهیم با دیگران محترمانه رفتار کنیم کاربرد دارد. بازیکنان،مربیان و هواداران باید این موضوع ساده اما اساسی را در ذهن خود مرور کنند تا پیوند آن با داوران و مسئولین برگزاری را بهتر درک کنند. اگر مثل یک داور نمی‌خواهید مورد تهدید قرار بگیرید، نمی‌خواهید سرتان داد بزنند،سرزنش شوید و یا از نظر جسمانی تحت خشونت قرار بگیرید،پس نباید این چنین رفتار کنید. قوانین رفتاری و اخلاقی همواره به قضاوت‌های اخلاقی درست و منظم منتهی نمی‌شوند اما قانون نقره‌ای به شدت می‌تواند ما را در تصمیمگیری‌های کاربردی و مهم آن هم در شرایط دشوار یاری کند.</a:t>
            </a:r>
          </a:p>
        </p:txBody>
      </p:sp>
    </p:spTree>
    <p:extLst>
      <p:ext uri="{BB962C8B-B14F-4D97-AF65-F5344CB8AC3E}">
        <p14:creationId xmlns:p14="http://schemas.microsoft.com/office/powerpoint/2010/main" val="35879012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از این گذشته ما می خواهیم تیم حریف را نابود کنیم آیا انتظار دارید که نسبت به دشمنان خود بی تفاوت و یا حتی نامهربان باشیم به خصوص اگر اینگونه رفتار شانس ما برای پیروزی را بیشتر کند برای بسیاری از افراد ورزش امری سرگرم کننده است در واقع یک نمایش سرگرم کننده ناب برای لذت تماشاگران برای لحظه ای هم که شده تصور کنید چنین دیدگاهی نسبت به ورزش نبود نباشد چه اتفاقی رخ می دهد اگر ورزش سرگرمی است پس ورزشکاران باید کارهای سرگرم کننده ای انجام دهند و کسانی که این استعداد را دارند باید پاداش بگیرند</a:t>
            </a:r>
            <a:endParaRPr lang="en-US" sz="2400" b="1" dirty="0"/>
          </a:p>
        </p:txBody>
      </p:sp>
    </p:spTree>
    <p:extLst>
      <p:ext uri="{BB962C8B-B14F-4D97-AF65-F5344CB8AC3E}">
        <p14:creationId xmlns:p14="http://schemas.microsoft.com/office/powerpoint/2010/main" val="2208484916"/>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a:t>اصل خیرخواهی</a:t>
            </a:r>
            <a:endParaRPr lang="en-US" sz="5400" b="1" dirty="0"/>
          </a:p>
        </p:txBody>
      </p:sp>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در زمان‌های بحرانی یک اصل مهم وجود دارد و آن این است که باید واکنش‌هایتان در موقعیت‌های مختلف؛ منطقی،مستدل و متناسب باشد. اگر واکنش تندی نسبت به شخصی نشان دهید باید مطمئن شوید که موقعیت را به طور دقیق محاسبه و تفسیر نموده‌اید و بهترین واکنش را نسبت به آن انجام داده‌اید. اگر متوجه شدی دلایل خوبی برای رد یک موقعیت خاص وجود دارد نمی‌توان شما را به خاطر خطایی که واقعاً مرتکب نشده‌اید سرزنش کرد. این مشی قهرمانان پوشالی است که بی دلیل به کسانی که اشتباهی نکرده‌اند حمله می‌کنند. </a:t>
            </a:r>
            <a:endParaRPr lang="en-US" sz="2400" b="1" dirty="0"/>
          </a:p>
        </p:txBody>
      </p:sp>
    </p:spTree>
    <p:extLst>
      <p:ext uri="{BB962C8B-B14F-4D97-AF65-F5344CB8AC3E}">
        <p14:creationId xmlns:p14="http://schemas.microsoft.com/office/powerpoint/2010/main" val="842202436"/>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just" rtl="1">
              <a:lnSpc>
                <a:spcPct val="150000"/>
              </a:lnSpc>
              <a:buNone/>
            </a:pPr>
            <a:r>
              <a:rPr lang="fa-IR" sz="2800" b="1" dirty="0"/>
              <a:t>این اسب به شما کمک می‌کند تا جایی که می‌توانید خودتان را به جای حریفتان بگذارید و دلایل او را هم ارزیابی کنید. یک اصل مشابه واکنش ما را نسبت به داوران و مسئولین ملایم‌تر می‌کند. زمانی که واکنشی نسبت به داوران و مسئولین نشان می‌دهیم باید از عادت نشان دادن واکنش‌های منفی دوری کنیم این نوع واکنش بر این پیش فرض استوار است که داوران همیشه اشتباه می‌کنند. در حقیقت جواب‌ها و واکنش‌های سریع در تلویزیون به طور واضح نشان می‌دهد اغلب داوران درست می‌گویند و اعتراض اغلب بازیکنان و مربیان اشتباه است. برخورد خوب و ملایم با داوران بر افزایش درستی قضاوت داوران تاثیرگذار است. </a:t>
            </a:r>
            <a:endParaRPr lang="en-US" sz="2800" b="1" dirty="0"/>
          </a:p>
        </p:txBody>
      </p:sp>
    </p:spTree>
    <p:extLst>
      <p:ext uri="{BB962C8B-B14F-4D97-AF65-F5344CB8AC3E}">
        <p14:creationId xmlns:p14="http://schemas.microsoft.com/office/powerpoint/2010/main" val="4122358798"/>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داوران؛نه همیشه درست می‌گویند و نه همیشه اشتباه می‌کنند. با این حال آنها متعهد به قضاوت بی‌طرفانه و اجرای بی‌کم و کاست قوانین هستند. هیچ دلیلی وجود ندارد باور کنیم که آنها از حریف شما طرفداری می‌کنند و یک دلیل خوب وجود دارد تا باور کنیم که قضاوت خودتان به عنوان یک بازیکن،مربی یا هوادار ممکن است به سمتی که خودتان دوست دارید یعنی پیروزی تیم مورد علاقه‌تان سوق پیدا کند. دیدگاه خیرخواهان نسبت به تصمیم‌های داور، عاملی مفید و کاربردی برای گسترش روح و اخلاق ورزشکاری است.</a:t>
            </a:r>
            <a:endParaRPr lang="en-US" sz="2400" b="1" dirty="0"/>
          </a:p>
        </p:txBody>
      </p:sp>
    </p:spTree>
    <p:extLst>
      <p:ext uri="{BB962C8B-B14F-4D97-AF65-F5344CB8AC3E}">
        <p14:creationId xmlns:p14="http://schemas.microsoft.com/office/powerpoint/2010/main" val="3807411055"/>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5400" b="1" dirty="0"/>
              <a:t>داوران و سطح مسابقه</a:t>
            </a:r>
            <a:endParaRPr lang="en-US" sz="5400" b="1" dirty="0"/>
          </a:p>
        </p:txBody>
      </p:sp>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اصل نهایی باید واکنش‌هایمان را نسبت به داوران و مسئولین در شرایط خوبی که از آنها انتظار داریم و هم راستا با سطح مسابقه است رهنمون سازد. اصل مذکور این است که سطح داوری باید متناسب با سطح مسابقه باشد. هیچ ابهامی در مورد این اسب وجود ندارد. یک قانون در میان اکثر داوران وجود دارد که اگر در سطوح بالای رقابت‌ها و مسابقات کار می‌کنند باید روز به روز بهتر و بهتر شوند. </a:t>
            </a:r>
            <a:endParaRPr lang="en-US" sz="2400" b="1" dirty="0"/>
          </a:p>
        </p:txBody>
      </p:sp>
    </p:spTree>
    <p:extLst>
      <p:ext uri="{BB962C8B-B14F-4D97-AF65-F5344CB8AC3E}">
        <p14:creationId xmlns:p14="http://schemas.microsoft.com/office/powerpoint/2010/main" val="3677812495"/>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ما باید از داوران مدارس متوسطه و دانشگاه‌ها انتظار داشته باشیم و بخواهیم که از داوران لیگ نوجوانان و جوانان بهتر باشند. چنین انتظاراتی اگر یک بار اتفاق بیفتد دارای تاثیرات بسزایی است. در سطوح پایین‌تر مسابقات ورزشی ما باید به جای نثار کردن فحش و الفاظ رکیک نسبت به داوران ضعیف و تازه کار و یا داوطلبین داوری واکنشمان را با شانه شانه بالا انداختن‌های ناامید کننده نشان دهیم. در سطوح بالاتر همانطور که اشاره کردیم گفتگوهای سازنده مناسب‌تر است. </a:t>
            </a:r>
            <a:endParaRPr lang="en-US" sz="2400" b="1" dirty="0"/>
          </a:p>
        </p:txBody>
      </p:sp>
    </p:spTree>
    <p:extLst>
      <p:ext uri="{BB962C8B-B14F-4D97-AF65-F5344CB8AC3E}">
        <p14:creationId xmlns:p14="http://schemas.microsoft.com/office/powerpoint/2010/main" val="2854074240"/>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40136"/>
            <a:ext cx="10515600" cy="5017864"/>
          </a:xfrm>
        </p:spPr>
        <p:txBody>
          <a:bodyPr>
            <a:normAutofit/>
          </a:bodyPr>
          <a:lstStyle/>
          <a:p>
            <a:pPr marL="0" indent="0" algn="just" rtl="1">
              <a:lnSpc>
                <a:spcPct val="170000"/>
              </a:lnSpc>
              <a:buNone/>
            </a:pPr>
            <a:r>
              <a:rPr lang="fa-IR" sz="2400" b="1" dirty="0"/>
              <a:t>البته نمی‌توانیم این حقیقت را که داوران بد هم وجود دارند نادیده بگیریم. یا بهتر است بگوییم که برخی از داوران ممکن است از صلاحیت لازم برخوردار نباشند و به همین دلیل نباید به آنها اجازه داوری داد. با در نظر گرفتن این موضوع ما باید به داوران همانند مردم احترام بگذاریم ما نباید به بی‌کفایتی احترام بگذاریم و هرگز نباید عدم توانایی یک داور برای حفظ و در دست گرفتن کنترل یا نظم بازی را بپذیریم. داوران خوب لایق تحصیل و داوران بد یا کم مهارت لایق یک ارزیابی منفی هستند که البته این ارزیابی معمولاً توسط خودشان انجام می‌شود. انتقاد پذیری فرایندی همیشه جاری در سازمان‌های هوشمند است اما برخورد منفعل با داوران فاقد صلاحیت،خوشایند هواداران و ورزشکاران نیست.</a:t>
            </a:r>
            <a:endParaRPr lang="en-US" sz="2400" b="1" dirty="0"/>
          </a:p>
        </p:txBody>
      </p:sp>
    </p:spTree>
    <p:extLst>
      <p:ext uri="{BB962C8B-B14F-4D97-AF65-F5344CB8AC3E}">
        <p14:creationId xmlns:p14="http://schemas.microsoft.com/office/powerpoint/2010/main" val="3386551965"/>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11370"/>
            <a:ext cx="10515600" cy="5365594"/>
          </a:xfrm>
        </p:spPr>
        <p:txBody>
          <a:bodyPr>
            <a:normAutofit fontScale="77500" lnSpcReduction="20000"/>
          </a:bodyPr>
          <a:lstStyle/>
          <a:p>
            <a:pPr marL="0" indent="0" algn="just" rtl="1">
              <a:lnSpc>
                <a:spcPct val="170000"/>
              </a:lnSpc>
              <a:buNone/>
            </a:pPr>
            <a:r>
              <a:rPr lang="fa-IR" sz="3100" b="1" dirty="0"/>
              <a:t>در نهایت تمرکز اصلی ما در اینجا احترام مربیان،بازیکنان و هواداران به داوران است؛ البته استنباط خود داوران باید واضح باشد. اگر ورزشکاران و هواداران انتظار داشته باشند که داوران باید مناسب سطح بازی و مسابقه باشند داوران باید اطمینان حاصل کنند حداقل به همان اندازه خوب هستند. همانطور که انتظار داریم؛داوران لیگ‌های سطح پایین شاید مهلت و موقعیت لازم برای استاد شدن در حرفه داوری به مانند داوران لیگ‌های برتر نداشته باشند اما باید بدانند که داوری برای چنین مسابقاتی به اندازه کافی خوب است و با محدودیتی که دارند باید بهترین عملکردشان را نشان دهند. هر اصلی از احترام بر یک اصل مسئولیت پذیری دلالت دارد. در این مورد احترامی که داوران لایقش هستند؛دلالت بر مسئولیت پذیری آنان در حوزه داوری است و اینکه آنها کارشان را طوری انجام دهند که استحقاق احترام را نیز داشته باشند.</a:t>
            </a:r>
          </a:p>
          <a:p>
            <a:pPr marL="0" indent="0" algn="just" rtl="1">
              <a:buNone/>
            </a:pPr>
            <a:endParaRPr lang="en-US" dirty="0"/>
          </a:p>
        </p:txBody>
      </p:sp>
    </p:spTree>
    <p:extLst>
      <p:ext uri="{BB962C8B-B14F-4D97-AF65-F5344CB8AC3E}">
        <p14:creationId xmlns:p14="http://schemas.microsoft.com/office/powerpoint/2010/main" val="1585828705"/>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normAutofit/>
          </a:bodyPr>
          <a:lstStyle/>
          <a:p>
            <a:pPr algn="r" rtl="1"/>
            <a:r>
              <a:rPr lang="fa-IR" sz="5400" b="1" dirty="0"/>
              <a:t>چند پرسش</a:t>
            </a:r>
            <a:endParaRPr lang="en-US" sz="5400" b="1" dirty="0"/>
          </a:p>
        </p:txBody>
      </p:sp>
      <p:sp>
        <p:nvSpPr>
          <p:cNvPr id="3" name="Content Placeholder 2"/>
          <p:cNvSpPr>
            <a:spLocks noGrp="1"/>
          </p:cNvSpPr>
          <p:nvPr>
            <p:ph idx="1"/>
          </p:nvPr>
        </p:nvSpPr>
        <p:spPr/>
        <p:txBody>
          <a:bodyPr/>
          <a:lstStyle/>
          <a:p>
            <a:pPr marL="0" indent="0" algn="r" rtl="1">
              <a:lnSpc>
                <a:spcPct val="150000"/>
              </a:lnSpc>
              <a:buNone/>
            </a:pPr>
            <a:r>
              <a:rPr lang="fa-IR" b="1" dirty="0"/>
              <a:t>به مثالهای خاصی از رشته ورزشی خود که ممکن است قضاوت داوران را به چالش بکشد فکر کنید وتعدادی از آنها را بیان کنید</a:t>
            </a:r>
          </a:p>
          <a:p>
            <a:pPr marL="0" indent="0" algn="r" rtl="1">
              <a:lnSpc>
                <a:spcPct val="150000"/>
              </a:lnSpc>
              <a:buNone/>
            </a:pPr>
            <a:r>
              <a:rPr lang="fa-IR" b="1" dirty="0"/>
              <a:t>آیا موافق هستید که مربیان هرگز نباید به بازیکنانشان اجازه دهند داور را به خاطر باخت سرزنش کنند؟</a:t>
            </a:r>
          </a:p>
          <a:p>
            <a:pPr marL="0" indent="0" algn="r" rtl="1">
              <a:lnSpc>
                <a:spcPct val="150000"/>
              </a:lnSpc>
              <a:buNone/>
            </a:pPr>
            <a:r>
              <a:rPr lang="fa-IR" b="1" dirty="0"/>
              <a:t>آیا شما به عنوان یک مربی دارای همان استانداردهای متعالی هستید که انتظار دارید داوران در مقابل قضاوتهای شما به عنوان یک مربی بکار گیرند؟</a:t>
            </a:r>
          </a:p>
          <a:p>
            <a:pPr marL="0" indent="0" algn="r" rtl="1">
              <a:lnSpc>
                <a:spcPct val="150000"/>
              </a:lnSpc>
              <a:buNone/>
            </a:pPr>
            <a:endParaRPr lang="en-US" b="1" dirty="0"/>
          </a:p>
        </p:txBody>
      </p:sp>
    </p:spTree>
    <p:extLst>
      <p:ext uri="{BB962C8B-B14F-4D97-AF65-F5344CB8AC3E}">
        <p14:creationId xmlns:p14="http://schemas.microsoft.com/office/powerpoint/2010/main" val="421441182"/>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just" rtl="1">
              <a:lnSpc>
                <a:spcPct val="160000"/>
              </a:lnSpc>
              <a:buNone/>
            </a:pPr>
            <a:r>
              <a:rPr lang="fa-IR" sz="2300" b="1" dirty="0"/>
              <a:t>آیا تا به حال داور یک مسابقه که شناخت خوبی از آن نداشته اید را به این خاطر که کس دیگری داوطلب</a:t>
            </a:r>
          </a:p>
          <a:p>
            <a:pPr marL="0" indent="0" algn="just" rtl="1">
              <a:lnSpc>
                <a:spcPct val="160000"/>
              </a:lnSpc>
              <a:buNone/>
            </a:pPr>
            <a:r>
              <a:rPr lang="fa-IR" sz="2300" b="1" dirty="0"/>
              <a:t>نشده که بازی را قضاوت کند و تیمها نیز در غیر این صورت نمیتوانستند بازی کنند قبول کرده اید؟ آیا انتظارات هواداران در مورد سطح داوری متناسب با سطح بازی بود؟</a:t>
            </a:r>
          </a:p>
          <a:p>
            <a:pPr marL="0" indent="0" algn="just" rtl="1">
              <a:lnSpc>
                <a:spcPct val="160000"/>
              </a:lnSpc>
              <a:buNone/>
            </a:pPr>
            <a:r>
              <a:rPr lang="fa-IR" sz="2300" b="1" dirty="0"/>
              <a:t>همان طور که با جزئیات بیشتری در بخش بعدی توضیح خواهیم داد یکی از جالبترین و در عین حال سخت ترین جنبه های اخلاق ،ورزشی رعایت آداب و رسوم نانوشتهای است که در یک مسابقه ورزشی وجود دارد. آیا رسوم متفاوتی وجود دارد که برای واکنش بیشتر یا کمتر نسبت به داوران در سطوح مختلف مسابقات مجوزی صادر نماید؟ برای مسابقات ورزشهای مختلف چطور؟</a:t>
            </a:r>
          </a:p>
          <a:p>
            <a:pPr marL="0" indent="0" algn="just" rtl="1">
              <a:lnSpc>
                <a:spcPct val="160000"/>
              </a:lnSpc>
              <a:buNone/>
            </a:pPr>
            <a:endParaRPr lang="fa-IR" sz="2300" b="1" dirty="0"/>
          </a:p>
          <a:p>
            <a:pPr marL="0" indent="0" algn="just" rtl="1">
              <a:lnSpc>
                <a:spcPct val="160000"/>
              </a:lnSpc>
              <a:buNone/>
            </a:pPr>
            <a:endParaRPr lang="en-US" sz="2300" b="1" dirty="0"/>
          </a:p>
        </p:txBody>
      </p:sp>
    </p:spTree>
    <p:extLst>
      <p:ext uri="{BB962C8B-B14F-4D97-AF65-F5344CB8AC3E}">
        <p14:creationId xmlns:p14="http://schemas.microsoft.com/office/powerpoint/2010/main" val="2661628617"/>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a:t>احترام به داوران</a:t>
            </a:r>
            <a:endParaRPr lang="en-US" sz="5400" b="1" dirty="0"/>
          </a:p>
        </p:txBody>
      </p:sp>
      <p:sp>
        <p:nvSpPr>
          <p:cNvPr id="3" name="Content Placeholder 2"/>
          <p:cNvSpPr>
            <a:spLocks noGrp="1"/>
          </p:cNvSpPr>
          <p:nvPr>
            <p:ph idx="1"/>
          </p:nvPr>
        </p:nvSpPr>
        <p:spPr/>
        <p:txBody>
          <a:bodyPr>
            <a:normAutofit/>
          </a:bodyPr>
          <a:lstStyle/>
          <a:p>
            <a:pPr marL="0" indent="0" algn="just" rtl="1">
              <a:lnSpc>
                <a:spcPct val="160000"/>
              </a:lnSpc>
              <a:buNone/>
            </a:pPr>
            <a:r>
              <a:rPr lang="fa-IR" sz="2400" b="1" dirty="0"/>
              <a:t>در ورزش کروس‌ها و سنت‌های آن اجازه می‌دهد داور را مخاطب قرار داده و بگویید «آنها را بکشید» به بازیکنان جوان‌تر می‌آموزد که احترام به داور کار ساده و راحتی نیست. اما ورزشی وجود ندارد که در آن بی‌نقص بودن بازی به قضاوت داوران و احترام بازیکنان به داوران بستگی نداشته باشد. در اینجا چند پیشنهاد برای آموزش چگونگی ادای احترام به داوران ارائه می‌کنیم:</a:t>
            </a:r>
          </a:p>
          <a:p>
            <a:pPr algn="just" rtl="1">
              <a:lnSpc>
                <a:spcPct val="160000"/>
              </a:lnSpc>
            </a:pPr>
            <a:r>
              <a:rPr lang="fa-IR" sz="2400" b="1" dirty="0"/>
              <a:t>  بازیکنان باید داوران را به طور رسمی مورد خطاب قرار دهند (به عنوان مثال؛ آقا یا خانم داور/ قربان یا سرکار خانم)</a:t>
            </a:r>
            <a:endParaRPr lang="en-US" sz="2400" b="1" dirty="0"/>
          </a:p>
        </p:txBody>
      </p:sp>
    </p:spTree>
    <p:extLst>
      <p:ext uri="{BB962C8B-B14F-4D97-AF65-F5344CB8AC3E}">
        <p14:creationId xmlns:p14="http://schemas.microsoft.com/office/powerpoint/2010/main" val="2899046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latin typeface="Arial" panose="020B0604020202020204" pitchFamily="34" charset="0"/>
              </a:rPr>
              <a:t>پس فلسفه جشن های پر رزق و برق و پایکوبی بعد از گل و شکست حریف چیست اما نیازی تحت عنوان به من نگاه کن وجود دارد که بعضی اوقات در داخل یا خارج از زمین و مسابقه مشاهده می شود بنابراین ممکن است ورزشکاران جوان تر بخواهند خود را به عنوان سرگرم کننده های حرفه ای معرفی کنند که البته با ویژگی های نظیر خودخواهی غرور تکبر همراه است شایستگی به این معنی است که باید در ورزش به ستاره تبدیل شویم ورزش همواره به عنوان یک کسب و کار بزرگ در نظر گرفته می شود و یا همیشه آرزو دارد که از نظر اقتصادی بزرگتر شود</a:t>
            </a:r>
            <a:endParaRPr lang="en-US" sz="2400" b="1" dirty="0">
              <a:latin typeface="Arial" panose="020B0604020202020204" pitchFamily="34" charset="0"/>
            </a:endParaRPr>
          </a:p>
        </p:txBody>
      </p:sp>
    </p:spTree>
    <p:extLst>
      <p:ext uri="{BB962C8B-B14F-4D97-AF65-F5344CB8AC3E}">
        <p14:creationId xmlns:p14="http://schemas.microsoft.com/office/powerpoint/2010/main" val="895841494"/>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rtl="1">
              <a:lnSpc>
                <a:spcPct val="150000"/>
              </a:lnSpc>
            </a:pPr>
            <a:r>
              <a:rPr lang="fa-IR" sz="2400" b="1" dirty="0"/>
              <a:t>تاکید کنید که بازیکنان در زمان صحبت با داوران مودب و با نزاکت رفتار کنند.</a:t>
            </a:r>
          </a:p>
          <a:p>
            <a:pPr algn="just" rtl="1">
              <a:lnSpc>
                <a:spcPct val="150000"/>
              </a:lnSpc>
            </a:pPr>
            <a:r>
              <a:rPr lang="fa-IR" sz="2400" b="1" dirty="0"/>
              <a:t> به بازیکنان اجازه ندهید با داور بحث کنند.</a:t>
            </a:r>
          </a:p>
          <a:p>
            <a:pPr algn="just" rtl="1">
              <a:lnSpc>
                <a:spcPct val="150000"/>
              </a:lnSpc>
            </a:pPr>
            <a:r>
              <a:rPr lang="fa-IR" sz="2400" b="1" dirty="0"/>
              <a:t> بعد از بازی با داور دست بدهید.</a:t>
            </a:r>
          </a:p>
          <a:p>
            <a:pPr algn="just" rtl="1">
              <a:lnSpc>
                <a:spcPct val="150000"/>
              </a:lnSpc>
            </a:pPr>
            <a:r>
              <a:rPr lang="fa-IR" sz="2400" b="1" dirty="0"/>
              <a:t>اگر فکر می‌کنی داوری بازی خوب بوده به داور تبریک بگویید (اگر در میانه بازی کوسردی خود را از دست دادید از داور عذرخواهی کنید،و اگر بازیکنانتان این کار را کردن از آنها بخواهید عذرخواهی کنند.)</a:t>
            </a:r>
            <a:endParaRPr lang="en-US" sz="2400" b="1" dirty="0"/>
          </a:p>
        </p:txBody>
      </p:sp>
    </p:spTree>
    <p:extLst>
      <p:ext uri="{BB962C8B-B14F-4D97-AF65-F5344CB8AC3E}">
        <p14:creationId xmlns:p14="http://schemas.microsoft.com/office/powerpoint/2010/main" val="3694701096"/>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just" rtl="1">
              <a:lnSpc>
                <a:spcPct val="160000"/>
              </a:lnSpc>
            </a:pPr>
            <a:r>
              <a:rPr lang="fa-IR" sz="2400" b="1" dirty="0"/>
              <a:t>پس از بازی به بازیکنان اجازه ندهید داور را به خاطر باغ سرزنش کنند. این باور که پذیرش خطاهای داوری و قضاوت انسانی بخشی از بازی است را تقویت کنید.</a:t>
            </a:r>
          </a:p>
          <a:p>
            <a:pPr algn="just" rtl="1">
              <a:lnSpc>
                <a:spcPct val="160000"/>
              </a:lnSpc>
            </a:pPr>
            <a:r>
              <a:rPr lang="fa-IR" sz="2400" b="1" dirty="0"/>
              <a:t>  در مورد داوران با بازیکنان صحبت کنید مخصوصاً آن‌هایی که خوب هستند. با تقدیر از داوری به بازیکنان کمک کنید تا به خوبی از داور تشکر و قدردانی کنند.</a:t>
            </a:r>
          </a:p>
          <a:p>
            <a:pPr algn="just" rtl="1">
              <a:lnSpc>
                <a:spcPct val="160000"/>
              </a:lnSpc>
            </a:pPr>
            <a:r>
              <a:rPr lang="fa-IR" sz="2400" b="1" dirty="0"/>
              <a:t> به بازیکنانتان بیاموزید که داوران را مسخره نکنند! بیاموزید که قوانین و رسوم بازی در سایه رفتار با داور است که معنا می‌یابد؛برای مثال؛با اعلام خطای دریافت کننده توپ،دریافت کننده یا مهاجم نباید به سمت داور بچرخد تا با نظر او مخالفت کند (در ورزش بیس بال.)</a:t>
            </a:r>
            <a:endParaRPr lang="en-US" sz="2400" b="1" dirty="0"/>
          </a:p>
        </p:txBody>
      </p:sp>
    </p:spTree>
    <p:extLst>
      <p:ext uri="{BB962C8B-B14F-4D97-AF65-F5344CB8AC3E}">
        <p14:creationId xmlns:p14="http://schemas.microsoft.com/office/powerpoint/2010/main" val="1857212278"/>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rtl="1">
              <a:lnSpc>
                <a:spcPct val="150000"/>
              </a:lnSpc>
            </a:pPr>
            <a:r>
              <a:rPr lang="fa-IR" sz="2400" b="1" dirty="0"/>
              <a:t>یک داور کارکشته و با تجربه از سطوح حرفه‌ای بیاورید تا برای بازیکنانتان در مورد مسئولیت‌ها و وظایف یک داور صحبت کند.</a:t>
            </a:r>
          </a:p>
          <a:p>
            <a:pPr algn="just" rtl="1">
              <a:lnSpc>
                <a:spcPct val="150000"/>
              </a:lnSpc>
            </a:pPr>
            <a:r>
              <a:rPr lang="fa-IR" sz="2400" b="1" dirty="0"/>
              <a:t> از بازیکنانتان بخواهید برای داوری در سطوح پایین‌تر مسابقات داوطلب شوند آنها یاد خواهند گرفت از دید یک داور به مسابقه نگاه کنند.</a:t>
            </a:r>
          </a:p>
          <a:p>
            <a:endParaRPr lang="en-US" sz="2400" dirty="0"/>
          </a:p>
        </p:txBody>
      </p:sp>
    </p:spTree>
    <p:extLst>
      <p:ext uri="{BB962C8B-B14F-4D97-AF65-F5344CB8AC3E}">
        <p14:creationId xmlns:p14="http://schemas.microsoft.com/office/powerpoint/2010/main" val="2229869272"/>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a:t>جمع بندی</a:t>
            </a:r>
            <a:endParaRPr lang="en-US" sz="5400" b="1" dirty="0"/>
          </a:p>
        </p:txBody>
      </p:sp>
      <p:sp>
        <p:nvSpPr>
          <p:cNvPr id="3" name="Content Placeholder 2"/>
          <p:cNvSpPr>
            <a:spLocks noGrp="1"/>
          </p:cNvSpPr>
          <p:nvPr>
            <p:ph idx="1"/>
          </p:nvPr>
        </p:nvSpPr>
        <p:spPr/>
        <p:txBody>
          <a:bodyPr>
            <a:noAutofit/>
          </a:bodyPr>
          <a:lstStyle/>
          <a:p>
            <a:pPr marL="0" indent="0" algn="just" rtl="1">
              <a:lnSpc>
                <a:spcPct val="170000"/>
              </a:lnSpc>
              <a:buNone/>
            </a:pPr>
            <a:r>
              <a:rPr lang="fa-IR" sz="2300" b="1" dirty="0"/>
              <a:t>اگر شما ورزشکار هستید مجبور نیستید دارای قوه تخیل خوبی برای تصور و دیدن چیزها از دید حریف یا هم تیمی‌هایتان باشید. نوع دید حریف یا هم تیمی شما شبیه دید یک بازیکن است و دید مربی تیم مقابل همانند دید یک مربی است. ما مشخصا به اندیشیدن در مورد دیدهای متفاوت اهمیت می‌دهیم؛زیرا دید یک داور اساساً با دید یک مربی یا بازیکن متفاوت است. ما نشان دادیم که شما باید نقش کلیدی داور در برگزاری یک مسابقه ورزشی را درک کنید. اما همچنان پیشنهاد می‌کنیم که خود را در لباس یک داور تصور کنید تا با درک واقعی تجربه یک داور به شناختی حداقلی از نقش داوری دست یابید. این تمرینی است که هر مربی ،بازیکن و هوادار حداقل برای یک بار هم که شده باید انجام دهد. </a:t>
            </a:r>
            <a:endParaRPr lang="en-US" sz="2300" b="1" dirty="0"/>
          </a:p>
        </p:txBody>
      </p:sp>
    </p:spTree>
    <p:extLst>
      <p:ext uri="{BB962C8B-B14F-4D97-AF65-F5344CB8AC3E}">
        <p14:creationId xmlns:p14="http://schemas.microsoft.com/office/powerpoint/2010/main" val="3983822604"/>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just" rtl="1">
              <a:lnSpc>
                <a:spcPct val="150000"/>
              </a:lnSpc>
              <a:buNone/>
            </a:pPr>
            <a:r>
              <a:rPr lang="fa-IR" sz="2300" b="1" dirty="0"/>
              <a:t>در ورزش‌های سازمان یافته وجود داوران بسیار ضروری است اما به عنوان یک ادعای واضح و روشن داوران همانند بازیکنان و مربیان یک انسان هستند. آنها جایزالخطا هستند. اگرچه همانطور که اشاره کردیم اشتباه آنها نسبت به مربیان و بازیکنان سرنوشت سازتر است. مشکل یک مسابقه خوب کاملا مشخص است؛شما چگونه بین تمایل شدید به پیروزی و پذیرش جایزالخطا بودن قضاوت یک انسان تعادل برقرار می‌کنید؟راهکار پیشنهادی ما سخت ولی واضح است؛برخورداری از دیدگاه خیرخواهانه و انتظاری معقول در مورد حرفه داوری و همچنین حفظ نزاکت نسبت به داور.باید همواره خود را در حال پرسش نسبت به قضاوت یک داور قرار دهیم؛زیرا این داور است که جایزالخطا بودن و انسان بودنمان را به ما یادآور می‌شود.</a:t>
            </a:r>
          </a:p>
          <a:p>
            <a:pPr marL="0" indent="0" algn="just" rtl="1">
              <a:lnSpc>
                <a:spcPct val="150000"/>
              </a:lnSpc>
              <a:buNone/>
            </a:pPr>
            <a:endParaRPr lang="en-US" sz="2300" b="1" dirty="0"/>
          </a:p>
        </p:txBody>
      </p:sp>
    </p:spTree>
    <p:extLst>
      <p:ext uri="{BB962C8B-B14F-4D97-AF65-F5344CB8AC3E}">
        <p14:creationId xmlns:p14="http://schemas.microsoft.com/office/powerpoint/2010/main" val="3192744598"/>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491" y="2318197"/>
            <a:ext cx="10058400" cy="2522971"/>
          </a:xfrm>
        </p:spPr>
        <p:txBody>
          <a:bodyPr>
            <a:normAutofit/>
          </a:bodyPr>
          <a:lstStyle/>
          <a:p>
            <a:pPr algn="ctr" rtl="1"/>
            <a:r>
              <a:rPr lang="fa-IR" sz="5400" b="1" dirty="0"/>
              <a:t>فصل 6 </a:t>
            </a:r>
            <a:r>
              <a:rPr lang="fa-IR" sz="5400" b="1" dirty="0" smtClean="0"/>
              <a:t> </a:t>
            </a:r>
            <a:r>
              <a:rPr lang="en-US" sz="5400" b="1" dirty="0" smtClean="0"/>
              <a:t/>
            </a:r>
            <a:br>
              <a:rPr lang="en-US" sz="5400" b="1" dirty="0" smtClean="0"/>
            </a:br>
            <a:r>
              <a:rPr lang="en-US" sz="5400" b="1" dirty="0"/>
              <a:t/>
            </a:r>
            <a:br>
              <a:rPr lang="en-US" sz="5400" b="1" dirty="0"/>
            </a:br>
            <a:r>
              <a:rPr lang="fa-IR" sz="5400" b="1" dirty="0" smtClean="0"/>
              <a:t>احترام </a:t>
            </a:r>
            <a:r>
              <a:rPr lang="fa-IR" sz="5400" b="1" dirty="0"/>
              <a:t>به بازی</a:t>
            </a:r>
            <a:endParaRPr lang="en-US" sz="5400" dirty="0"/>
          </a:p>
        </p:txBody>
      </p:sp>
    </p:spTree>
    <p:extLst>
      <p:ext uri="{BB962C8B-B14F-4D97-AF65-F5344CB8AC3E}">
        <p14:creationId xmlns:p14="http://schemas.microsoft.com/office/powerpoint/2010/main" val="2403085739"/>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endParaRPr lang="en-US" sz="5400" b="1" dirty="0"/>
          </a:p>
        </p:txBody>
      </p:sp>
      <p:sp>
        <p:nvSpPr>
          <p:cNvPr id="3" name="Content Placeholder 2"/>
          <p:cNvSpPr>
            <a:spLocks noGrp="1"/>
          </p:cNvSpPr>
          <p:nvPr>
            <p:ph idx="1"/>
          </p:nvPr>
        </p:nvSpPr>
        <p:spPr/>
        <p:txBody>
          <a:bodyPr>
            <a:noAutofit/>
          </a:bodyPr>
          <a:lstStyle/>
          <a:p>
            <a:pPr marL="0" indent="0" algn="just" rtl="1">
              <a:lnSpc>
                <a:spcPct val="160000"/>
              </a:lnSpc>
              <a:buNone/>
            </a:pPr>
            <a:r>
              <a:rPr lang="fa-IR" sz="2400" b="1" dirty="0" smtClean="0"/>
              <a:t>برای </a:t>
            </a:r>
            <a:r>
              <a:rPr lang="fa-IR" sz="2400" b="1" dirty="0"/>
              <a:t>یادگیری نه تنها باید به یک رابطه ورود کرد بلکه باید با سایر یادگیرندگان آنها که </a:t>
            </a:r>
            <a:r>
              <a:rPr lang="fa-IR" sz="2400" b="1" dirty="0" smtClean="0"/>
              <a:t>دریادگیری </a:t>
            </a:r>
            <a:r>
              <a:rPr lang="fa-IR" sz="2400" b="1" dirty="0"/>
              <a:t>از ما پیشی گرفته اند و به ویژه آنها که موفقیتهایشان زبانزد است ارتباط برقرار کرد. </a:t>
            </a:r>
            <a:r>
              <a:rPr lang="fa-IR" sz="2400" b="1" dirty="0" smtClean="0"/>
              <a:t>درنهایت </a:t>
            </a:r>
            <a:r>
              <a:rPr lang="fa-IR" sz="2400" b="1" dirty="0"/>
              <a:t>این رابطه به قدرت تبدیل میشود و حفظ آن نیازمند عدالت شجاعت و صداقت است.</a:t>
            </a:r>
          </a:p>
          <a:p>
            <a:pPr marL="0" indent="0" rtl="1">
              <a:lnSpc>
                <a:spcPct val="160000"/>
              </a:lnSpc>
              <a:buNone/>
            </a:pPr>
            <a:r>
              <a:rPr lang="fa-IR" sz="2400" b="1" dirty="0"/>
              <a:t>السدیر مک اینتایر در پی </a:t>
            </a:r>
            <a:r>
              <a:rPr lang="fa-IR" sz="2400" b="1" dirty="0" smtClean="0"/>
              <a:t>فضیلت</a:t>
            </a:r>
            <a:endParaRPr lang="fa-IR" sz="2400" b="1" dirty="0"/>
          </a:p>
        </p:txBody>
      </p:sp>
    </p:spTree>
    <p:extLst>
      <p:ext uri="{BB962C8B-B14F-4D97-AF65-F5344CB8AC3E}">
        <p14:creationId xmlns:p14="http://schemas.microsoft.com/office/powerpoint/2010/main" val="232208614"/>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r" rtl="1">
              <a:lnSpc>
                <a:spcPct val="150000"/>
              </a:lnSpc>
              <a:buNone/>
            </a:pPr>
            <a:r>
              <a:rPr lang="fa-IR" sz="2400" b="1" dirty="0"/>
              <a:t>همواره به شما توصیه میکنم با هم باشید که دلیل این با هم بودن را همیشه به خاطر داشته </a:t>
            </a:r>
            <a:r>
              <a:rPr lang="fa-IR" sz="2400" b="1" dirty="0" smtClean="0"/>
              <a:t>باشید. شما </a:t>
            </a:r>
            <a:r>
              <a:rPr lang="fa-IR" sz="2400" b="1" dirty="0"/>
              <a:t>این کار را برای پول انجام نمیدهید شاید این گونه به نظر برسد اما این تنها یک پاداش </a:t>
            </a:r>
            <a:r>
              <a:rPr lang="fa-IR" sz="2400" b="1" dirty="0" smtClean="0"/>
              <a:t>بیرونی است</a:t>
            </a:r>
            <a:r>
              <a:rPr lang="fa-IR" sz="2400" b="1" dirty="0"/>
              <a:t>. شما این کار را برای پاداش درونی انجام میدهید شما آن را به خاطر یکدیگر و عشق به </a:t>
            </a:r>
            <a:r>
              <a:rPr lang="fa-IR" sz="2400" b="1" dirty="0" smtClean="0"/>
              <a:t>مسابقه انجام </a:t>
            </a:r>
            <a:r>
              <a:rPr lang="fa-IR" sz="2400" b="1" dirty="0"/>
              <a:t>میدهید.</a:t>
            </a:r>
          </a:p>
          <a:p>
            <a:pPr marL="0" indent="0" rtl="1">
              <a:lnSpc>
                <a:spcPct val="150000"/>
              </a:lnSpc>
              <a:buNone/>
            </a:pPr>
            <a:r>
              <a:rPr lang="fa-IR" sz="2400" b="1" dirty="0"/>
              <a:t>فیل جکسون، حلقه مقدس</a:t>
            </a:r>
          </a:p>
          <a:p>
            <a:pPr marL="0" indent="0" algn="r" rtl="1">
              <a:lnSpc>
                <a:spcPct val="150000"/>
              </a:lnSpc>
              <a:buNone/>
            </a:pPr>
            <a:endParaRPr lang="en-US" sz="2400" b="1" dirty="0"/>
          </a:p>
        </p:txBody>
      </p:sp>
    </p:spTree>
    <p:extLst>
      <p:ext uri="{BB962C8B-B14F-4D97-AF65-F5344CB8AC3E}">
        <p14:creationId xmlns:p14="http://schemas.microsoft.com/office/powerpoint/2010/main" val="457670472"/>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just" rtl="1">
              <a:lnSpc>
                <a:spcPct val="150000"/>
              </a:lnSpc>
              <a:buNone/>
            </a:pPr>
            <a:r>
              <a:rPr lang="fa-IR" sz="2200" b="1" dirty="0"/>
              <a:t>در سال ۱۹۹۵ مجله ایلوسترتید اسپورت گزارشی در مورد بیس بال منتشر کرد و از هواداران ،</a:t>
            </a:r>
            <a:r>
              <a:rPr lang="fa-IR" sz="2200" b="1" dirty="0" smtClean="0"/>
              <a:t>مدیران مربیان </a:t>
            </a:r>
            <a:r>
              <a:rPr lang="fa-IR" sz="2200" b="1" dirty="0"/>
              <a:t>و بازیکنان خواست نام بازیکنانی که از نظر آنها دارای بهترین عملکرد هستند را نام ببرند </a:t>
            </a:r>
            <a:r>
              <a:rPr lang="fa-IR" sz="2200" b="1" dirty="0" smtClean="0"/>
              <a:t>کال ریبکن</a:t>
            </a:r>
            <a:r>
              <a:rPr lang="fa-IR" sz="2200" b="1" dirty="0"/>
              <a:t>، قدرتمندانه پیروز مسابقه فنی ترین ورزشکار شد تام وردوسی نویسنده مقاله، از </a:t>
            </a:r>
            <a:r>
              <a:rPr lang="fa-IR" sz="2200" b="1" dirty="0" smtClean="0"/>
              <a:t>بازیکنانی نظیر </a:t>
            </a:r>
            <a:r>
              <a:rPr lang="fa-IR" sz="2200" b="1" dirty="0"/>
              <a:t>،رییکن که به مسابقه احترام میگذارند و آن را سالم بازی میکنند به نیکی یاد کرد. از سوی </a:t>
            </a:r>
            <a:r>
              <a:rPr lang="fa-IR" sz="2200" b="1" dirty="0" smtClean="0"/>
              <a:t>دیگر، اتفاقی </a:t>
            </a:r>
            <a:r>
              <a:rPr lang="fa-IR" sz="2200" b="1" dirty="0"/>
              <a:t>دیگری در بازیهای حذفی لیگ بسکتبال حرفه ای آمریکا در سال ۱۹۹۵ افتاد که طی آن </a:t>
            </a:r>
            <a:r>
              <a:rPr lang="fa-IR" sz="2200" b="1" dirty="0" smtClean="0"/>
              <a:t>دنیس رود </a:t>
            </a:r>
            <a:r>
              <a:rPr lang="fa-IR" sz="2200" b="1" dirty="0"/>
              <a:t>من که بعداً به به جمع بازیکنان سن آنتونیو (اسپارز پیوست مربی اش را نادیده گرفت و به </a:t>
            </a:r>
            <a:r>
              <a:rPr lang="fa-IR" sz="2200" b="1" dirty="0" smtClean="0"/>
              <a:t>هواداران دهن </a:t>
            </a:r>
            <a:r>
              <a:rPr lang="fa-IR" sz="2200" b="1" dirty="0"/>
              <a:t>کجی کرد و حتی کفشهایش را در جریان یک دقیقه آخر زمان استراحت و با اینکه نتیجه </a:t>
            </a:r>
            <a:r>
              <a:rPr lang="fa-IR" sz="2200" b="1" dirty="0" smtClean="0"/>
              <a:t>بازی هنوز </a:t>
            </a:r>
            <a:r>
              <a:rPr lang="fa-IR" sz="2200" b="1" dirty="0"/>
              <a:t>نامشخص بود از پایش خارج کرد و به نظر میرسید از روی کراهت به بازی احترام میگذارد.</a:t>
            </a:r>
            <a:endParaRPr lang="en-US" sz="2200" b="1" dirty="0"/>
          </a:p>
        </p:txBody>
      </p:sp>
    </p:spTree>
    <p:extLst>
      <p:ext uri="{BB962C8B-B14F-4D97-AF65-F5344CB8AC3E}">
        <p14:creationId xmlns:p14="http://schemas.microsoft.com/office/powerpoint/2010/main" val="3168411999"/>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just" rtl="1">
              <a:lnSpc>
                <a:spcPct val="160000"/>
              </a:lnSpc>
              <a:buNone/>
            </a:pPr>
            <a:r>
              <a:rPr lang="fa-IR" sz="2300" b="1" dirty="0" smtClean="0"/>
              <a:t>بد نیست </a:t>
            </a:r>
            <a:r>
              <a:rPr lang="fa-IR" sz="2300" b="1" dirty="0"/>
              <a:t>به دنیای خیالی فیلم شگفت انگیز «بول» (دورهام برویم مربی کراش دیویس، به مدافع باتجربه</a:t>
            </a:r>
            <a:br>
              <a:rPr lang="fa-IR" sz="2300" b="1" dirty="0"/>
            </a:br>
            <a:r>
              <a:rPr lang="fa-IR" sz="2300" b="1" dirty="0"/>
              <a:t>جوان، مستعد اما بی نظم تیم یعنی «ناک) میگوید: شما به خودتان احترام نمی گذارید که البته این</a:t>
            </a:r>
            <a:br>
              <a:rPr lang="fa-IR" sz="2300" b="1" dirty="0"/>
            </a:br>
            <a:r>
              <a:rPr lang="fa-IR" sz="2300" b="1" dirty="0"/>
              <a:t>مشکل خودتان است اما به بازی و مسابقه هم احترام نمیگذارید که این مشکل من هست.</a:t>
            </a:r>
            <a:br>
              <a:rPr lang="fa-IR" sz="2300" b="1" dirty="0"/>
            </a:br>
            <a:r>
              <a:rPr lang="fa-IR" sz="2300" b="1" dirty="0"/>
              <a:t>در مقایسه با اصول بنیادین اخلاق مانند؛ احترام به رقبا یا احترام به داوران اصل احترام به مسابقه</a:t>
            </a:r>
            <a:br>
              <a:rPr lang="fa-IR" sz="2300" b="1" dirty="0"/>
            </a:br>
            <a:r>
              <a:rPr lang="fa-IR" sz="2300" b="1" dirty="0"/>
              <a:t>که در هدایت و آموزش ورزشکاران جوان تجلی مییابد اصلی انتزاعی محسوب شده و محسوس به</a:t>
            </a:r>
            <a:br>
              <a:rPr lang="fa-IR" sz="2300" b="1" dirty="0"/>
            </a:br>
            <a:r>
              <a:rPr lang="fa-IR" sz="2300" b="1" dirty="0"/>
              <a:t>نظر نمی رسد. بر اساس مثالهایی که ذکر شد احترام به بازی هنوز هم بخش مهمی از فرهنگ واژگان</a:t>
            </a:r>
            <a:br>
              <a:rPr lang="fa-IR" sz="2300" b="1" dirty="0"/>
            </a:br>
            <a:r>
              <a:rPr lang="fa-IR" sz="2300" b="1" dirty="0"/>
              <a:t>حوزه ورزش است.</a:t>
            </a:r>
            <a:endParaRPr lang="en-US" sz="2300" b="1" dirty="0"/>
          </a:p>
        </p:txBody>
      </p:sp>
    </p:spTree>
    <p:extLst>
      <p:ext uri="{BB962C8B-B14F-4D97-AF65-F5344CB8AC3E}">
        <p14:creationId xmlns:p14="http://schemas.microsoft.com/office/powerpoint/2010/main" val="3383905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just" rtl="1">
              <a:lnSpc>
                <a:spcPct val="150000"/>
              </a:lnSpc>
              <a:buNone/>
            </a:pPr>
            <a:r>
              <a:rPr lang="fa-IR" sz="2300" b="1" dirty="0"/>
              <a:t>اگر صنعت ورزش از رونق بیفتد و رویداده ای ورزشی تماشاگر نداشته باشد پس کسی هم سرگرم نمی شود و در نتیجه دیگر کسی </a:t>
            </a:r>
            <a:r>
              <a:rPr lang="fa-IR" sz="2300" b="1" dirty="0" smtClean="0"/>
              <a:t>پولی برای </a:t>
            </a:r>
            <a:r>
              <a:rPr lang="fa-IR" sz="2300" b="1" dirty="0"/>
              <a:t>خرید بلیت </a:t>
            </a:r>
            <a:r>
              <a:rPr lang="fa-IR" sz="2300" b="1" dirty="0" smtClean="0"/>
              <a:t>پرداخت نمی کند </a:t>
            </a:r>
            <a:r>
              <a:rPr lang="fa-IR" sz="2300" b="1" dirty="0"/>
              <a:t>سرانجام کسادی یک </a:t>
            </a:r>
            <a:r>
              <a:rPr lang="fa-IR" sz="2300" b="1" dirty="0" smtClean="0"/>
              <a:t>رویداد </a:t>
            </a:r>
            <a:r>
              <a:rPr lang="fa-IR" sz="2300" b="1" dirty="0"/>
              <a:t>ورزشی ممکن است در رسانه ها به منزله هیچ کس برای ورزش اهمیت ندارد قایل نیست تصور شود گویی ارزش یک رویداد ورزشی به طور مستقیم با میزان حضور تماشاگران ارتباط دارد که در نهایت با درآمد یا بیننده تلویزیونی سنجیده می شود یکی از روش های موفقیت ارتباط دارد که در نهایت با درآمد یا بیننده تلویزیونی سنجیده می شه یکی از روش های موفق بقیه حتی در سطوح پایین ورزش این است که برنامه ای برای موفقیت طراحی شده و با ارتقای امکانات به تدریج علاقه هواداران به آن حوزه افزایش یابد</a:t>
            </a:r>
            <a:endParaRPr lang="en-US" sz="2300" b="1" dirty="0"/>
          </a:p>
        </p:txBody>
      </p:sp>
    </p:spTree>
    <p:extLst>
      <p:ext uri="{BB962C8B-B14F-4D97-AF65-F5344CB8AC3E}">
        <p14:creationId xmlns:p14="http://schemas.microsoft.com/office/powerpoint/2010/main" val="1369093400"/>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برای مثال یک مربی دوومیدانی رفتار برخی ورزشکاران را توهین به ورزش </a:t>
            </a:r>
            <a:r>
              <a:rPr lang="fa-IR" sz="2400" b="1" dirty="0" smtClean="0"/>
              <a:t>تلقی </a:t>
            </a:r>
            <a:r>
              <a:rPr lang="fa-IR" sz="2400" b="1" dirty="0"/>
              <a:t>می کند و روشن است که رابطه تنگت میان احترام به مسابقه و عبارت آشنای عشق به مسابقه وجود دارد اگرچه توضیحه احترام یا عشق به ورزش بسیار سخت و پیچیده است اما یکی از مهم ترین درس هایی است که شما می توانید به بازیکنان تان منتقل کنید شواهد نشان می دهد بسیاری از ورزشکاران امروزی شناختند از تاریخ ورزششان ندارند برخی فکر می کنند دانستن و اطلاع داشتن در مورد جزئیات تاریخی رشد و شکل گیری یک ورزش امری جزئی و بی اهمیت محسوب می شود</a:t>
            </a:r>
            <a:endParaRPr lang="en-US" sz="2400" b="1" dirty="0"/>
          </a:p>
        </p:txBody>
      </p:sp>
    </p:spTree>
    <p:extLst>
      <p:ext uri="{BB962C8B-B14F-4D97-AF65-F5344CB8AC3E}">
        <p14:creationId xmlns:p14="http://schemas.microsoft.com/office/powerpoint/2010/main" val="413801050"/>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smtClean="0"/>
              <a:t>آیا </a:t>
            </a:r>
            <a:r>
              <a:rPr lang="fa-IR" sz="2400" b="1" dirty="0"/>
              <a:t>مهم است که بداند که می داند ست این کشور اهمیت می دهد اگر یک بازیکن دیده باشید و بسکتبال آمریکا تا به خود باز راضی می کند راش می یا نشان داد که چطور ممکن است یک بازیکن بسکتبال برتر باشد دانشگاهی در مورد خلاقیت های باسازی در منطقه سوم دفاع می توان با انقلابی در کشور باشد و حرکت شیه ال الله و جدیدی برای گرفتن از تغییر بازی از یک ات است با این حال ضروری است یک بار دیگر اهمیت این دیدگاه را به شما یادآور شویم</a:t>
            </a:r>
            <a:endParaRPr lang="en-US" sz="2400" b="1" dirty="0"/>
          </a:p>
        </p:txBody>
      </p:sp>
    </p:spTree>
    <p:extLst>
      <p:ext uri="{BB962C8B-B14F-4D97-AF65-F5344CB8AC3E}">
        <p14:creationId xmlns:p14="http://schemas.microsoft.com/office/powerpoint/2010/main" val="138467317"/>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شاید جزئیات در ظاهر بی اهمیت باشد اما دیدگاه و نگرش تاریخی مستلزم آگاهی و قدرشناسی نسبت به چنین جزئیاتی است یک بازیکن ممکن است به این موضوع اعتقاد داشته باشد که ورزش مستلزم درگیر شدن در لحظات است اما تفکر مذکور نباید این حقیقت را پنهان کند که اساسا انجام یک ورزش مستلزم درگیر شدن در یک سنت است سنتی که که طی آن قوانین پدیدار می شوند و تغییر می کند مهارت ها استراتژی ها رشد و توسعه می یابند</a:t>
            </a:r>
            <a:endParaRPr lang="en-US" sz="2400" b="1" dirty="0"/>
          </a:p>
        </p:txBody>
      </p:sp>
    </p:spTree>
    <p:extLst>
      <p:ext uri="{BB962C8B-B14F-4D97-AF65-F5344CB8AC3E}">
        <p14:creationId xmlns:p14="http://schemas.microsoft.com/office/powerpoint/2010/main" val="550184246"/>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22737"/>
            <a:ext cx="10515600" cy="4554225"/>
          </a:xfrm>
        </p:spPr>
        <p:txBody>
          <a:bodyPr>
            <a:noAutofit/>
          </a:bodyPr>
          <a:lstStyle/>
          <a:p>
            <a:pPr marL="0" indent="0" algn="just" rtl="1">
              <a:lnSpc>
                <a:spcPct val="150000"/>
              </a:lnSpc>
              <a:buNone/>
            </a:pPr>
            <a:r>
              <a:rPr lang="fa-IR" sz="2300" b="1" dirty="0"/>
              <a:t>مربیگری به امری پیچیده تر و سخت تر تبدیل می شود به نظر می رسد از نظر تاریخی ورزش دارای پیوند با چیزی بزرگتر از زمان حال است ورزشکاران می توانند صاحب افتخار اعتبار و حتی پول شوند اما آنها نمی توانند بدون بهره گیری از تجارب گذشته مهارت ها و استراتژی های یک ورزش موفق شوند و اجازه موفقیت داشته </a:t>
            </a:r>
            <a:r>
              <a:rPr lang="fa-IR" sz="2300" b="1" dirty="0" smtClean="0"/>
              <a:t>باشند در </a:t>
            </a:r>
            <a:r>
              <a:rPr lang="fa-IR" sz="2300" b="1" dirty="0"/>
              <a:t>واقع نتیجه خوب حاصل خوب بودن در یک ورزش است و آنها ابذارهای رایجی هستند که در کنار نبوغ تلاش و اشتیاق یک قهرمان به او امکان ساخته شدن می دهد نگرشی که با قدردانی از یک ورزش به عنوان یک موجودیت تاریخی مرتبط است نیازمند یک وسعت دید گسترده است که زمینه روشن شدن مسیر و هدایت ورزشکاران را فراهم می کند به عنوان مثال به مورد ریپکن کنیا لالوش نگاهی دوباره بیندازید حالا ما باید بیشتر تحقیق کنیم که چرا افراد در ورزش فکر می کنند که احترام به مسابقه مهم است و چگونه ورزش خوب لایق چنین احترامی است</a:t>
            </a:r>
            <a:endParaRPr lang="en-US" sz="2300" b="1" dirty="0"/>
          </a:p>
        </p:txBody>
      </p:sp>
    </p:spTree>
    <p:extLst>
      <p:ext uri="{BB962C8B-B14F-4D97-AF65-F5344CB8AC3E}">
        <p14:creationId xmlns:p14="http://schemas.microsoft.com/office/powerpoint/2010/main" val="92758173"/>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smtClean="0"/>
              <a:t>چرا احترام به مسابقه؟</a:t>
            </a:r>
            <a:endParaRPr lang="en-US" sz="5400" b="1" dirty="0"/>
          </a:p>
        </p:txBody>
      </p:sp>
      <p:sp>
        <p:nvSpPr>
          <p:cNvPr id="3" name="Content Placeholder 2"/>
          <p:cNvSpPr>
            <a:spLocks noGrp="1"/>
          </p:cNvSpPr>
          <p:nvPr>
            <p:ph idx="1"/>
          </p:nvPr>
        </p:nvSpPr>
        <p:spPr>
          <a:xfrm>
            <a:off x="868680" y="1737360"/>
            <a:ext cx="10515600" cy="4351338"/>
          </a:xfrm>
        </p:spPr>
        <p:txBody>
          <a:bodyPr>
            <a:noAutofit/>
          </a:bodyPr>
          <a:lstStyle/>
          <a:p>
            <a:pPr marL="0" indent="0" algn="just" rtl="1">
              <a:lnSpc>
                <a:spcPct val="150000"/>
              </a:lnSpc>
              <a:buNone/>
            </a:pPr>
            <a:r>
              <a:rPr lang="fa-IR" sz="2400" b="1" dirty="0" smtClean="0"/>
              <a:t>اگر به ما ریپکن به عنوان کسی که به ورزشش احترام می گذارد توجه کنیم می توانیم به اهمیت این </a:t>
            </a:r>
            <a:r>
              <a:rPr lang="fa-IR" sz="2400" b="1" dirty="0"/>
              <a:t>موضوع پی </a:t>
            </a:r>
            <a:r>
              <a:rPr lang="fa-IR" sz="2400" b="1" dirty="0" smtClean="0"/>
              <a:t>ببریم اصلی </a:t>
            </a:r>
            <a:r>
              <a:rPr lang="fa-IR" sz="2400" b="1" dirty="0"/>
              <a:t>لیگ بیس بال، جایی که پدرش مشغول مربیگری بود </a:t>
            </a:r>
            <a:r>
              <a:rPr lang="fa-IR" sz="2400" b="1" dirty="0" smtClean="0"/>
              <a:t>رشد بی </a:t>
            </a:r>
            <a:r>
              <a:rPr lang="fa-IR" sz="2400" b="1" dirty="0"/>
              <a:t>وقفه ی بازیکنان برای بهتر شدن به اهمیت دانش و قدرت پی </a:t>
            </a:r>
            <a:r>
              <a:rPr lang="fa-IR" sz="2400" b="1" dirty="0" smtClean="0"/>
              <a:t>برد.کرد </a:t>
            </a:r>
            <a:r>
              <a:rPr lang="fa-IR" sz="2400" b="1" dirty="0"/>
              <a:t>او با آموزشهای صحیح در مورد اصول بازی و مسابقه مواجه شد و پس از مشاهده ی </a:t>
            </a:r>
            <a:r>
              <a:rPr lang="fa-IR" sz="2400" b="1" dirty="0" smtClean="0"/>
              <a:t>تلاشهای پیچیدگی </a:t>
            </a:r>
            <a:r>
              <a:rPr lang="fa-IR" sz="2400" b="1" dirty="0"/>
              <a:t>و </a:t>
            </a:r>
            <a:r>
              <a:rPr lang="fa-IR" sz="2400" b="1" dirty="0" smtClean="0"/>
              <a:t>رسومتجربیات </a:t>
            </a:r>
            <a:r>
              <a:rPr lang="fa-IR" sz="2400" b="1" dirty="0"/>
              <a:t>او به خلق نوعی از دانایی در مورد انتظار بازی از بازیکنان کمک کرد. او از </a:t>
            </a:r>
            <a:r>
              <a:rPr lang="fa-IR" sz="2400" b="1" dirty="0" smtClean="0"/>
              <a:t>ظرافت آن </a:t>
            </a:r>
            <a:r>
              <a:rPr lang="fa-IR" sz="2400" b="1" dirty="0"/>
              <a:t>باخبر و آگاه بود. «احترام به مسابقه عبارتی است که ما برای توصیف این </a:t>
            </a:r>
            <a:r>
              <a:rPr lang="fa-IR" sz="2400" b="1" dirty="0" smtClean="0"/>
              <a:t>نوع شناخت </a:t>
            </a:r>
            <a:r>
              <a:rPr lang="fa-IR" sz="2400" b="1" dirty="0"/>
              <a:t>و قدرشناسی استفاده میکنیم بدین معنا که احترام به مسابقه شامل محدوده وسیعی از </a:t>
            </a:r>
            <a:r>
              <a:rPr lang="fa-IR" sz="2400" b="1" dirty="0" smtClean="0"/>
              <a:t>احترام است </a:t>
            </a:r>
            <a:r>
              <a:rPr lang="fa-IR" sz="2400" b="1" dirty="0"/>
              <a:t>که اخلاق ورزشی را نیز در </a:t>
            </a:r>
            <a:r>
              <a:rPr lang="fa-IR" sz="2400" b="1" dirty="0" smtClean="0"/>
              <a:t>بر میگیرد.</a:t>
            </a:r>
            <a:endParaRPr lang="en-US" sz="2400" b="1" dirty="0"/>
          </a:p>
        </p:txBody>
      </p:sp>
    </p:spTree>
    <p:extLst>
      <p:ext uri="{BB962C8B-B14F-4D97-AF65-F5344CB8AC3E}">
        <p14:creationId xmlns:p14="http://schemas.microsoft.com/office/powerpoint/2010/main" val="2087816647"/>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lgn="just" rtl="1">
              <a:lnSpc>
                <a:spcPct val="170000"/>
              </a:lnSpc>
              <a:buNone/>
            </a:pPr>
            <a:r>
              <a:rPr lang="fa-IR" b="1" dirty="0"/>
              <a:t>کسی که برای یک حریف، مربی و یا یک داور احترام قائل نباشد در حقیقت به مسابقه بی احترامی کرده است و بالعکس احترام واقعی به مسابقه، نشان دهنده احترام به همه ی شرکت کنندگان و کسانی است که برگزاری مسابقه بدون حضور و مشارکت آنها امکان پذیر نیست. ضمناً در همه ی اصول اخلاق ورزشی که تا این لحظه در موردشان صحبت کرده </a:t>
            </a:r>
            <a:r>
              <a:rPr lang="fa-IR" b="1" dirty="0" smtClean="0"/>
              <a:t>ایم این </a:t>
            </a:r>
            <a:r>
              <a:rPr lang="fa-IR" b="1" dirty="0"/>
              <a:t>پیش فرض وجود دارد که شرکت در رقابتهای ورزشی امری با ارزش و حائز اهمیت </a:t>
            </a:r>
            <a:r>
              <a:rPr lang="fa-IR" b="1" dirty="0" smtClean="0"/>
              <a:t>محسوب می </a:t>
            </a:r>
            <a:r>
              <a:rPr lang="fa-IR" b="1" dirty="0"/>
              <a:t>شود. سؤال این است که دیگر چه دلایلی برای بازی کردن وجود دارد؟ یکی دیگر از دلایلی که </a:t>
            </a:r>
            <a:r>
              <a:rPr lang="fa-IR" b="1" dirty="0" smtClean="0"/>
              <a:t>ما به </a:t>
            </a:r>
            <a:r>
              <a:rPr lang="fa-IR" b="1" dirty="0"/>
              <a:t>حریفان هم تیمی ها مربیان و داوران احترام میگذاریم یا قدردان آنها هستیم این است که </a:t>
            </a:r>
            <a:r>
              <a:rPr lang="fa-IR" b="1" dirty="0" smtClean="0"/>
              <a:t>آنها فرصت </a:t>
            </a:r>
            <a:r>
              <a:rPr lang="fa-IR" b="1" dirty="0"/>
              <a:t>حضور در مسابقه را برایمان فراهم میکنند. در واقع آنها زمینه ی شرکت در مسابقاتی که </a:t>
            </a:r>
            <a:r>
              <a:rPr lang="fa-IR" b="1" dirty="0" smtClean="0"/>
              <a:t>برایمان ارزشمند </a:t>
            </a:r>
            <a:r>
              <a:rPr lang="fa-IR" b="1" dirty="0"/>
              <a:t>هستند را فراهم می.کنند مسابقه همان چیزی است که ما برای شرکت در آن تلاش میکنیم.</a:t>
            </a:r>
          </a:p>
        </p:txBody>
      </p:sp>
    </p:spTree>
    <p:extLst>
      <p:ext uri="{BB962C8B-B14F-4D97-AF65-F5344CB8AC3E}">
        <p14:creationId xmlns:p14="http://schemas.microsoft.com/office/powerpoint/2010/main" val="549225979"/>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تلاشی تیمی که از مجموع تلاشهای فردی بازیکنان و مربیان بیشتر است و البته فراتر از مسابقه </a:t>
            </a:r>
            <a:r>
              <a:rPr lang="fa-IR" sz="2400" b="1" dirty="0" smtClean="0"/>
              <a:t>در یک </a:t>
            </a:r>
            <a:r>
              <a:rPr lang="fa-IR" sz="2400" b="1" dirty="0"/>
              <a:t>روز خاص است. قوانین بسیاری هستند که نحوه تلاش ما برای پیروزی را تعیین میکنند و </a:t>
            </a:r>
            <a:r>
              <a:rPr lang="fa-IR" sz="2400" b="1" dirty="0" smtClean="0"/>
              <a:t>پیروزی حاصل </a:t>
            </a:r>
            <a:r>
              <a:rPr lang="fa-IR" sz="2400" b="1" dirty="0"/>
              <a:t>تلاش فردی ورزشکارانی است که در مسابقه شرکت کرده اند</a:t>
            </a:r>
            <a:r>
              <a:rPr lang="fa-IR" sz="2400" b="1" dirty="0" smtClean="0"/>
              <a:t>.</a:t>
            </a:r>
            <a:r>
              <a:rPr lang="fa-IR" sz="2400" b="1" dirty="0"/>
              <a:t> مهم نیست در مورد چه ورزشی صحبت میکنیم «بازی» واژه ای است که دارای ریشه ی تاریخی</a:t>
            </a:r>
            <a:br>
              <a:rPr lang="fa-IR" sz="2400" b="1" dirty="0"/>
            </a:br>
            <a:r>
              <a:rPr lang="fa-IR" sz="2400" b="1" dirty="0"/>
              <a:t>در سنتها داستانها تراژیک یا کمدی داناییها و حماقتهای بشر .است. اگر شما چوب بیسبال</a:t>
            </a:r>
            <a:br>
              <a:rPr lang="fa-IR" sz="2400" b="1" dirty="0"/>
            </a:br>
            <a:r>
              <a:rPr lang="fa-IR" sz="2400" b="1" dirty="0"/>
              <a:t>را بردارید و در همان مسابقه ای شرکت کنید که پیش از شما بازیکنان حرفه ای شرکت کرده اند. شما </a:t>
            </a:r>
            <a:r>
              <a:rPr lang="fa-IR" sz="2400" b="1" dirty="0" smtClean="0"/>
              <a:t>درحال </a:t>
            </a:r>
            <a:r>
              <a:rPr lang="fa-IR" sz="2400" b="1" dirty="0"/>
              <a:t>ترسیم بزرگی آنها هستید و با تلاش و دستاوردهای خود به آنها احترام میگذارید.</a:t>
            </a:r>
          </a:p>
        </p:txBody>
      </p:sp>
    </p:spTree>
    <p:extLst>
      <p:ext uri="{BB962C8B-B14F-4D97-AF65-F5344CB8AC3E}">
        <p14:creationId xmlns:p14="http://schemas.microsoft.com/office/powerpoint/2010/main" val="792631052"/>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6684" y="1700011"/>
            <a:ext cx="10515600" cy="4760287"/>
          </a:xfrm>
        </p:spPr>
        <p:txBody>
          <a:bodyPr>
            <a:normAutofit/>
          </a:bodyPr>
          <a:lstStyle/>
          <a:p>
            <a:pPr marL="0" indent="0" algn="just" rtl="1">
              <a:lnSpc>
                <a:spcPct val="170000"/>
              </a:lnSpc>
              <a:buNone/>
            </a:pPr>
            <a:r>
              <a:rPr lang="fa-IR" sz="2400" b="1" dirty="0"/>
              <a:t>یک بازی </a:t>
            </a:r>
            <a:r>
              <a:rPr lang="fa-IR" sz="2400" b="1" dirty="0" smtClean="0"/>
              <a:t>یا مسابقه</a:t>
            </a:r>
            <a:r>
              <a:rPr lang="fa-IR" sz="2400" b="1" dirty="0"/>
              <a:t>، بدون تلاش و دستاوردهای همه شرکت کنندگان وجود نخواهد داشت، اما یک مسابقه </a:t>
            </a:r>
            <a:r>
              <a:rPr lang="fa-IR" sz="2400" b="1" dirty="0" smtClean="0"/>
              <a:t>چیزی فراتر </a:t>
            </a:r>
            <a:r>
              <a:rPr lang="fa-IR" sz="2400" b="1" dirty="0"/>
              <a:t>از تک تک ورزشکاران است و شاید حتی از مجموع آنها بزرگتر .باشد. شما نمی توانید به </a:t>
            </a:r>
            <a:r>
              <a:rPr lang="fa-IR" sz="2400" b="1" dirty="0" smtClean="0"/>
              <a:t>بازی به </a:t>
            </a:r>
            <a:r>
              <a:rPr lang="fa-IR" sz="2400" b="1" dirty="0"/>
              <a:t>همان شکلی نگاه کنید که به یک حریف یا هم تیمی نگاه میکنید اما برای شما قابل درک است </a:t>
            </a:r>
            <a:r>
              <a:rPr lang="fa-IR" sz="2400" b="1" dirty="0" smtClean="0"/>
              <a:t>که اگر </a:t>
            </a:r>
            <a:r>
              <a:rPr lang="fa-IR" sz="2400" b="1" dirty="0"/>
              <a:t>بازی و مسابقه ای وجود نداشت فرصت تحقق آرزوی برتر بودن و رشد شخصیت انسان نیز </a:t>
            </a:r>
            <a:r>
              <a:rPr lang="fa-IR" sz="2400" b="1" dirty="0" smtClean="0"/>
              <a:t>فراهم نبود</a:t>
            </a:r>
            <a:r>
              <a:rPr lang="fa-IR" sz="2400" b="1" dirty="0"/>
              <a:t>. این بازی یا مسابقه است که با تمام </a:t>
            </a:r>
            <a:r>
              <a:rPr lang="fa-IR" sz="2400" b="1" dirty="0" smtClean="0"/>
              <a:t>پیچیدگی هایش </a:t>
            </a:r>
            <a:r>
              <a:rPr lang="fa-IR" sz="2400" b="1" dirty="0"/>
              <a:t>فرصتی برای بازی و احترام به بازی را </a:t>
            </a:r>
            <a:r>
              <a:rPr lang="fa-IR" sz="2400" b="1" dirty="0" smtClean="0"/>
              <a:t>برایمان فراهم </a:t>
            </a:r>
            <a:r>
              <a:rPr lang="fa-IR" sz="2400" b="1" dirty="0"/>
              <a:t>می </a:t>
            </a:r>
            <a:r>
              <a:rPr lang="fa-IR" sz="2400" b="1" dirty="0" smtClean="0"/>
              <a:t>کند.احترام </a:t>
            </a:r>
            <a:r>
              <a:rPr lang="fa-IR" sz="2400" b="1" dirty="0"/>
              <a:t>به مسابقه از منظر رفتاری موضوعی حداقلی و از منظر نگرشی موضوعی حداکثری است </a:t>
            </a:r>
            <a:r>
              <a:rPr lang="fa-IR" sz="2400" b="1" dirty="0" smtClean="0"/>
              <a:t>برهمین </a:t>
            </a:r>
            <a:r>
              <a:rPr lang="fa-IR" sz="2400" b="1" dirty="0"/>
              <a:t>اساس توسعه این دیدگاه میتواند تأثیر شگرفی بر نگرش ورزشکاران جوان بگذارد. </a:t>
            </a:r>
            <a:endParaRPr lang="en-US" sz="2400" b="1" dirty="0"/>
          </a:p>
        </p:txBody>
      </p:sp>
    </p:spTree>
    <p:extLst>
      <p:ext uri="{BB962C8B-B14F-4D97-AF65-F5344CB8AC3E}">
        <p14:creationId xmlns:p14="http://schemas.microsoft.com/office/powerpoint/2010/main" val="1590724331"/>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just" rtl="1">
              <a:lnSpc>
                <a:spcPct val="170000"/>
              </a:lnSpc>
              <a:buNone/>
            </a:pPr>
            <a:r>
              <a:rPr lang="fa-IR" sz="2400" b="1" dirty="0"/>
              <a:t>همان طور </a:t>
            </a:r>
            <a:r>
              <a:rPr lang="fa-IR" sz="2400" b="1" dirty="0" smtClean="0"/>
              <a:t>که بارها </a:t>
            </a:r>
            <a:r>
              <a:rPr lang="fa-IR" sz="2400" b="1" dirty="0"/>
              <a:t>گفته ایم شما باید بیشتر از آموزش مهارتها و استراتژیهای یک ورزش خاص این نگرش را </a:t>
            </a:r>
            <a:r>
              <a:rPr lang="fa-IR" sz="2400" b="1" dirty="0" smtClean="0"/>
              <a:t>در بین </a:t>
            </a:r>
            <a:r>
              <a:rPr lang="fa-IR" sz="2400" b="1" dirty="0"/>
              <a:t>بازیکنانتان ترویج کنید مربیان معلمانی هستند که به قول فلاسفه عصاره «عشق» و «شور» </a:t>
            </a:r>
            <a:r>
              <a:rPr lang="fa-IR" sz="2400" b="1" dirty="0" smtClean="0"/>
              <a:t>هستند مربیان </a:t>
            </a:r>
            <a:r>
              <a:rPr lang="fa-IR" sz="2400" b="1" dirty="0"/>
              <a:t>دائماً تلاش می کنند با افزایش قدرت و القای هیجان به بازیکنان، آنها را به تکاپوی بیشتر </a:t>
            </a:r>
            <a:r>
              <a:rPr lang="fa-IR" sz="2400" b="1" dirty="0" smtClean="0"/>
              <a:t>وادارکنند</a:t>
            </a:r>
            <a:r>
              <a:rPr lang="fa-IR" sz="2400" b="1" dirty="0"/>
              <a:t>. آنها دائماً با احساسات عواطف و نگرشهای بنیادی و محوری بازیکنان سروکار دارند و </a:t>
            </a:r>
            <a:r>
              <a:rPr lang="fa-IR" sz="2400" b="1" dirty="0" smtClean="0"/>
              <a:t>رشد و </a:t>
            </a:r>
            <a:r>
              <a:rPr lang="fa-IR" sz="2400" b="1" dirty="0"/>
              <a:t>توسعه یک شخصیت خوب، منوط به رشد این نگرشهای بنیادین است. مربیانی که به طور </a:t>
            </a:r>
            <a:r>
              <a:rPr lang="fa-IR" sz="2400" b="1" dirty="0" smtClean="0"/>
              <a:t>جدی بازیکنانشان </a:t>
            </a:r>
            <a:r>
              <a:rPr lang="fa-IR" sz="2400" b="1" dirty="0"/>
              <a:t>را با آموزه های اخلاقی آشنا میکنند باید احترام به بازی را هم به آنها آموزش دهند. </a:t>
            </a:r>
            <a:endParaRPr lang="en-US" sz="2400" b="1" dirty="0"/>
          </a:p>
        </p:txBody>
      </p:sp>
    </p:spTree>
    <p:extLst>
      <p:ext uri="{BB962C8B-B14F-4D97-AF65-F5344CB8AC3E}">
        <p14:creationId xmlns:p14="http://schemas.microsoft.com/office/powerpoint/2010/main" val="2660693017"/>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smtClean="0"/>
              <a:t>نمایش احترام به بازی</a:t>
            </a:r>
            <a:endParaRPr lang="en-US" sz="5400" b="1" dirty="0"/>
          </a:p>
        </p:txBody>
      </p:sp>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احترام به بازی منوط به داشتن یک دیدگاه کلی نسبت به ورزشی است که در آن مشارکت دارید. اما </a:t>
            </a:r>
            <a:r>
              <a:rPr lang="fa-IR" sz="2400" b="1" dirty="0" smtClean="0"/>
              <a:t>این دیدگاه </a:t>
            </a:r>
            <a:r>
              <a:rPr lang="fa-IR" sz="2400" b="1" dirty="0"/>
              <a:t>خود را به طرق خاصی نشان میدهد ادای احترام به بازی به معنی احترام به قوانین و آداب </a:t>
            </a:r>
            <a:r>
              <a:rPr lang="fa-IR" sz="2400" b="1" dirty="0" smtClean="0"/>
              <a:t>ورسوم </a:t>
            </a:r>
            <a:r>
              <a:rPr lang="fa-IR" sz="2400" b="1" dirty="0"/>
              <a:t>آن است که در نهایت رقابت را به همان شکلی که باید باشد تبدیل کرده و پیروزی را برای </a:t>
            </a:r>
            <a:r>
              <a:rPr lang="fa-IR" sz="2400" b="1" dirty="0" smtClean="0"/>
              <a:t>کسانی که </a:t>
            </a:r>
            <a:r>
              <a:rPr lang="fa-IR" sz="2400" b="1" dirty="0"/>
              <a:t>در آن بازی میکنند و یا قرار است بازی کنند دل چسب میکند.</a:t>
            </a:r>
            <a:endParaRPr lang="en-US" sz="2400" b="1" dirty="0"/>
          </a:p>
        </p:txBody>
      </p:sp>
    </p:spTree>
    <p:extLst>
      <p:ext uri="{BB962C8B-B14F-4D97-AF65-F5344CB8AC3E}">
        <p14:creationId xmlns:p14="http://schemas.microsoft.com/office/powerpoint/2010/main" val="34798331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مسیر موفقیت حتی در سطوح پایین ورزش تر طراحی برنامه یا به عبارتی بود برنامه محوری است تا از از این طریق امکانات و فرصت ها افزایش یافت و زمینه برای جذب بیشتر مردم به ورزش فراهم شود هر مربی که قادر به پیروی از این الگو نیست را فراموش کنید چنین مربی اولویت اولش ملاحظه است اقتصادی است بازیکن غیرقانونی جذب کند می کند از رفتارهای بد چشم </a:t>
            </a:r>
            <a:r>
              <a:rPr lang="fa-IR" sz="2400" b="1" dirty="0" smtClean="0"/>
              <a:t>پوشی </a:t>
            </a:r>
            <a:r>
              <a:rPr lang="fa-IR" sz="2400" b="1" dirty="0"/>
              <a:t>می </a:t>
            </a:r>
            <a:r>
              <a:rPr lang="fa-IR" sz="2400" b="1" dirty="0" smtClean="0"/>
              <a:t>کند </a:t>
            </a:r>
            <a:r>
              <a:rPr lang="fa-IR" sz="2400" b="1" dirty="0"/>
              <a:t>و صداقت را به باد فراموشی می زد رقابت های مهم و </a:t>
            </a:r>
            <a:r>
              <a:rPr lang="fa-IR" sz="2400" b="1" dirty="0" smtClean="0"/>
              <a:t>هیجان </a:t>
            </a:r>
            <a:r>
              <a:rPr lang="fa-IR" sz="2400" b="1" dirty="0"/>
              <a:t>انگیز ورزشی محل قلیان احساسات است فریادها و تشویق هایی که بعضی اوقات بوی خون می دهند نشان می دهد که بازیکنان جوان شاید نتوانند خودشان را کنترل کنند</a:t>
            </a:r>
            <a:endParaRPr lang="en-US" sz="2400" b="1" dirty="0"/>
          </a:p>
        </p:txBody>
      </p:sp>
    </p:spTree>
    <p:extLst>
      <p:ext uri="{BB962C8B-B14F-4D97-AF65-F5344CB8AC3E}">
        <p14:creationId xmlns:p14="http://schemas.microsoft.com/office/powerpoint/2010/main" val="3080960108"/>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smtClean="0"/>
              <a:t>احترام به قوانین</a:t>
            </a:r>
            <a:endParaRPr lang="en-US" sz="5400" b="1" dirty="0"/>
          </a:p>
        </p:txBody>
      </p:sp>
      <p:sp>
        <p:nvSpPr>
          <p:cNvPr id="3" name="Content Placeholder 2"/>
          <p:cNvSpPr>
            <a:spLocks noGrp="1"/>
          </p:cNvSpPr>
          <p:nvPr>
            <p:ph idx="1"/>
          </p:nvPr>
        </p:nvSpPr>
        <p:spPr>
          <a:xfrm>
            <a:off x="801602" y="1737360"/>
            <a:ext cx="10649755" cy="5283513"/>
          </a:xfrm>
        </p:spPr>
        <p:txBody>
          <a:bodyPr>
            <a:noAutofit/>
          </a:bodyPr>
          <a:lstStyle/>
          <a:p>
            <a:pPr marL="0" indent="0" algn="just" rtl="1">
              <a:lnSpc>
                <a:spcPct val="170000"/>
              </a:lnSpc>
              <a:buNone/>
            </a:pPr>
            <a:r>
              <a:rPr lang="fa-IR" sz="2300" b="1" dirty="0"/>
              <a:t>هدف ذاتی و درونی یک رقابت ورزشی پیروزی است. اما این قوانین بازی هستند که چگونگی </a:t>
            </a:r>
            <a:r>
              <a:rPr lang="fa-IR" sz="2300" b="1" dirty="0" smtClean="0"/>
              <a:t>پیروزی را </a:t>
            </a:r>
            <a:r>
              <a:rPr lang="fa-IR" sz="2300" b="1" dirty="0"/>
              <a:t>مشخص میکنند مسابقه تلاشی است که در چارچوب قوانین بازی تعریف شده و فعالیتها بر </a:t>
            </a:r>
            <a:r>
              <a:rPr lang="fa-IR" sz="2300" b="1" dirty="0" smtClean="0"/>
              <a:t>پایه آن </a:t>
            </a:r>
            <a:r>
              <a:rPr lang="fa-IR" sz="2300" b="1" dirty="0"/>
              <a:t>شکل می گیرند. زیرا یک رقابت ورزشی اساساً فعالیتی قانونمند است و به خاطر توافق ضمنی و </a:t>
            </a:r>
            <a:r>
              <a:rPr lang="fa-IR" sz="2300" b="1" dirty="0" smtClean="0"/>
              <a:t>التزام شرکت </a:t>
            </a:r>
            <a:r>
              <a:rPr lang="fa-IR" sz="2300" b="1" dirty="0"/>
              <a:t>کننده ها به قانون است که اجرایی و امکان پذیر میشود همان طور که رقبا امکان عملکرد </a:t>
            </a:r>
            <a:r>
              <a:rPr lang="fa-IR" sz="2300" b="1" dirty="0" smtClean="0"/>
              <a:t>بهترمان را </a:t>
            </a:r>
            <a:r>
              <a:rPr lang="fa-IR" sz="2300" b="1" dirty="0"/>
              <a:t>فراهم میکنند این قوانین بازی هستند که فرصت بازی بهتر را برایمان خلق میکنند. در واقع </a:t>
            </a:r>
            <a:r>
              <a:rPr lang="fa-IR" sz="2300" b="1" dirty="0" smtClean="0"/>
              <a:t>این قوانین </a:t>
            </a:r>
            <a:r>
              <a:rPr lang="fa-IR" sz="2300" b="1" dirty="0"/>
              <a:t>هستند که به فعالیتهایی نظیر ورزش معنا میدهند بسکتبال بدون قوانین روشنی که </a:t>
            </a:r>
            <a:r>
              <a:rPr lang="fa-IR" sz="2300" b="1" dirty="0" smtClean="0"/>
              <a:t>چارچوب را </a:t>
            </a:r>
            <a:r>
              <a:rPr lang="fa-IR" sz="2300" b="1" dirty="0"/>
              <a:t>مشخص میکند وجود نخواهد داشت. بعداً در این مورد بیشتر خواهیم نوشت و اشاره خواهیم </a:t>
            </a:r>
            <a:r>
              <a:rPr lang="fa-IR" sz="2300" b="1" dirty="0" smtClean="0"/>
              <a:t>کرد رفتارهای </a:t>
            </a:r>
            <a:r>
              <a:rPr lang="fa-IR" sz="2300" b="1" dirty="0"/>
              <a:t>ما در ورزش هم در چارچوب قوانین و هم در چارچوب رسومی نانوشته است که </a:t>
            </a:r>
            <a:r>
              <a:rPr lang="fa-IR" sz="2300" b="1" dirty="0" smtClean="0"/>
              <a:t>تعریف می </a:t>
            </a:r>
            <a:r>
              <a:rPr lang="fa-IR" sz="2300" b="1" dirty="0"/>
              <a:t>شود.</a:t>
            </a:r>
            <a:endParaRPr lang="en-US" sz="2300" b="1" dirty="0"/>
          </a:p>
        </p:txBody>
      </p:sp>
    </p:spTree>
    <p:extLst>
      <p:ext uri="{BB962C8B-B14F-4D97-AF65-F5344CB8AC3E}">
        <p14:creationId xmlns:p14="http://schemas.microsoft.com/office/powerpoint/2010/main" val="1273548865"/>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8048" y="1777285"/>
            <a:ext cx="10515600" cy="5365594"/>
          </a:xfrm>
        </p:spPr>
        <p:txBody>
          <a:bodyPr>
            <a:normAutofit/>
          </a:bodyPr>
          <a:lstStyle/>
          <a:p>
            <a:pPr marL="0" indent="0" algn="just" rtl="1">
              <a:lnSpc>
                <a:spcPct val="150000"/>
              </a:lnSpc>
              <a:buNone/>
            </a:pPr>
            <a:r>
              <a:rPr lang="fa-IR" sz="2200" b="1" dirty="0"/>
              <a:t>احترام به یک مسابقه (بازی)، همان احترام به قوانین است و محصول توافقی است که شرکت کننده </a:t>
            </a:r>
            <a:r>
              <a:rPr lang="fa-IR" sz="2200" b="1" dirty="0" smtClean="0"/>
              <a:t>ها با </a:t>
            </a:r>
            <a:r>
              <a:rPr lang="fa-IR" sz="2200" b="1" dirty="0"/>
              <a:t>یکدیگر برقرار می.کنند مسابقه صرفاً در چارچوب محدودیتها و قوانینی که همگان بر سر </a:t>
            </a:r>
            <a:r>
              <a:rPr lang="fa-IR" sz="2200" b="1" dirty="0" smtClean="0"/>
              <a:t>آنها توافق </a:t>
            </a:r>
            <a:r>
              <a:rPr lang="fa-IR" sz="2200" b="1" dirty="0"/>
              <a:t>کرده اند قابل انجام است به عنوان مثال؛ یکی از کارکردهای جلسات هماهنگی بین مربیان </a:t>
            </a:r>
            <a:r>
              <a:rPr lang="fa-IR" sz="2200" b="1" dirty="0" smtClean="0"/>
              <a:t>و داوران </a:t>
            </a:r>
            <a:r>
              <a:rPr lang="fa-IR" sz="2200" b="1" dirty="0"/>
              <a:t>قبل از یک بازی ،بیس بال یادآوری قوانین بازی به تیمها و بازیکنان است (برای مثال، در </a:t>
            </a:r>
            <a:r>
              <a:rPr lang="fa-IR" sz="2200" b="1" dirty="0" smtClean="0"/>
              <a:t>مسابقات بیس </a:t>
            </a:r>
            <a:r>
              <a:rPr lang="fa-IR" sz="2200" b="1" dirty="0"/>
              <a:t>بال مدارس متوسطه امکان سرخوردن دونده به مربیان یادآوری میشود، ضمن اینکه در </a:t>
            </a:r>
            <a:r>
              <a:rPr lang="fa-IR" sz="2200" b="1" dirty="0" smtClean="0"/>
              <a:t>مورد قوانین </a:t>
            </a:r>
            <a:r>
              <a:rPr lang="fa-IR" sz="2200" b="1" dirty="0"/>
              <a:t>شبه دار و یا مقررات خاص احتمالی در موقعیتهای خاص مسابقه مانند قوانین زمین </a:t>
            </a:r>
            <a:r>
              <a:rPr lang="fa-IR" sz="2200" b="1" dirty="0" smtClean="0"/>
              <a:t>بازی توافق </a:t>
            </a:r>
            <a:r>
              <a:rPr lang="fa-IR" sz="2200" b="1" dirty="0"/>
              <a:t>صورت میگیرد احترام به مسابقه مستلزم احترامی تمام عیار به بازی جوانمردانه است و تقلب </a:t>
            </a:r>
            <a:r>
              <a:rPr lang="fa-IR" sz="2200" b="1" dirty="0" smtClean="0"/>
              <a:t>به می </a:t>
            </a:r>
            <a:r>
              <a:rPr lang="fa-IR" sz="2200" b="1" dirty="0"/>
              <a:t>شود تقلب در واقع نقض توافقهای ضمنی و </a:t>
            </a:r>
            <a:r>
              <a:rPr lang="fa-IR" sz="2200" b="1" dirty="0" smtClean="0"/>
              <a:t>گاهی نوعی </a:t>
            </a:r>
            <a:r>
              <a:rPr lang="fa-IR" sz="2200" b="1" dirty="0"/>
              <a:t>تخلف از قوانین بنیادین مسابقه محسوب </a:t>
            </a:r>
            <a:r>
              <a:rPr lang="fa-IR" sz="2200" b="1" dirty="0" smtClean="0"/>
              <a:t>میشـودغیر </a:t>
            </a:r>
            <a:r>
              <a:rPr lang="fa-IR" sz="2200" b="1" dirty="0"/>
              <a:t>ضمنی است که با تلاش یکی از طرفین مسابقه برای به دست آوردن نتیجه ناعادلانه همراه میشود</a:t>
            </a:r>
            <a:endParaRPr lang="en-US" sz="2200" b="1" dirty="0"/>
          </a:p>
        </p:txBody>
      </p:sp>
    </p:spTree>
    <p:extLst>
      <p:ext uri="{BB962C8B-B14F-4D97-AF65-F5344CB8AC3E}">
        <p14:creationId xmlns:p14="http://schemas.microsoft.com/office/powerpoint/2010/main" val="467233284"/>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algn="just" rtl="1">
              <a:lnSpc>
                <a:spcPct val="150000"/>
              </a:lnSpc>
            </a:pPr>
            <a:r>
              <a:rPr lang="fa-IR" sz="2400" b="1" dirty="0"/>
              <a:t>تقلب هم زمان عدم احترام به رقیب و عدم احترام به مسابقه را نیز نشان میدهد و بیانگر نقص </a:t>
            </a:r>
            <a:r>
              <a:rPr lang="fa-IR" sz="2400" b="1" dirty="0" smtClean="0"/>
              <a:t>اشکارقوانینی </a:t>
            </a:r>
            <a:r>
              <a:rPr lang="fa-IR" sz="2400" b="1" dirty="0"/>
              <a:t>است که پیروزی و شکست در چارچوب آنها تعریف و امکان پذیر می.شود لازمه اصلی </a:t>
            </a:r>
            <a:r>
              <a:rPr lang="fa-IR" sz="2400" b="1" dirty="0" smtClean="0"/>
              <a:t>رقابت</a:t>
            </a:r>
            <a:r>
              <a:rPr lang="en-US" sz="2400" b="1" dirty="0" smtClean="0"/>
              <a:t> </a:t>
            </a:r>
            <a:r>
              <a:rPr lang="fa-IR" sz="2400" b="1" dirty="0" smtClean="0"/>
              <a:t>با </a:t>
            </a:r>
            <a:r>
              <a:rPr lang="fa-IR" sz="2400" b="1" dirty="0"/>
              <a:t>مسابقه فراهم بودن فضایی است که فرصتها و امکاناتی برابر </a:t>
            </a:r>
            <a:r>
              <a:rPr lang="fa-IR" sz="2400" b="1" dirty="0" smtClean="0"/>
              <a:t>برای</a:t>
            </a:r>
            <a:r>
              <a:rPr lang="en-US" sz="2400" b="1" dirty="0" smtClean="0"/>
              <a:t> </a:t>
            </a:r>
            <a:r>
              <a:rPr lang="fa-IR" sz="2400" b="1" dirty="0" smtClean="0"/>
              <a:t>همه </a:t>
            </a:r>
            <a:r>
              <a:rPr lang="fa-IR" sz="2400" b="1" dirty="0"/>
              <a:t>در چارچوب قانون </a:t>
            </a:r>
            <a:r>
              <a:rPr lang="fa-IR" sz="2400" b="1" dirty="0" smtClean="0"/>
              <a:t>وجود.دارد </a:t>
            </a:r>
            <a:r>
              <a:rPr lang="fa-IR" sz="2400" b="1" dirty="0"/>
              <a:t>،تقلب این برابری و این شرایط از پیش تعیین شده را از بین میبرد از این رو ضروری است </a:t>
            </a:r>
            <a:r>
              <a:rPr lang="fa-IR" sz="2400" b="1" dirty="0" smtClean="0"/>
              <a:t>مربیان</a:t>
            </a:r>
            <a:r>
              <a:rPr lang="en-US" sz="2400" b="1" dirty="0" smtClean="0"/>
              <a:t> </a:t>
            </a:r>
            <a:r>
              <a:rPr lang="fa-IR" sz="2400" b="1" dirty="0" smtClean="0"/>
              <a:t>احترام </a:t>
            </a:r>
            <a:r>
              <a:rPr lang="fa-IR" sz="2400" b="1" dirty="0"/>
              <a:t>بازیکنان به ورزش از هر ابزار و حربه ای برای پیروزی در مسابقه استفاده </a:t>
            </a:r>
            <a:r>
              <a:rPr lang="fa-IR" sz="2400" b="1" dirty="0" smtClean="0"/>
              <a:t>نکنند</a:t>
            </a:r>
            <a:r>
              <a:rPr lang="en-US" sz="2400" b="1" dirty="0" smtClean="0"/>
              <a:t> </a:t>
            </a:r>
            <a:r>
              <a:rPr lang="fa-IR" sz="2400" b="1" dirty="0" smtClean="0"/>
              <a:t>ضمن </a:t>
            </a:r>
            <a:r>
              <a:rPr lang="fa-IR" sz="2400" b="1" dirty="0"/>
              <a:t>تأکید </a:t>
            </a:r>
            <a:r>
              <a:rPr lang="fa-IR" sz="2400" b="1" dirty="0" smtClean="0"/>
              <a:t>بر</a:t>
            </a:r>
            <a:r>
              <a:rPr lang="en-US" sz="2400" b="1" dirty="0" smtClean="0"/>
              <a:t> </a:t>
            </a:r>
            <a:r>
              <a:rPr lang="fa-IR" sz="2400" b="1" dirty="0" smtClean="0"/>
              <a:t>و </a:t>
            </a:r>
            <a:r>
              <a:rPr lang="fa-IR" sz="2400" b="1" dirty="0"/>
              <a:t>پیروزی را صرفا در چارچوب قوانین بازی جستجو کنند</a:t>
            </a:r>
            <a:endParaRPr lang="en-US" sz="2400" b="1" dirty="0"/>
          </a:p>
        </p:txBody>
      </p:sp>
    </p:spTree>
    <p:extLst>
      <p:ext uri="{BB962C8B-B14F-4D97-AF65-F5344CB8AC3E}">
        <p14:creationId xmlns:p14="http://schemas.microsoft.com/office/powerpoint/2010/main" val="3719975424"/>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چند پرسش</a:t>
            </a:r>
            <a:endParaRPr lang="en-US" dirty="0"/>
          </a:p>
        </p:txBody>
      </p:sp>
      <p:sp>
        <p:nvSpPr>
          <p:cNvPr id="3" name="Content Placeholder 2"/>
          <p:cNvSpPr>
            <a:spLocks noGrp="1"/>
          </p:cNvSpPr>
          <p:nvPr>
            <p:ph idx="1"/>
          </p:nvPr>
        </p:nvSpPr>
        <p:spPr/>
        <p:txBody>
          <a:bodyPr>
            <a:noAutofit/>
          </a:bodyPr>
          <a:lstStyle/>
          <a:p>
            <a:pPr algn="just" rtl="1">
              <a:lnSpc>
                <a:spcPct val="150000"/>
              </a:lnSpc>
            </a:pPr>
            <a:r>
              <a:rPr lang="fa-IR" sz="2200" b="1" dirty="0"/>
              <a:t>معمولاً مقایسه و تشخیص تمایز میان نقض قوانین به عنوان مثال خطای عمدی روی پرتاب کننده </a:t>
            </a:r>
            <a:r>
              <a:rPr lang="fa-IR" sz="2200" b="1" dirty="0" smtClean="0"/>
              <a:t>پرتاب</a:t>
            </a:r>
            <a:r>
              <a:rPr lang="en-US" sz="2200" b="1" dirty="0" smtClean="0"/>
              <a:t> </a:t>
            </a:r>
            <a:r>
              <a:rPr lang="fa-IR" sz="2200" b="1" dirty="0" smtClean="0"/>
              <a:t>آزاد </a:t>
            </a:r>
            <a:r>
              <a:rPr lang="fa-IR" sz="2200" b="1" dirty="0"/>
              <a:t>بسکتبال </a:t>
            </a:r>
            <a:r>
              <a:rPr lang="fa-IR" sz="2200" b="1" dirty="0" smtClean="0"/>
              <a:t>در</a:t>
            </a:r>
            <a:r>
              <a:rPr lang="en-US" sz="2200" b="1" dirty="0" smtClean="0"/>
              <a:t> </a:t>
            </a:r>
            <a:r>
              <a:rPr lang="fa-IR" sz="2200" b="1" dirty="0" smtClean="0"/>
              <a:t>لحظات </a:t>
            </a:r>
            <a:r>
              <a:rPr lang="fa-IR" sz="2200" b="1" dirty="0"/>
              <a:t>پایانی (بازی و تقلب به معنای نقض قوانین به منظور کسب امتیازی ناعادلانه </a:t>
            </a:r>
            <a:r>
              <a:rPr lang="fa-IR" sz="2200" b="1" dirty="0" smtClean="0"/>
              <a:t>مثل)</a:t>
            </a:r>
            <a:r>
              <a:rPr lang="en-US" sz="2200" b="1" dirty="0" smtClean="0"/>
              <a:t> </a:t>
            </a:r>
            <a:r>
              <a:rPr lang="fa-IR" sz="2200" b="1" dirty="0" smtClean="0"/>
              <a:t>بازی </a:t>
            </a:r>
            <a:r>
              <a:rPr lang="fa-IR" sz="2200" b="1" dirty="0"/>
              <a:t>دادن عمدی به بازیکن فاقد شرایط بازی کاری سخت اما ضروری محسوب میشود. در این </a:t>
            </a:r>
            <a:r>
              <a:rPr lang="fa-IR" sz="2200" b="1" dirty="0" smtClean="0"/>
              <a:t>راستا</a:t>
            </a:r>
            <a:r>
              <a:rPr lang="en-US" sz="2200" b="1" dirty="0" smtClean="0"/>
              <a:t> </a:t>
            </a:r>
            <a:r>
              <a:rPr lang="fa-IR" sz="2200" b="1" dirty="0" smtClean="0"/>
              <a:t>مثال </a:t>
            </a:r>
            <a:r>
              <a:rPr lang="fa-IR" sz="2200" b="1" dirty="0"/>
              <a:t>های بیشتری از ورزشی که در آن مشغول هستید ذکر کنید آیا این تمایز برای شما مهم است</a:t>
            </a:r>
            <a:r>
              <a:rPr lang="fa-IR" sz="2200" b="1" dirty="0" smtClean="0"/>
              <a:t>؟. </a:t>
            </a:r>
            <a:r>
              <a:rPr lang="fa-IR" sz="2200" b="1" dirty="0"/>
              <a:t>در طی یک مسابقه تیر و کمان تک حذفی تیمی یا انفرادی دوربین یکی از کمانداران افتاد و </a:t>
            </a:r>
            <a:r>
              <a:rPr lang="fa-IR" sz="2200" b="1" dirty="0" smtClean="0"/>
              <a:t>شکست</a:t>
            </a:r>
            <a:r>
              <a:rPr lang="en-US" sz="2200" b="1" dirty="0" smtClean="0"/>
              <a:t>  </a:t>
            </a:r>
            <a:r>
              <a:rPr lang="fa-IR" sz="2200" b="1" dirty="0" smtClean="0"/>
              <a:t>به </a:t>
            </a:r>
            <a:r>
              <a:rPr lang="fa-IR" sz="2200" b="1" dirty="0"/>
              <a:t>همین دلیل آنها تیر را به فاصله ۷۰ متری بدون دوربین پرتاب کردند. غیر ممکن بود ببینند که تیر </a:t>
            </a:r>
            <a:r>
              <a:rPr lang="fa-IR" sz="2200" b="1" dirty="0" smtClean="0"/>
              <a:t>به</a:t>
            </a:r>
            <a:r>
              <a:rPr lang="en-US" sz="2200" b="1" dirty="0" smtClean="0"/>
              <a:t> </a:t>
            </a:r>
            <a:r>
              <a:rPr lang="fa-IR" sz="2200" b="1" dirty="0" smtClean="0"/>
              <a:t>کجای </a:t>
            </a:r>
            <a:r>
              <a:rPr lang="fa-IR" sz="2200" b="1" dirty="0"/>
              <a:t>هدف برخورد کرده است با مشاهده چنین اتفاقی کماندار دیگر آن قدر بخشنده بود که محل </a:t>
            </a:r>
            <a:r>
              <a:rPr lang="fa-IR" sz="2200" b="1" dirty="0" smtClean="0"/>
              <a:t>برخورد</a:t>
            </a:r>
            <a:r>
              <a:rPr lang="en-US" sz="2200" b="1" dirty="0" smtClean="0"/>
              <a:t> </a:t>
            </a:r>
            <a:r>
              <a:rPr lang="fa-IR" sz="2200" b="1" dirty="0" smtClean="0"/>
              <a:t>تیر </a:t>
            </a:r>
            <a:r>
              <a:rPr lang="fa-IR" sz="2200" b="1" dirty="0"/>
              <a:t>حریفش را اعلام .کند طبق قوانین یک کماندار نباید در خط پرتاب کمکی از کسی دریافت کند. </a:t>
            </a:r>
            <a:r>
              <a:rPr lang="fa-IR" sz="2200" b="1" dirty="0" smtClean="0"/>
              <a:t>آیا</a:t>
            </a:r>
            <a:r>
              <a:rPr lang="en-US" sz="2200" b="1" dirty="0" smtClean="0"/>
              <a:t> </a:t>
            </a:r>
            <a:r>
              <a:rPr lang="fa-IR" sz="2200" b="1" dirty="0" smtClean="0"/>
              <a:t>کمانداری </a:t>
            </a:r>
            <a:r>
              <a:rPr lang="fa-IR" sz="2200" b="1" dirty="0"/>
              <a:t>که کمک کرده یا ورزشکاری که کمک دریافت کرده مرتکب رفتاری غیرورزشی شده اند؟</a:t>
            </a:r>
            <a:endParaRPr lang="en-US" sz="2200" b="1" dirty="0"/>
          </a:p>
        </p:txBody>
      </p:sp>
    </p:spTree>
    <p:extLst>
      <p:ext uri="{BB962C8B-B14F-4D97-AF65-F5344CB8AC3E}">
        <p14:creationId xmlns:p14="http://schemas.microsoft.com/office/powerpoint/2010/main" val="1798796634"/>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smtClean="0"/>
              <a:t>احترام به روح مسابقه</a:t>
            </a:r>
            <a:endParaRPr lang="en-US" sz="5400" b="1" dirty="0"/>
          </a:p>
        </p:txBody>
      </p:sp>
      <p:sp>
        <p:nvSpPr>
          <p:cNvPr id="3" name="Content Placeholder 2"/>
          <p:cNvSpPr>
            <a:spLocks noGrp="1"/>
          </p:cNvSpPr>
          <p:nvPr>
            <p:ph idx="1"/>
          </p:nvPr>
        </p:nvSpPr>
        <p:spPr/>
        <p:txBody>
          <a:bodyPr>
            <a:normAutofit/>
          </a:bodyPr>
          <a:lstStyle/>
          <a:p>
            <a:pPr marL="0" indent="0" algn="just" rtl="1">
              <a:lnSpc>
                <a:spcPct val="160000"/>
              </a:lnSpc>
              <a:buNone/>
            </a:pPr>
            <a:r>
              <a:rPr lang="fa-IR" sz="2100" b="1" dirty="0"/>
              <a:t>ورزش صرفاً جست و خیز و تحرک نیست بلکه رقابتی است که در آن برنده و بازنده نیز وجود </a:t>
            </a:r>
            <a:r>
              <a:rPr lang="fa-IR" sz="2100" b="1" dirty="0" smtClean="0"/>
              <a:t>دارد.عده </a:t>
            </a:r>
            <a:r>
              <a:rPr lang="fa-IR" sz="2100" b="1" dirty="0"/>
              <a:t>ای معتقدند که نیاز به یادآوری این نکات ،نیست اما همان طور که اشاره شد، منتقدانی هستند </a:t>
            </a:r>
            <a:r>
              <a:rPr lang="fa-IR" sz="2100" b="1" dirty="0" smtClean="0"/>
              <a:t>که فکر </a:t>
            </a:r>
            <a:r>
              <a:rPr lang="fa-IR" sz="2100" b="1" dirty="0"/>
              <a:t>میکنند رقابت و مسابقه ذاتاً نامطلوب و دارای تأثیرات منفی هستند اما بسیاری از جوانب </a:t>
            </a:r>
            <a:r>
              <a:rPr lang="fa-IR" sz="2100" b="1" dirty="0" smtClean="0"/>
              <a:t>مثبت رزش </a:t>
            </a:r>
            <a:r>
              <a:rPr lang="fa-IR" sz="2100" b="1" dirty="0"/>
              <a:t>ناشی از درگیریها و تنشهایی است که در ورزش ایجاد شده است. از این رو نکته ی مهم </a:t>
            </a:r>
            <a:r>
              <a:rPr lang="fa-IR" sz="2100" b="1" dirty="0" smtClean="0"/>
              <a:t>در سنگام </a:t>
            </a:r>
            <a:r>
              <a:rPr lang="fa-IR" sz="2100" b="1" dirty="0"/>
              <a:t>بازی یا مسابقه موفقیتی است که در سایه احترام به جو رقابتی بازی ایجاد شده و حداکثر </a:t>
            </a:r>
            <a:r>
              <a:rPr lang="fa-IR" sz="2100" b="1" dirty="0" smtClean="0"/>
              <a:t>تلاش مه </a:t>
            </a:r>
            <a:r>
              <a:rPr lang="fa-IR" sz="2100" b="1" dirty="0"/>
              <a:t>بازیکنان را رقم میزند احترام به بازی بدین معنی است که یک بازیکن نباید هرگز حتی </a:t>
            </a:r>
            <a:r>
              <a:rPr lang="fa-IR" sz="2100" b="1" dirty="0" smtClean="0"/>
              <a:t>تحت شـرایط </a:t>
            </a:r>
            <a:r>
              <a:rPr lang="fa-IR" sz="2100" b="1" dirty="0"/>
              <a:t>نامطلوب مثل عقب افتادن از یک بازیکن یا تیم (بهتر تسلیم شود و یک بازیکن یا تیم </a:t>
            </a:r>
            <a:r>
              <a:rPr lang="fa-IR" sz="2100" b="1" dirty="0" smtClean="0"/>
              <a:t>خوب اید </a:t>
            </a:r>
            <a:r>
              <a:rPr lang="fa-IR" sz="2100" b="1" dirty="0"/>
              <a:t>اجازه دهد که مسابقه به خاطر یک طرفه بودن بازی به نابودی و بی احترامی کشیده شود. </a:t>
            </a:r>
            <a:endParaRPr lang="en-US" sz="2100" b="1" dirty="0"/>
          </a:p>
        </p:txBody>
      </p:sp>
    </p:spTree>
    <p:extLst>
      <p:ext uri="{BB962C8B-B14F-4D97-AF65-F5344CB8AC3E}">
        <p14:creationId xmlns:p14="http://schemas.microsoft.com/office/powerpoint/2010/main" val="3645462959"/>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smtClean="0"/>
              <a:t>ضرورت ترام </a:t>
            </a:r>
            <a:r>
              <a:rPr lang="fa-IR" sz="2400" b="1" dirty="0"/>
              <a:t>به ماهیت رقابتی ورزش زمانی به اوج میرسد که تیمها بهم ریخته و یک تیم یا بازیکن به </a:t>
            </a:r>
            <a:r>
              <a:rPr lang="fa-IR" sz="2400" b="1" dirty="0" smtClean="0"/>
              <a:t>شکل حشی </a:t>
            </a:r>
            <a:r>
              <a:rPr lang="fa-IR" sz="2400" b="1" dirty="0"/>
              <a:t>پیروز شده و یا شکست میخورد بازیکنانی که به بازی یا ورزش خودشان احترام می </a:t>
            </a:r>
            <a:r>
              <a:rPr lang="fa-IR" sz="2400" b="1" dirty="0" smtClean="0"/>
              <a:t>گذارند </a:t>
            </a:r>
            <a:r>
              <a:rPr lang="fa-IR" sz="2400" b="1" dirty="0"/>
              <a:t>در زمان یک طرفه شدن بازی نیز به آن ادامه دهند یک مربی می تواند احترامش به مسابقه و </a:t>
            </a:r>
            <a:r>
              <a:rPr lang="fa-IR" sz="2400" b="1" dirty="0" smtClean="0"/>
              <a:t>رقابت یا </a:t>
            </a:r>
            <a:r>
              <a:rPr lang="fa-IR" sz="2400" b="1" dirty="0"/>
              <a:t>تصمیمی که برای ترکیب تیم میگیرد نشان دهد به عنوان مثال زمانی که یک مربی فکر </a:t>
            </a:r>
            <a:r>
              <a:rPr lang="fa-IR" sz="2400" b="1" dirty="0" smtClean="0"/>
              <a:t>میکندج </a:t>
            </a:r>
            <a:r>
              <a:rPr lang="fa-IR" sz="2400" b="1" dirty="0"/>
              <a:t>شانسی برای پیروزی در مقابل تیم حریف ندارد باید بازیکنان ضعیف تر را وارد زمین کند تا </a:t>
            </a:r>
            <a:r>
              <a:rPr lang="fa-IR" sz="2400" b="1" dirty="0" smtClean="0"/>
              <a:t>نشان </a:t>
            </a:r>
            <a:r>
              <a:rPr lang="fa-IR" sz="2400" b="1" dirty="0"/>
              <a:t>نتيجه واقعاً برایش اهمیتی ندارد.</a:t>
            </a:r>
            <a:endParaRPr lang="en-US" sz="2400" b="1" dirty="0"/>
          </a:p>
        </p:txBody>
      </p:sp>
    </p:spTree>
    <p:extLst>
      <p:ext uri="{BB962C8B-B14F-4D97-AF65-F5344CB8AC3E}">
        <p14:creationId xmlns:p14="http://schemas.microsoft.com/office/powerpoint/2010/main" val="4108493933"/>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تیم فوتبال زنان شهر فرامینگهام جایزه اخلاق ورزشی انجمن ملی ورزش دانشگاهی را دریافت </a:t>
            </a:r>
            <a:r>
              <a:rPr lang="fa-IR" sz="2400" b="1" dirty="0" smtClean="0"/>
              <a:t>کرد دپارتمان </a:t>
            </a:r>
            <a:r>
              <a:rPr lang="fa-IR" sz="2400" b="1" dirty="0"/>
              <a:t>ورزشی کالج فرامینگهام مفتخر است اعلام نماید که تیم فوتبال زنان دانشگاه این شهر </a:t>
            </a:r>
            <a:r>
              <a:rPr lang="fa-IR" sz="2400" b="1" dirty="0" smtClean="0"/>
              <a:t>در سال </a:t>
            </a:r>
            <a:r>
              <a:rPr lang="fa-IR" sz="2400" b="1" dirty="0"/>
              <a:t>۲۰۰۶ از سوی انجمن ملی ورزش دانشگاهی در بخش رفتار و اخلاق برنده جایزه اخلاق </a:t>
            </a:r>
            <a:r>
              <a:rPr lang="fa-IR" sz="2400" b="1" dirty="0" smtClean="0"/>
              <a:t>ورزشی سال </a:t>
            </a:r>
            <a:r>
              <a:rPr lang="fa-IR" sz="2400" b="1" dirty="0"/>
              <a:t>۲۰۰۸-۲۰۰۷ شده است تیم لس انجلس رامز نیز جایزه خود را به دلیل اقدامش در ۲۹ اکتبر </a:t>
            </a:r>
            <a:r>
              <a:rPr lang="fa-IR" sz="2400" b="1" dirty="0" smtClean="0"/>
              <a:t>۲۰۰۶ در </a:t>
            </a:r>
            <a:r>
              <a:rPr lang="fa-IR" sz="2400" b="1" dirty="0"/>
              <a:t>طی مسابقات کالج ایالت ماساچوست با تیم بیرز دریافت نمود. نکته قابل توجه این مراسم </a:t>
            </a:r>
            <a:r>
              <a:rPr lang="fa-IR" sz="2400" b="1" dirty="0" smtClean="0"/>
              <a:t>اعطای عنوان </a:t>
            </a:r>
            <a:r>
              <a:rPr lang="fa-IR" sz="2400" b="1" dirty="0"/>
              <a:t>بهترین تیم پایان فصل مسابقات برای رامز و عنوان بهترین تیم نیم فصل برای تیم بیرز بود.</a:t>
            </a:r>
            <a:endParaRPr lang="en-US" sz="2400" b="1" dirty="0"/>
          </a:p>
        </p:txBody>
      </p:sp>
    </p:spTree>
    <p:extLst>
      <p:ext uri="{BB962C8B-B14F-4D97-AF65-F5344CB8AC3E}">
        <p14:creationId xmlns:p14="http://schemas.microsoft.com/office/powerpoint/2010/main" val="2260174745"/>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در دقیقه ۵۹ ،بازی تیم رامز با گلی مشکوک از نظر داوری با نتیجه یک بر صفر جلو افتاد </a:t>
            </a:r>
            <a:r>
              <a:rPr lang="fa-IR" sz="2400" b="1" dirty="0" smtClean="0"/>
              <a:t>فوروارد تازه </a:t>
            </a:r>
            <a:r>
              <a:rPr lang="fa-IR" sz="2400" b="1" dirty="0"/>
              <a:t>وارد کالن دو گرتی که گل را به ثمر رسانده بود به همراه هم تیمی هایش سریعا به آقای توکر </a:t>
            </a:r>
            <a:r>
              <a:rPr lang="fa-IR" sz="2400" b="1" dirty="0" smtClean="0"/>
              <a:t>رینولد سرمربی </a:t>
            </a:r>
            <a:r>
              <a:rPr lang="fa-IR" sz="2400" b="1" dirty="0"/>
              <a:t>تیم و نیمکت اطلاع دادند که توپ آنها به جای عبور از خط دروازه از کنار تور گذشته و </a:t>
            </a:r>
            <a:r>
              <a:rPr lang="fa-IR" sz="2400" b="1" dirty="0" smtClean="0"/>
              <a:t>نباید گل </a:t>
            </a:r>
            <a:r>
              <a:rPr lang="fa-IR" sz="2400" b="1" dirty="0"/>
              <a:t>محسوب شود.</a:t>
            </a:r>
            <a:endParaRPr lang="en-US" sz="2400" b="1" dirty="0"/>
          </a:p>
        </p:txBody>
      </p:sp>
    </p:spTree>
    <p:extLst>
      <p:ext uri="{BB962C8B-B14F-4D97-AF65-F5344CB8AC3E}">
        <p14:creationId xmlns:p14="http://schemas.microsoft.com/office/powerpoint/2010/main" val="1517753086"/>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رینولد از تیمش خواست داوران را از اشتباهی که رخ داده مطلع نمایند و بعد از مشورت با داوران </a:t>
            </a:r>
            <a:r>
              <a:rPr lang="fa-IR" sz="2400" b="1" dirty="0" smtClean="0"/>
              <a:t>تصمیم بر </a:t>
            </a:r>
            <a:r>
              <a:rPr lang="fa-IR" sz="2400" b="1" dirty="0"/>
              <a:t>این شد امتیاز همان یک بر صفر برای تیم رامز باقی بماند در ادامه بازی مربی تلاش کرد تا این اشتباه </a:t>
            </a:r>
            <a:r>
              <a:rPr lang="fa-IR" sz="2400" b="1" dirty="0" smtClean="0"/>
              <a:t>را درست </a:t>
            </a:r>
            <a:r>
              <a:rPr lang="fa-IR" sz="2400" b="1" dirty="0"/>
              <a:t>کند و به تیمش اجازه داد طوری بازی کنند که تیم مقابل یعنی برایج واتر گل بزند و بازی </a:t>
            </a:r>
            <a:r>
              <a:rPr lang="fa-IR" sz="2400" b="1" dirty="0" smtClean="0"/>
              <a:t>دوباره یک </a:t>
            </a:r>
            <a:r>
              <a:rPr lang="fa-IR" sz="2400" b="1" dirty="0"/>
              <a:t>بر یک مساوی شود. تیم رامز در نهایت بازی را با نتیجه ۳-۲ واگذار کرد و فصلشان آن روز به </a:t>
            </a:r>
            <a:r>
              <a:rPr lang="fa-IR" sz="2400" b="1" dirty="0" smtClean="0"/>
              <a:t>پایان رسید </a:t>
            </a:r>
            <a:r>
              <a:rPr lang="fa-IR" sz="2400" b="1" dirty="0"/>
              <a:t>اما آن روز رینولد درس خوبی به تیمش و بسیاری از کسانی که خواهان مربی شدن هستند </a:t>
            </a:r>
            <a:r>
              <a:rPr lang="fa-IR" sz="2400" b="1" dirty="0" smtClean="0"/>
              <a:t>داد در </a:t>
            </a:r>
            <a:r>
              <a:rPr lang="fa-IR" sz="2400" b="1" dirty="0"/>
              <a:t>ماجرای ،فوق مربی احترام خود به ورزش را از طریق نفی اهمیت رقابت نشان میدهد. </a:t>
            </a:r>
            <a:endParaRPr lang="en-US" sz="2400" b="1" dirty="0"/>
          </a:p>
        </p:txBody>
      </p:sp>
    </p:spTree>
    <p:extLst>
      <p:ext uri="{BB962C8B-B14F-4D97-AF65-F5344CB8AC3E}">
        <p14:creationId xmlns:p14="http://schemas.microsoft.com/office/powerpoint/2010/main" val="800105686"/>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0927" y="1803041"/>
            <a:ext cx="10515600" cy="5404231"/>
          </a:xfrm>
        </p:spPr>
        <p:txBody>
          <a:bodyPr>
            <a:normAutofit/>
          </a:bodyPr>
          <a:lstStyle/>
          <a:p>
            <a:pPr marL="0" indent="0" algn="just" rtl="1">
              <a:lnSpc>
                <a:spcPct val="150000"/>
              </a:lnSpc>
              <a:buNone/>
            </a:pPr>
            <a:r>
              <a:rPr lang="fa-IR" sz="2300" b="1" dirty="0"/>
              <a:t>از این </a:t>
            </a:r>
            <a:r>
              <a:rPr lang="fa-IR" sz="2300" b="1" dirty="0" smtClean="0"/>
              <a:t>روبه </a:t>
            </a:r>
            <a:r>
              <a:rPr lang="fa-IR" sz="2300" b="1" dirty="0"/>
              <a:t>نظر میرسد پیروزی در ورزش نباید تنها دلیل شرکت در مسابقه ،باشد گرچه مطمئناً برای </a:t>
            </a:r>
            <a:r>
              <a:rPr lang="fa-IR" sz="2300" b="1" dirty="0" smtClean="0"/>
              <a:t>اکثریت افراد </a:t>
            </a:r>
            <a:r>
              <a:rPr lang="fa-IR" sz="2300" b="1" dirty="0"/>
              <a:t>این مهمترین دلیل عشق ورزیدن و یا احترام به ورزش .است همان طور که بارها تأکید کرده </a:t>
            </a:r>
            <a:r>
              <a:rPr lang="fa-IR" sz="2300" b="1" dirty="0" smtClean="0"/>
              <a:t>ایم همه </a:t>
            </a:r>
            <a:r>
              <a:rPr lang="fa-IR" sz="2300" b="1" dirty="0"/>
              <a:t>ی دلایلی که برای شرکت در ورزش داریم مستلزم فداکاریهای این چنینی برای روح رقابت </a:t>
            </a:r>
            <a:r>
              <a:rPr lang="fa-IR" sz="2300" b="1" dirty="0" smtClean="0"/>
              <a:t>است. وينس </a:t>
            </a:r>
            <a:r>
              <a:rPr lang="fa-IR" sz="2300" b="1" dirty="0"/>
              <a:t>لومباری دارای نقل قولی است که میگوید پیروزی همه چیز نیست تنها چیز </a:t>
            </a:r>
            <a:r>
              <a:rPr lang="fa-IR" sz="2300" b="1" dirty="0" smtClean="0"/>
              <a:t>ممکن است</a:t>
            </a:r>
            <a:r>
              <a:rPr lang="fa-IR" sz="2300" b="1" dirty="0"/>
              <a:t>. بارت استار معتقد است جمله لومباردی در واقع این است پیروزی همه چیز نیست، اما </a:t>
            </a:r>
            <a:r>
              <a:rPr lang="fa-IR" sz="2300" b="1" dirty="0" smtClean="0"/>
              <a:t>تلاش برای </a:t>
            </a:r>
            <a:r>
              <a:rPr lang="fa-IR" sz="2300" b="1" dirty="0"/>
              <a:t>پیروزی همه چیز است. شاید این جمله پر اغراق از آن دست جملاتی باشد که در رختکن </a:t>
            </a:r>
            <a:r>
              <a:rPr lang="fa-IR" sz="2300" b="1" dirty="0" smtClean="0"/>
              <a:t>گفته می </a:t>
            </a:r>
            <a:r>
              <a:rPr lang="fa-IR" sz="2300" b="1" dirty="0"/>
              <a:t>شود، برای اینکه چیزهای دیگری وجود دارند که در کنار تلاش برای پیروزی مهم </a:t>
            </a:r>
            <a:r>
              <a:rPr lang="fa-IR" sz="2300" b="1" dirty="0" smtClean="0"/>
              <a:t>هستند. اما با توجه </a:t>
            </a:r>
            <a:r>
              <a:rPr lang="fa-IR" sz="2300" b="1" dirty="0"/>
              <a:t>به ماهیت اصلی ،رقابت پیروزی در آن مستلزم تلاش است تلاش برای پیروزی همه چیز </a:t>
            </a:r>
            <a:r>
              <a:rPr lang="fa-IR" sz="2300" b="1" dirty="0" smtClean="0"/>
              <a:t>نیست.اما </a:t>
            </a:r>
            <a:r>
              <a:rPr lang="fa-IR" sz="2300" b="1" dirty="0"/>
              <a:t>بخشی مهمی از احترام به مسابقه محسوب میشود.</a:t>
            </a:r>
            <a:endParaRPr lang="en-US" sz="2300" b="1" dirty="0"/>
          </a:p>
        </p:txBody>
      </p:sp>
    </p:spTree>
    <p:extLst>
      <p:ext uri="{BB962C8B-B14F-4D97-AF65-F5344CB8AC3E}">
        <p14:creationId xmlns:p14="http://schemas.microsoft.com/office/powerpoint/2010/main" val="3798694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a:t>بخش 1. تفکر درباره جوانمردی در ورزش</a:t>
            </a:r>
            <a:endParaRPr lang="en-US" sz="5400" b="1" dirty="0"/>
          </a:p>
        </p:txBody>
      </p:sp>
      <p:sp>
        <p:nvSpPr>
          <p:cNvPr id="4" name="Double Wave 3"/>
          <p:cNvSpPr/>
          <p:nvPr/>
        </p:nvSpPr>
        <p:spPr>
          <a:xfrm>
            <a:off x="1097280" y="1996225"/>
            <a:ext cx="10058400" cy="3721995"/>
          </a:xfrm>
          <a:prstGeom prst="doubleWave">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3600" b="1" dirty="0">
                <a:ln w="0"/>
                <a:solidFill>
                  <a:schemeClr val="tx1"/>
                </a:solidFill>
              </a:rPr>
              <a:t>فصل 1. تعمق در تجربیات فردی</a:t>
            </a:r>
          </a:p>
          <a:p>
            <a:pPr algn="r" rtl="1"/>
            <a:endParaRPr lang="fa-IR" sz="3600" b="1" dirty="0">
              <a:ln w="0"/>
              <a:solidFill>
                <a:schemeClr val="tx1"/>
              </a:solidFill>
            </a:endParaRPr>
          </a:p>
          <a:p>
            <a:pPr algn="r" rtl="1"/>
            <a:r>
              <a:rPr lang="fa-IR" sz="3600" b="1" dirty="0">
                <a:ln w="0"/>
                <a:solidFill>
                  <a:schemeClr val="tx1"/>
                </a:solidFill>
              </a:rPr>
              <a:t>فصل 2 . جوانمردی و ماهیت ورزش</a:t>
            </a:r>
            <a:endParaRPr lang="en-US" sz="36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5827760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742703"/>
            <a:ext cx="10058400" cy="4023360"/>
          </a:xfrm>
        </p:spPr>
        <p:txBody>
          <a:bodyPr>
            <a:noAutofit/>
          </a:bodyPr>
          <a:lstStyle/>
          <a:p>
            <a:pPr marL="0" indent="0" algn="just" rtl="1">
              <a:lnSpc>
                <a:spcPct val="150000"/>
              </a:lnSpc>
              <a:buNone/>
            </a:pPr>
            <a:r>
              <a:rPr lang="fa-IR" sz="2400" b="1" dirty="0"/>
              <a:t>بچه های بزرگ تر به کوچک ترها یاد می دهند که چطور جیغ بکشند مشتشان را گره کنند و یا بر سینه شان بکوبند این گونه حرکات در سطوح پایین رقابت های ورزشی طبیعی و رایج است به نظر می رسد ورزش مکانی برای نمایش احساسات و هیجانات است اگر چنین احساساتی منجر به توهین و بی احترامی به رقیب هم تیمی مربی مقامات و مسئول یا خود بازی شود باید از این نمایش های احمقانه پرهیز جست چرا که برای تیم و بازیکنان مجازات به همراه دارد و به روند موفقیت های تیم آسیب می زند برخی از دیدگاه ها و کدهای اخلاقی که پیرامون ورزش های پرطرفدار دیده می شوند عبارتند از ورزش فقط پیروزی است و رقابت سرگرمی ارزش های بازار و قلیان احساسات در بالاترین حد خود قرار دارد</a:t>
            </a:r>
            <a:endParaRPr lang="en-US" sz="2400" b="1" dirty="0"/>
          </a:p>
        </p:txBody>
      </p:sp>
    </p:spTree>
    <p:extLst>
      <p:ext uri="{BB962C8B-B14F-4D97-AF65-F5344CB8AC3E}">
        <p14:creationId xmlns:p14="http://schemas.microsoft.com/office/powerpoint/2010/main" val="2781231776"/>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smtClean="0"/>
              <a:t>احترام به روح بازی</a:t>
            </a:r>
            <a:endParaRPr lang="en-US" sz="5400" b="1" dirty="0"/>
          </a:p>
        </p:txBody>
      </p:sp>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اگر چه معمولا ورزشکاران به سختی تلاش میکنند و دارای تعهدی بارز هستند اما هرگز نباید </a:t>
            </a:r>
            <a:r>
              <a:rPr lang="fa-IR" sz="2400" b="1" dirty="0" smtClean="0"/>
              <a:t>فراموش. </a:t>
            </a:r>
            <a:r>
              <a:rPr lang="fa-IR" sz="2400" b="1" dirty="0"/>
              <a:t>با ،ارزشند فعالیتهای تفریحی فی نفسه ارزشمند هستند. به قول فلاسفه بازی فعالیتی نیت مند </a:t>
            </a:r>
            <a:r>
              <a:rPr lang="fa-IR" sz="2400" b="1" dirty="0" smtClean="0"/>
              <a:t>است که </a:t>
            </a:r>
            <a:r>
              <a:rPr lang="fa-IR" sz="2400" b="1" dirty="0"/>
              <a:t>ورزش نوعی بازی انسانی .است بر خلاف فعالیتهای با ارزش که مقدمه دیگر چیزهای </a:t>
            </a:r>
            <a:r>
              <a:rPr lang="fa-IR" sz="2400" b="1" dirty="0" smtClean="0"/>
              <a:t>کاربردی که </a:t>
            </a:r>
            <a:r>
              <a:rPr lang="fa-IR" sz="2400" b="1" dirty="0"/>
              <a:t>هدف آن درونی است و ربطی به اهداف بیرونی .ندارد ما بازی را برای لذت بردن شاد بودن </a:t>
            </a:r>
            <a:r>
              <a:rPr lang="fa-IR" sz="2400" b="1" dirty="0" smtClean="0"/>
              <a:t>خلق ضایت </a:t>
            </a:r>
            <a:r>
              <a:rPr lang="fa-IR" sz="2400" b="1" dirty="0"/>
              <a:t>و یا سرگرمی انتخاب میکنیم در مقابل، باید برای بقا و به دست آوردن یک زندگی خوب </a:t>
            </a:r>
            <a:r>
              <a:rPr lang="fa-IR" sz="2400" b="1" dirty="0" smtClean="0"/>
              <a:t>نیزتلاش </a:t>
            </a:r>
            <a:r>
              <a:rPr lang="fa-IR" sz="2400" b="1" dirty="0"/>
              <a:t>کنیم و بنابر این زندگی ما حاوی ساعتها رنج و زحمت .است</a:t>
            </a:r>
            <a:endParaRPr lang="en-US" sz="2400" b="1" dirty="0"/>
          </a:p>
        </p:txBody>
      </p:sp>
    </p:spTree>
    <p:extLst>
      <p:ext uri="{BB962C8B-B14F-4D97-AF65-F5344CB8AC3E}">
        <p14:creationId xmlns:p14="http://schemas.microsoft.com/office/powerpoint/2010/main" val="787394009"/>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1078" y="1674253"/>
            <a:ext cx="10515600" cy="5275442"/>
          </a:xfrm>
        </p:spPr>
        <p:txBody>
          <a:bodyPr>
            <a:normAutofit/>
          </a:bodyPr>
          <a:lstStyle/>
          <a:p>
            <a:pPr marL="0" indent="0" algn="just" rtl="1">
              <a:lnSpc>
                <a:spcPct val="150000"/>
              </a:lnSpc>
              <a:buNone/>
            </a:pPr>
            <a:r>
              <a:rPr lang="fa-IR" sz="2200" b="1" dirty="0"/>
              <a:t> اکثر ما دوست داریم که وقتمان </a:t>
            </a:r>
            <a:r>
              <a:rPr lang="fa-IR" sz="2200" b="1" dirty="0" smtClean="0"/>
              <a:t>را وقف </a:t>
            </a:r>
            <a:r>
              <a:rPr lang="fa-IR" sz="2200" b="1" dirty="0"/>
              <a:t>فعالیتهایی کنیم که در زمان فراغت از کار انتخاب میکنیم یا شاید بهترین اتفاق در ،جهان </a:t>
            </a:r>
            <a:r>
              <a:rPr lang="fa-IR" sz="2200" b="1" dirty="0" smtClean="0"/>
              <a:t>پیدا کردن </a:t>
            </a:r>
            <a:r>
              <a:rPr lang="fa-IR" sz="2200" b="1" dirty="0"/>
              <a:t>کاری است که ما آن را ذاتاً با ارزش میدانیم از یک طرف ورزش به عنوان فعالیتی که </a:t>
            </a:r>
            <a:r>
              <a:rPr lang="fa-IR" sz="2200" b="1" dirty="0" smtClean="0"/>
              <a:t>خودمان انتخاب </a:t>
            </a:r>
            <a:r>
              <a:rPr lang="fa-IR" sz="2200" b="1" dirty="0"/>
              <a:t>کرده ایم فرصت ،آزادی نشاط و بازسازی را برایمان فراهم میکند به عبارت دیگر از آنجایی </a:t>
            </a:r>
            <a:r>
              <a:rPr lang="fa-IR" sz="2200" b="1" dirty="0" smtClean="0"/>
              <a:t>که بازی </a:t>
            </a:r>
            <a:r>
              <a:rPr lang="fa-IR" sz="2200" b="1" dirty="0"/>
              <a:t>فعالیتی ابزارمند نیست، در نتیجه به تولید چیزی جزء سرگرمی منجر نمی شود. بدین معنی آنچه </a:t>
            </a:r>
            <a:r>
              <a:rPr lang="fa-IR" sz="2200" b="1" dirty="0" smtClean="0"/>
              <a:t>در خدمت </a:t>
            </a:r>
            <a:r>
              <a:rPr lang="fa-IR" sz="2200" b="1" dirty="0"/>
              <a:t>ارزشهای انسانی نیست ممکن است بی فایده قلمداد شود. برای مثال، نگاه به ورزش حرفه </a:t>
            </a:r>
            <a:r>
              <a:rPr lang="fa-IR" sz="2200" b="1" dirty="0" smtClean="0"/>
              <a:t>ای به </a:t>
            </a:r>
            <a:r>
              <a:rPr lang="fa-IR" sz="2200" b="1" dirty="0"/>
              <a:t>مثابه یک سرگرمی آن را به فرصتی برای ترویج ملی گرایی در بازی های المپیک، و از منظر </a:t>
            </a:r>
            <a:r>
              <a:rPr lang="fa-IR" sz="2200" b="1" dirty="0" smtClean="0"/>
              <a:t>عناصرجهانی </a:t>
            </a:r>
            <a:r>
              <a:rPr lang="fa-IR" sz="2200" b="1" dirty="0"/>
              <a:t>نظیر اقتصاد سیاست و مذهب به امری ضروری تبدیل می </a:t>
            </a:r>
            <a:r>
              <a:rPr lang="fa-IR" sz="2200" b="1" dirty="0" smtClean="0"/>
              <a:t>کند.مربیان </a:t>
            </a:r>
            <a:r>
              <a:rPr lang="fa-IR" sz="2200" b="1" dirty="0"/>
              <a:t>معمولاً نیازی به یادآوری این موضوع ندارند که ورزش نوعی رقابت است، اما واجب </a:t>
            </a:r>
            <a:r>
              <a:rPr lang="fa-IR" sz="2200" b="1" dirty="0" smtClean="0"/>
              <a:t>است به </a:t>
            </a:r>
            <a:r>
              <a:rPr lang="fa-IR" sz="2200" b="1" dirty="0"/>
              <a:t>آنها یادآوری شد که ورزش یک بازی رقابتی است و از ماهیت متناقضی برخوردار است.</a:t>
            </a:r>
            <a:endParaRPr lang="en-US" sz="2200" b="1" dirty="0"/>
          </a:p>
        </p:txBody>
      </p:sp>
    </p:spTree>
    <p:extLst>
      <p:ext uri="{BB962C8B-B14F-4D97-AF65-F5344CB8AC3E}">
        <p14:creationId xmlns:p14="http://schemas.microsoft.com/office/powerpoint/2010/main" val="368921182"/>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0926" y="1712891"/>
            <a:ext cx="10515600" cy="4953470"/>
          </a:xfrm>
        </p:spPr>
        <p:txBody>
          <a:bodyPr>
            <a:normAutofit/>
          </a:bodyPr>
          <a:lstStyle/>
          <a:p>
            <a:pPr marL="0" indent="0" algn="just" rtl="1">
              <a:lnSpc>
                <a:spcPct val="150000"/>
              </a:lnSpc>
              <a:buNone/>
            </a:pPr>
            <a:r>
              <a:rPr lang="fa-IR" sz="2200" b="1" dirty="0"/>
              <a:t>درک </a:t>
            </a:r>
            <a:r>
              <a:rPr lang="fa-IR" sz="2200" b="1" dirty="0" smtClean="0"/>
              <a:t>این امر </a:t>
            </a:r>
            <a:r>
              <a:rPr lang="fa-IR" sz="2200" b="1" dirty="0"/>
              <a:t>مستلزم این است که ما به سختی و تا جایی که میتوانیم عادلانه رقابت کنیم، و این در حالی </a:t>
            </a:r>
            <a:r>
              <a:rPr lang="fa-IR" sz="2200" b="1" dirty="0" smtClean="0"/>
              <a:t>است که </a:t>
            </a:r>
            <a:r>
              <a:rPr lang="fa-IR" sz="2200" b="1" dirty="0"/>
              <a:t>میدانیم ورزش یک بازی است و بازی مجموعه ای از فعالیتهای ارزشمند و خوب است که </a:t>
            </a:r>
            <a:r>
              <a:rPr lang="fa-IR" sz="2200" b="1" dirty="0" smtClean="0"/>
              <a:t>در برنامه </a:t>
            </a:r>
            <a:r>
              <a:rPr lang="fa-IR" sz="2200" b="1" dirty="0"/>
              <a:t>ریزی های جدی تر و کلانتر اهمیتی ندارد من باید ورزش کنم حتی اگر فقط شنا کردن، </a:t>
            </a:r>
            <a:r>
              <a:rPr lang="fa-IR" sz="2200" b="1" dirty="0" smtClean="0"/>
              <a:t>پرتاب توپ </a:t>
            </a:r>
            <a:r>
              <a:rPr lang="fa-IR" sz="2200" b="1" dirty="0"/>
              <a:t>یا ضربه به توپ گلف باشد و البته میتوانم پیروز هم باشم اما میدانم از دیدگاهی </a:t>
            </a:r>
            <a:r>
              <a:rPr lang="fa-IR" sz="2200" b="1" dirty="0" smtClean="0"/>
              <a:t>متفاوت،موفقيت </a:t>
            </a:r>
            <a:r>
              <a:rPr lang="fa-IR" sz="2200" b="1" dirty="0"/>
              <a:t>من فاقد اهمیتی واقعی است. از این رو بازیکنان و مربیان باید به دنبال برقراری تعادلی </a:t>
            </a:r>
            <a:r>
              <a:rPr lang="fa-IR" sz="2200" b="1" dirty="0" smtClean="0"/>
              <a:t>مناسب میان </a:t>
            </a:r>
            <a:r>
              <a:rPr lang="fa-IR" sz="2200" b="1" dirty="0"/>
              <a:t>جدیت در رقابت و احترام به روح ورزش باشند از دیدگاه اخلاق ورزشی، درک ماهیت </a:t>
            </a:r>
            <a:r>
              <a:rPr lang="fa-IR" sz="2200" b="1" dirty="0" smtClean="0"/>
              <a:t>متناقض ورزش </a:t>
            </a:r>
            <a:r>
              <a:rPr lang="fa-IR" sz="2200" b="1" dirty="0"/>
              <a:t>به ساخت مفهومی از بازی عادلانه و نگرشی از بخشندگی کمک میکند روح ورزش را </a:t>
            </a:r>
            <a:r>
              <a:rPr lang="fa-IR" sz="2200" b="1" dirty="0" smtClean="0"/>
              <a:t>بایدبرای </a:t>
            </a:r>
            <a:r>
              <a:rPr lang="fa-IR" sz="2200" b="1" dirty="0"/>
              <a:t>همگان یادآور شد و مفهوم رقابت که گاهی تمایل دارد به سمت خشونت میل کند را هدایت </a:t>
            </a:r>
            <a:r>
              <a:rPr lang="fa-IR" sz="2200" b="1" dirty="0" smtClean="0"/>
              <a:t>نمود تا </a:t>
            </a:r>
            <a:r>
              <a:rPr lang="fa-IR" sz="2200" b="1" dirty="0"/>
              <a:t>پیروزی با هر وسیله به تنها هدف ورزشکاران تبدیل </a:t>
            </a:r>
            <a:r>
              <a:rPr lang="fa-IR" sz="2200" b="1" dirty="0" smtClean="0"/>
              <a:t>نشود. برای </a:t>
            </a:r>
            <a:r>
              <a:rPr lang="fa-IR" sz="2200" b="1" dirty="0"/>
              <a:t>بعضی ،مربیان در نظر گرفتن ورزش به مثابه ،بازی امری دور از واقعیت است. </a:t>
            </a:r>
            <a:endParaRPr lang="en-US" sz="2200" b="1" dirty="0"/>
          </a:p>
        </p:txBody>
      </p:sp>
    </p:spTree>
    <p:extLst>
      <p:ext uri="{BB962C8B-B14F-4D97-AF65-F5344CB8AC3E}">
        <p14:creationId xmlns:p14="http://schemas.microsoft.com/office/powerpoint/2010/main" val="2253312826"/>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9563" y="1749983"/>
            <a:ext cx="10515600" cy="5108017"/>
          </a:xfrm>
        </p:spPr>
        <p:txBody>
          <a:bodyPr>
            <a:normAutofit/>
          </a:bodyPr>
          <a:lstStyle/>
          <a:p>
            <a:pPr marL="0" indent="0" algn="just" rtl="1">
              <a:lnSpc>
                <a:spcPct val="150000"/>
              </a:lnSpc>
              <a:buNone/>
            </a:pPr>
            <a:r>
              <a:rPr lang="fa-IR" sz="2200" b="1" dirty="0"/>
              <a:t>چرا که آن </a:t>
            </a:r>
            <a:r>
              <a:rPr lang="fa-IR" sz="2200" b="1" dirty="0" smtClean="0"/>
              <a:t>را به </a:t>
            </a:r>
            <a:r>
              <a:rPr lang="fa-IR" sz="2200" b="1" dirty="0"/>
              <a:t>امری بچه گانه تقلیل می.دهد ورزش چیزی در مورد رقابت پیروزی و شکست است. اسباب بازی </a:t>
            </a:r>
            <a:r>
              <a:rPr lang="fa-IR" sz="2200" b="1" dirty="0" smtClean="0"/>
              <a:t>یا عروسک </a:t>
            </a:r>
            <a:r>
              <a:rPr lang="fa-IR" sz="2200" b="1" dirty="0"/>
              <a:t>نیست بدون ،شک انواع مختلفی از بازی وجود دارد از جست و خیز بچه ها تا بیشتر بازی </a:t>
            </a:r>
            <a:r>
              <a:rPr lang="fa-IR" sz="2200" b="1" dirty="0" smtClean="0"/>
              <a:t>های رسمی </a:t>
            </a:r>
            <a:r>
              <a:rPr lang="fa-IR" sz="2200" b="1" dirty="0"/>
              <a:t>و قانونمند و در نهایت رقابتهای ورزشی گفتن اینکه ورزش شکلی از بازی است، برای </a:t>
            </a:r>
            <a:r>
              <a:rPr lang="fa-IR" sz="2200" b="1" dirty="0" smtClean="0"/>
              <a:t>پایین ورزش </a:t>
            </a:r>
            <a:r>
              <a:rPr lang="fa-IR" sz="2200" b="1" dirty="0"/>
              <a:t>و شخصیت اخلاقی بازخوانی اصول جوانمردی در </a:t>
            </a:r>
            <a:r>
              <a:rPr lang="fa-IR" sz="2200" b="1" dirty="0" smtClean="0"/>
              <a:t>ورزش ارزش </a:t>
            </a:r>
            <a:r>
              <a:rPr lang="fa-IR" sz="2200" b="1" dirty="0"/>
              <a:t>و نشاط موجود در چنین فعالیتهایی است از دیدگاه ،بازی آنچه در ورزش مهم است فرآیند </a:t>
            </a:r>
            <a:r>
              <a:rPr lang="fa-IR" sz="2200" b="1" dirty="0" smtClean="0"/>
              <a:t>آن است </a:t>
            </a:r>
            <a:r>
              <a:rPr lang="fa-IR" sz="2200" b="1" dirty="0"/>
              <a:t>نه تولید و محصول آن و نه فقط </a:t>
            </a:r>
            <a:r>
              <a:rPr lang="fa-IR" sz="2200" b="1" dirty="0" smtClean="0"/>
              <a:t>نتیجه احترام </a:t>
            </a:r>
            <a:r>
              <a:rPr lang="fa-IR" sz="2200" b="1" dirty="0"/>
              <a:t>به ویژگی تفریحی و سرگرم گونه ورزش باید منجر به خلق نگرشی شود که رفتارهایی </a:t>
            </a:r>
            <a:r>
              <a:rPr lang="fa-IR" sz="2200" b="1" dirty="0" smtClean="0"/>
              <a:t>مانند دست </a:t>
            </a:r>
            <a:r>
              <a:rPr lang="fa-IR" sz="2200" b="1" dirty="0"/>
              <a:t>انداختن فحاشی درگیری </a:t>
            </a:r>
            <a:r>
              <a:rPr lang="fa-IR" sz="2200" b="1" dirty="0" smtClean="0"/>
              <a:t>و دعوا </a:t>
            </a:r>
            <a:r>
              <a:rPr lang="fa-IR" sz="2200" b="1" dirty="0"/>
              <a:t>در آن ممنوع شود شرایطی را تصور کنید که در آن </a:t>
            </a:r>
            <a:r>
              <a:rPr lang="fa-IR" sz="2200" b="1" dirty="0" smtClean="0"/>
              <a:t>بازی بچه </a:t>
            </a:r>
            <a:r>
              <a:rPr lang="fa-IR" sz="2200" b="1" dirty="0"/>
              <a:t>های کوچک خراب شود و شما باید به آنها یادآور شوید که این تنها یک بازی است و این </a:t>
            </a:r>
            <a:r>
              <a:rPr lang="fa-IR" sz="2200" b="1" dirty="0" smtClean="0"/>
              <a:t>کار اگر </a:t>
            </a:r>
            <a:r>
              <a:rPr lang="fa-IR" sz="2200" b="1" dirty="0"/>
              <a:t>هم مهم باشد بسیار احمقانه است. سرگرمی کودکانه نیست تأکید بر ویژگی سرگرم گونه ورزش در حقیقت تقدیر از</a:t>
            </a:r>
            <a:endParaRPr lang="en-US" sz="2200" b="1" dirty="0"/>
          </a:p>
        </p:txBody>
      </p:sp>
    </p:spTree>
    <p:extLst>
      <p:ext uri="{BB962C8B-B14F-4D97-AF65-F5344CB8AC3E}">
        <p14:creationId xmlns:p14="http://schemas.microsoft.com/office/powerpoint/2010/main" val="224796134"/>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836" y="1799867"/>
            <a:ext cx="10515600" cy="4351338"/>
          </a:xfrm>
        </p:spPr>
        <p:txBody>
          <a:bodyPr>
            <a:noAutofit/>
          </a:bodyPr>
          <a:lstStyle/>
          <a:p>
            <a:pPr marL="0" indent="0" algn="just" rtl="1">
              <a:lnSpc>
                <a:spcPct val="150000"/>
              </a:lnSpc>
              <a:buNone/>
            </a:pPr>
            <a:r>
              <a:rPr lang="fa-IR" sz="2400" b="1" dirty="0"/>
              <a:t>همچنین مهم است مرتباً به بازیکنان بزرگتر یادآور شوید که </a:t>
            </a:r>
            <a:r>
              <a:rPr lang="fa-IR" sz="2400" b="1" dirty="0" smtClean="0"/>
              <a:t>در حال </a:t>
            </a:r>
            <a:r>
              <a:rPr lang="fa-IR" sz="2400" b="1" dirty="0"/>
              <a:t>بازی کردن هستند و نه جنگ با دشمنانشان به قول یک مربی بسیار موفق بیس بال؛ رسم دست </a:t>
            </a:r>
            <a:r>
              <a:rPr lang="fa-IR" sz="2400" b="1" dirty="0" smtClean="0"/>
              <a:t>دادن پس </a:t>
            </a:r>
            <a:r>
              <a:rPr lang="fa-IR" sz="2400" b="1" dirty="0"/>
              <a:t>از بازی بین تیم ها باید تعلیق یا حذف شود به این دلیل که بازیکنان بعد از یک مسابقه، به </a:t>
            </a:r>
            <a:r>
              <a:rPr lang="fa-IR" sz="2400" b="1" dirty="0" smtClean="0"/>
              <a:t>شدت نیازمند </a:t>
            </a:r>
            <a:r>
              <a:rPr lang="fa-IR" sz="2400" b="1" dirty="0"/>
              <a:t>سرد کردن (سریع هستند ضروری است احترام به ویژگی تفریحی و سرگرم گونه ورزش، </a:t>
            </a:r>
            <a:r>
              <a:rPr lang="fa-IR" sz="2400" b="1" dirty="0" smtClean="0"/>
              <a:t>همه مربیان </a:t>
            </a:r>
            <a:r>
              <a:rPr lang="fa-IR" sz="2400" b="1" dirty="0"/>
              <a:t>و بازیکنان را مجاب کند که به ارتباط مهربانانه و مبتنی بر گذشت با حریفشانشان بعد از </a:t>
            </a:r>
            <a:r>
              <a:rPr lang="fa-IR" sz="2400" b="1" dirty="0" smtClean="0"/>
              <a:t>یک پیروزی </a:t>
            </a:r>
            <a:r>
              <a:rPr lang="fa-IR" sz="2400" b="1" dirty="0"/>
              <a:t>یا شکست سخت نیاز دارند تکرار میکنیم اگر بوکسورها بتوانند با اشتیاق و علاقه در </a:t>
            </a:r>
            <a:r>
              <a:rPr lang="fa-IR" sz="2400" b="1" dirty="0" smtClean="0"/>
              <a:t>پایان مبارزه </a:t>
            </a:r>
            <a:r>
              <a:rPr lang="fa-IR" sz="2400" b="1" dirty="0"/>
              <a:t>همدیگر را در آغوش بگیرند این کار بعد از هر مسابقه خود به خود انجام می گیرد و </a:t>
            </a:r>
            <a:r>
              <a:rPr lang="fa-IR" sz="2400" b="1" dirty="0" smtClean="0"/>
              <a:t>بازیکنان بیس </a:t>
            </a:r>
            <a:r>
              <a:rPr lang="fa-IR" sz="2400" b="1" dirty="0"/>
              <a:t>بال هم میتوانند به محض اتمام مسابقه و قبل از سرد کردن با یکدیگر دست بدهند.</a:t>
            </a:r>
            <a:endParaRPr lang="en-US" sz="2400" b="1" dirty="0"/>
          </a:p>
        </p:txBody>
      </p:sp>
    </p:spTree>
    <p:extLst>
      <p:ext uri="{BB962C8B-B14F-4D97-AF65-F5344CB8AC3E}">
        <p14:creationId xmlns:p14="http://schemas.microsoft.com/office/powerpoint/2010/main" val="2220273546"/>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normAutofit/>
          </a:bodyPr>
          <a:lstStyle/>
          <a:p>
            <a:pPr algn="r" rtl="1"/>
            <a:r>
              <a:rPr lang="fa-IR" sz="5400" b="1" dirty="0" smtClean="0"/>
              <a:t>چند پرسش</a:t>
            </a:r>
            <a:endParaRPr lang="en-US" sz="5400" b="1" dirty="0"/>
          </a:p>
        </p:txBody>
      </p:sp>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مهمترین تهدید برای روح مسابقه چیست؟ آیا میتوانید بین تهدیداتی که از ذات و ماهیت رقابت </a:t>
            </a:r>
            <a:r>
              <a:rPr lang="fa-IR" sz="2400" b="1" dirty="0" smtClean="0"/>
              <a:t>نشأت می </a:t>
            </a:r>
            <a:r>
              <a:rPr lang="fa-IR" sz="2400" b="1" dirty="0"/>
              <a:t>گیرند و آنهایی که سرچشمه خارجی دارند تمایز قائل </a:t>
            </a:r>
            <a:r>
              <a:rPr lang="fa-IR" sz="2400" b="1" dirty="0" smtClean="0"/>
              <a:t>شوید؟به </a:t>
            </a:r>
            <a:r>
              <a:rPr lang="fa-IR" sz="2400" b="1" dirty="0"/>
              <a:t>عنوان یک مربی برای شناساندن مفهوم روح بازی به بازیکنان ،والدین طرفداران و مدیران چه </a:t>
            </a:r>
            <a:r>
              <a:rPr lang="fa-IR" sz="2400" b="1" dirty="0" smtClean="0"/>
              <a:t>خواهید کرد؟ به </a:t>
            </a:r>
            <a:r>
              <a:rPr lang="fa-IR" sz="2400" b="1" dirty="0"/>
              <a:t>عنوان یک مربی تاکنون بخشی از تمریناتتان را به فعالیتهای تفریحی و سرگرم کننده </a:t>
            </a:r>
            <a:r>
              <a:rPr lang="fa-IR" sz="2400" b="1" dirty="0" smtClean="0"/>
              <a:t>اختصاص داده </a:t>
            </a:r>
            <a:r>
              <a:rPr lang="fa-IR" sz="2400" b="1" dirty="0"/>
              <a:t>اید؟</a:t>
            </a:r>
            <a:endParaRPr lang="en-US" sz="2400" b="1" dirty="0"/>
          </a:p>
        </p:txBody>
      </p:sp>
    </p:spTree>
    <p:extLst>
      <p:ext uri="{BB962C8B-B14F-4D97-AF65-F5344CB8AC3E}">
        <p14:creationId xmlns:p14="http://schemas.microsoft.com/office/powerpoint/2010/main" val="2129301647"/>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smtClean="0"/>
              <a:t>احترام به آداب و رسوم مسابقه</a:t>
            </a:r>
            <a:endParaRPr lang="en-US" sz="5400" b="1" dirty="0"/>
          </a:p>
        </p:txBody>
      </p:sp>
      <p:sp>
        <p:nvSpPr>
          <p:cNvPr id="3" name="Content Placeholder 2"/>
          <p:cNvSpPr>
            <a:spLocks noGrp="1"/>
          </p:cNvSpPr>
          <p:nvPr>
            <p:ph idx="1"/>
          </p:nvPr>
        </p:nvSpPr>
        <p:spPr/>
        <p:txBody>
          <a:bodyPr>
            <a:noAutofit/>
          </a:bodyPr>
          <a:lstStyle/>
          <a:p>
            <a:pPr marL="0" indent="0" algn="just" rtl="1">
              <a:lnSpc>
                <a:spcPct val="150000"/>
              </a:lnSpc>
              <a:buNone/>
            </a:pPr>
            <a:r>
              <a:rPr lang="fa-IR" sz="2400" b="1" dirty="0"/>
              <a:t>یکی از جالب ترین و مهمترین ابعاد احترام به ورزش توجه به این نکته است که ورزش فراتر از </a:t>
            </a:r>
            <a:r>
              <a:rPr lang="fa-IR" sz="2400" b="1" dirty="0" smtClean="0"/>
              <a:t>مشتی قانون </a:t>
            </a:r>
            <a:r>
              <a:rPr lang="fa-IR" sz="2400" b="1" dirty="0"/>
              <a:t>پیش پا افتاده است که در زمانی مشخص وضع شده اند ورزش مجموعه ای ثابت و ایستا از </a:t>
            </a:r>
            <a:r>
              <a:rPr lang="fa-IR" sz="2400" b="1" dirty="0" smtClean="0"/>
              <a:t>رفتارها نیست </a:t>
            </a:r>
            <a:r>
              <a:rPr lang="fa-IR" sz="2400" b="1" dirty="0"/>
              <a:t>بلکه پدیده ای تاریخ مند است که به تدریج رشد و توسعه یافته است. همان طور که </a:t>
            </a:r>
            <a:r>
              <a:rPr lang="fa-IR" sz="2400" b="1" dirty="0" smtClean="0"/>
              <a:t>مهارتها بهتر </a:t>
            </a:r>
            <a:r>
              <a:rPr lang="fa-IR" sz="2400" b="1" dirty="0"/>
              <a:t>میشوند و بیشتر یاد گرفته میشوند بازیکنان و مربیان استراتژیهای نوینی برای واکنش در </a:t>
            </a:r>
            <a:r>
              <a:rPr lang="fa-IR" sz="2400" b="1" dirty="0" smtClean="0"/>
              <a:t>مقابل حریفانشان </a:t>
            </a:r>
            <a:r>
              <a:rPr lang="fa-IR" sz="2400" b="1" dirty="0"/>
              <a:t>اتخاذ می.کنند هم آموزش و هم یادگیری بازی شما پیچیده تر و دشوارتر شده است. در </a:t>
            </a:r>
            <a:r>
              <a:rPr lang="fa-IR" sz="2400" b="1" dirty="0" smtClean="0"/>
              <a:t>این میان </a:t>
            </a:r>
            <a:r>
              <a:rPr lang="fa-IR" sz="2400" b="1" dirty="0"/>
              <a:t>تشخیص و شناخت عمیق ماهیت تاریخی ورزش یا بازی برای اخلاق ورزشی تعیین کننده </a:t>
            </a:r>
            <a:r>
              <a:rPr lang="fa-IR" sz="2400" b="1" dirty="0" smtClean="0"/>
              <a:t>است زیرا </a:t>
            </a:r>
            <a:r>
              <a:rPr lang="fa-IR" sz="2400" b="1" dirty="0"/>
              <a:t>احترام به ،قوانین باید هر دو بخش قوانین مدون </a:t>
            </a:r>
            <a:r>
              <a:rPr lang="fa-IR" sz="2400" b="1" dirty="0" smtClean="0"/>
              <a:t>و آداب </a:t>
            </a:r>
            <a:r>
              <a:rPr lang="fa-IR" sz="2400" b="1" dirty="0"/>
              <a:t>بازی قوانین نانوشته را که هر دو </a:t>
            </a:r>
            <a:r>
              <a:rPr lang="fa-IR" sz="2400" b="1" dirty="0" smtClean="0"/>
              <a:t>درپیشرفت </a:t>
            </a:r>
            <a:r>
              <a:rPr lang="fa-IR" sz="2400" b="1" dirty="0"/>
              <a:t>ورزش مؤثر هستند در نظر بگیرد</a:t>
            </a:r>
            <a:r>
              <a:rPr lang="fa-IR" sz="2400" b="1" dirty="0" smtClean="0"/>
              <a:t>.</a:t>
            </a:r>
            <a:endParaRPr lang="fa-IR" sz="2400" b="1" dirty="0"/>
          </a:p>
        </p:txBody>
      </p:sp>
    </p:spTree>
    <p:extLst>
      <p:ext uri="{BB962C8B-B14F-4D97-AF65-F5344CB8AC3E}">
        <p14:creationId xmlns:p14="http://schemas.microsoft.com/office/powerpoint/2010/main" val="215149579"/>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just" rtl="1">
              <a:lnSpc>
                <a:spcPct val="150000"/>
              </a:lnSpc>
              <a:buNone/>
            </a:pPr>
            <a:r>
              <a:rPr lang="fa-IR" sz="2400" b="1" dirty="0"/>
              <a:t>خوب بودن در ،ورزش مستلزم اطاعت بی چون و چرا از هر قانون مكتوب و مدون .نیست به </a:t>
            </a:r>
            <a:r>
              <a:rPr lang="fa-IR" sz="2400" b="1" dirty="0" smtClean="0"/>
              <a:t>عنوان بازی</a:t>
            </a:r>
            <a:r>
              <a:rPr lang="fa-IR" sz="2400" b="1" dirty="0"/>
              <a:t>، مثلاً این وضعیت را در بسکتبال تصور کنید؛ در کوارتر چهارم از یک بازی نزدیک و پایاپای یکی از بازیکنان توپ را ربوده و برای جهش به سمت حلقه آماده می‌شود. بازیکن مدافع چه کاری باید بکند؟ اگر موقعیت را بفهمد و خوب تمرین کرده باشد، تا جایی که ممکن است روی بازیکن خطا می‌کند تا اجازه ی پرتاب ندهد و نگذارد حریف جهش موفقی داشته باشد. بازیکن مدافع حریفش را وا می‌دهد تا بجای گرفتن امتیاز، راحت دو پرتاب آزاد داشته باشد. هیچ مسئله ی مبهم و رازآلودی در این مثال وجود ندارد. چنین خطایی نشانگر بی اخلاقی ورزشی نیست و هیچ واکنش تند و خشنی را از سوی بازیکنان یا هواداران تیم حریف به همراه ندارد.</a:t>
            </a:r>
            <a:endParaRPr lang="en-US" sz="2400" b="1" dirty="0"/>
          </a:p>
        </p:txBody>
      </p:sp>
    </p:spTree>
    <p:extLst>
      <p:ext uri="{BB962C8B-B14F-4D97-AF65-F5344CB8AC3E}">
        <p14:creationId xmlns:p14="http://schemas.microsoft.com/office/powerpoint/2010/main" val="3136993866"/>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2594" y="1712890"/>
            <a:ext cx="10515600" cy="5030743"/>
          </a:xfrm>
        </p:spPr>
        <p:txBody>
          <a:bodyPr>
            <a:normAutofit/>
          </a:bodyPr>
          <a:lstStyle/>
          <a:p>
            <a:pPr marL="0" indent="0" algn="just" rtl="1">
              <a:lnSpc>
                <a:spcPct val="150000"/>
              </a:lnSpc>
              <a:buNone/>
            </a:pPr>
            <a:r>
              <a:rPr lang="fa-IR" sz="2400" b="1" dirty="0"/>
              <a:t>در اینجا یک قانون روشن نقض شد، اما رسوم بازی از بر اساس آن یک بازیکن می‌تواند قوانین را نقض کند. مربی خواسته‌های ضروری راهبردی نشأت می‌گیرد که البته قانون در اینجا مجوز پرتاب پنالتی را صادر می‌کند. آگاهی از اینکه چه چیزهایی با آداب ورزشی که شما در آن مشغول هستید متناسب هست یا نیست، کار ساده‌ای نیست. این امر مستلزم دانش، تجربه و قضاوت صحیح است. زمانی درک این موضوع مشکل تر می‌شود که آداب نیز تغییر کند. در بیسبال زمانی تصور می‌شد «بوش لیگ» تیمی است که بعد از اینکه چهار، پنج دور یا بیشتر جلو می‌افتد سریعاً به ایستگاه‌ها (محل پرتاب توپ) رفته و اصطلاحاً آنها را تسخیر می‌کند. اکنون تلاش برای تسخیر ایستگاه یا گرفتن محل پرتاب توپ در بیسبال هنگامی که تیمی جلو می‌افتد امری پذیرفته و قابل قبول است.</a:t>
            </a:r>
            <a:endParaRPr lang="en-US" sz="2400" b="1" dirty="0"/>
          </a:p>
        </p:txBody>
      </p:sp>
    </p:spTree>
    <p:extLst>
      <p:ext uri="{BB962C8B-B14F-4D97-AF65-F5344CB8AC3E}">
        <p14:creationId xmlns:p14="http://schemas.microsoft.com/office/powerpoint/2010/main" val="4051506400"/>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این در حالی است که این کار از نقطه نظر داوری و احترام به بازی اقدام درستی محسوب نمی‌شود. در بیس بال دادن علامت رمزی، شکستن فاصله‌ی مستقیم بازی دو نفره در جایگاه دوم پرتاب توپ به داخل و یا ضربه سریع توپ اقداماتی مجاز هستند. با این حال سد کردن حریف با دو نفر در زمانی که خیلی جلو هستید، تلاش برای مصدوم کردن بازیکن میانی بیسبال با میخ ته کفش یا ضربه زدن به او با آداب این ورزش در تضاد هستند! برای مربیان و بازیکنان این مسائل مستقیماً به اخلاق ورزشی مربوط می‌شوند. بدین معنی که این اقدامات و حرکت‌های غیرورزشی مغایر آداب و رسوم بیس بال هستند. فقط جهل و نادانی می‌تواند یک فرد را از قضاوت این چنینی باز دارد. </a:t>
            </a:r>
            <a:endParaRPr lang="en-US" sz="2400" b="1" dirty="0"/>
          </a:p>
        </p:txBody>
      </p:sp>
    </p:spTree>
    <p:extLst>
      <p:ext uri="{BB962C8B-B14F-4D97-AF65-F5344CB8AC3E}">
        <p14:creationId xmlns:p14="http://schemas.microsoft.com/office/powerpoint/2010/main" val="4067151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smtClean="0"/>
              <a:t>این </a:t>
            </a:r>
            <a:r>
              <a:rPr lang="fa-IR" sz="2400" b="1" dirty="0"/>
              <a:t>نوع رفتارها بارها و بارها در میدان ورزش های حرفه ای به چشمان خورده است اگر چنین فضا و نگرشی به سطوح پایین تر ورزش نیز رسوخ کرده است بالاخره ورزش غرق شده در مسائل اقتصادی شربت پیروزی رقابت و تشویق های هیجانی یک چیزی کم </a:t>
            </a:r>
            <a:r>
              <a:rPr lang="fa-IR" sz="2400" b="1" dirty="0" smtClean="0"/>
              <a:t>دارد </a:t>
            </a:r>
            <a:r>
              <a:rPr lang="fa-IR" sz="2400" b="1" dirty="0"/>
              <a:t>مسئله این است که وقتی بیش از حد به مفاهیم اخلاقی و پیامهایش در ورزش توجه کنیم چه چیزهایی مغفول می </a:t>
            </a:r>
            <a:r>
              <a:rPr lang="fa-IR" sz="2400" b="1" dirty="0" smtClean="0"/>
              <a:t>مانند؟</a:t>
            </a:r>
            <a:endParaRPr lang="en-US" sz="2400" b="1" dirty="0"/>
          </a:p>
        </p:txBody>
      </p:sp>
    </p:spTree>
    <p:extLst>
      <p:ext uri="{BB962C8B-B14F-4D97-AF65-F5344CB8AC3E}">
        <p14:creationId xmlns:p14="http://schemas.microsoft.com/office/powerpoint/2010/main" val="2861261207"/>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هر ورزشی دارای نکات ریز و مهارت‌های خاص خود است. انتقال و درک این موضوع به بازیکنان؛ که هر بازی دارای تاریخچه خاص خود است بسیار حائز اهمیت است. آنها باید به عنوان یک ورزشکار خوب به آن احترام بگذارند. البته شرکت در هر فعالیت، تاریخ‌مند بدین معنی است که ما باید خودمان آن فعالیت وفق داده و از تأثیر آنها بر تصمیم‌ها، قضاوت‌ها و اقداماتمان آگاه شویم. را با آداب و رسوم نحوه بازی امروز ما در زمین و نحوه تفسیر ما از قوانین و و رسوم بازی مشخصاً نحوه برخورد بازیکنان آینده با این آداب و رسوم را تعیین می‌کند. آداب در کل، احترام به بازی مستلزم احترام به آداب و رسوم قدیمی و رسمی بازی است. اما این موضوع و رسوم جدید نیست.</a:t>
            </a:r>
            <a:endParaRPr lang="en-US" sz="2400" b="1" dirty="0"/>
          </a:p>
        </p:txBody>
      </p:sp>
    </p:spTree>
    <p:extLst>
      <p:ext uri="{BB962C8B-B14F-4D97-AF65-F5344CB8AC3E}">
        <p14:creationId xmlns:p14="http://schemas.microsoft.com/office/powerpoint/2010/main" val="1728058044"/>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just" rtl="1">
              <a:lnSpc>
                <a:spcPct val="160000"/>
              </a:lnSpc>
              <a:buNone/>
            </a:pPr>
            <a:r>
              <a:rPr lang="fa-IR" sz="2100" b="1" dirty="0"/>
              <a:t>در </a:t>
            </a:r>
            <a:r>
              <a:rPr lang="fa-IR" sz="2100" b="1" dirty="0" smtClean="0"/>
              <a:t>حقیقت </a:t>
            </a:r>
            <a:r>
              <a:rPr lang="fa-IR" sz="2100" b="1" dirty="0"/>
              <a:t>ذکر عبارت این بخش... معنی </a:t>
            </a:r>
            <a:r>
              <a:rPr lang="fa-IR" sz="2100" b="1" dirty="0" smtClean="0"/>
              <a:t>چشم </a:t>
            </a:r>
            <a:r>
              <a:rPr lang="fa-IR" sz="2100" b="1" dirty="0"/>
              <a:t>پوشی و غفلت از خلق </a:t>
            </a:r>
            <a:r>
              <a:rPr lang="fa-IR" sz="2100" b="1" dirty="0" smtClean="0"/>
              <a:t>آداب از </a:t>
            </a:r>
            <a:r>
              <a:rPr lang="fa-IR" sz="2100" b="1" dirty="0"/>
              <a:t>بازی است میتواند عذری باشد که با مفهوم اصلی بازی در تعارض است. گاهی مدیران، مربیان </a:t>
            </a:r>
            <a:r>
              <a:rPr lang="fa-IR" sz="2100" b="1" dirty="0" smtClean="0"/>
              <a:t>و بازیکنان </a:t>
            </a:r>
            <a:r>
              <a:rPr lang="fa-IR" sz="2100" b="1" dirty="0"/>
              <a:t>باید قضاوت کنند که چنین چیزی نباید بخشی از بازی باشد برای مثال، هیچ دلیلی وجود </a:t>
            </a:r>
            <a:r>
              <a:rPr lang="fa-IR" sz="2100" b="1" dirty="0" smtClean="0"/>
              <a:t>ندارد که </a:t>
            </a:r>
            <a:r>
              <a:rPr lang="fa-IR" sz="2100" b="1" dirty="0"/>
              <a:t>مشت زدن در هاکی فحاشی به داور میز تنیس دعواهای نیمکت بعد از هر امتیاز توپ در بیسبال </a:t>
            </a:r>
            <a:r>
              <a:rPr lang="fa-IR" sz="2100" b="1" dirty="0" smtClean="0"/>
              <a:t>و غیره </a:t>
            </a:r>
            <a:r>
              <a:rPr lang="fa-IR" sz="2100" b="1" dirty="0"/>
              <a:t>به بخشی از بازی تبدیل شوند صراحتاً به این دلیل که آداب و رسوم بخشهای جدایی ناپذیری </a:t>
            </a:r>
            <a:r>
              <a:rPr lang="fa-IR" sz="2100" b="1" dirty="0" smtClean="0"/>
              <a:t>از هر </a:t>
            </a:r>
            <a:r>
              <a:rPr lang="fa-IR" sz="2100" b="1" dirty="0"/>
              <a:t>ورزش هستند به ویژه برای جوانانی که در مرحله یادگیری هستند تمامی شرکت کننده ها (</a:t>
            </a:r>
            <a:r>
              <a:rPr lang="fa-IR" sz="2100" b="1" dirty="0" smtClean="0"/>
              <a:t>بازیکنان) باید </a:t>
            </a:r>
            <a:r>
              <a:rPr lang="fa-IR" sz="2100" b="1" dirty="0"/>
              <a:t>نقش خود را به طور جدی در انتقال این آداب و رسوم به نسلهای بعدی ایفا کنند. شاید شبیه </a:t>
            </a:r>
            <a:r>
              <a:rPr lang="fa-IR" sz="2100" b="1" dirty="0" smtClean="0"/>
              <a:t>رمان تبصره </a:t>
            </a:r>
            <a:r>
              <a:rPr lang="fa-IR" sz="2100" b="1" dirty="0"/>
              <a:t>۲۲» روایتی پیچیده و گیج کننده از کننده از یک وضعیت نامساعد .باشد اما اگر باشد، مواجه انسان </a:t>
            </a:r>
            <a:r>
              <a:rPr lang="fa-IR" sz="2100" b="1" dirty="0" smtClean="0"/>
              <a:t>با وضع </a:t>
            </a:r>
            <a:r>
              <a:rPr lang="fa-IR" sz="2100" b="1" dirty="0"/>
              <a:t>نامساعد در هر چیزی است که واقعاً انجام میدهد.</a:t>
            </a:r>
            <a:endParaRPr lang="fa-IR" sz="2100" b="1" dirty="0" smtClean="0"/>
          </a:p>
        </p:txBody>
      </p:sp>
    </p:spTree>
    <p:extLst>
      <p:ext uri="{BB962C8B-B14F-4D97-AF65-F5344CB8AC3E}">
        <p14:creationId xmlns:p14="http://schemas.microsoft.com/office/powerpoint/2010/main" val="1281231612"/>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r" rtl="1">
              <a:lnSpc>
                <a:spcPct val="160000"/>
              </a:lnSpc>
              <a:buNone/>
            </a:pPr>
            <a:r>
              <a:rPr lang="fa-IR" sz="2300" b="1" dirty="0"/>
              <a:t>نتیجه اینکه آنچه در مورد احترام به آداب و رسوم ورزش گفتیم از این قرار است؛ هرگاه </a:t>
            </a:r>
            <a:r>
              <a:rPr lang="fa-IR" sz="2300" b="1" dirty="0" smtClean="0"/>
              <a:t>شما</a:t>
            </a:r>
            <a:r>
              <a:rPr lang="en-US" sz="2300" b="1" dirty="0" smtClean="0"/>
              <a:t> </a:t>
            </a:r>
            <a:r>
              <a:rPr lang="fa-IR" sz="2300" b="1" dirty="0" smtClean="0"/>
              <a:t>عبارت </a:t>
            </a:r>
            <a:r>
              <a:rPr lang="fa-IR" sz="2300" b="1" dirty="0"/>
              <a:t>«این بخشی از بازی «است را میشنوید یا خودتان از آن استفاده میکنید باید از ارتباط آن </a:t>
            </a:r>
            <a:r>
              <a:rPr lang="fa-IR" sz="2300" b="1" dirty="0" smtClean="0"/>
              <a:t>با</a:t>
            </a:r>
            <a:r>
              <a:rPr lang="en-US" sz="2300" b="1" dirty="0" smtClean="0"/>
              <a:t> </a:t>
            </a:r>
            <a:r>
              <a:rPr lang="fa-IR" sz="2300" b="1" dirty="0" smtClean="0"/>
              <a:t>سایر </a:t>
            </a:r>
            <a:r>
              <a:rPr lang="fa-IR" sz="2300" b="1" dirty="0"/>
              <a:t>جنبه های اصلی ،ورزش رفتارهای ورزشی و هنجارهای اخلاقی مطلع باشید. به عنوان مثال، </a:t>
            </a:r>
            <a:r>
              <a:rPr lang="fa-IR" sz="2300" b="1" dirty="0" smtClean="0"/>
              <a:t>نمایش</a:t>
            </a:r>
            <a:r>
              <a:rPr lang="en-US" sz="2300" b="1" dirty="0" smtClean="0"/>
              <a:t> </a:t>
            </a:r>
            <a:r>
              <a:rPr lang="fa-IR" sz="2300" b="1" dirty="0" smtClean="0"/>
              <a:t>مهارت </a:t>
            </a:r>
            <a:r>
              <a:rPr lang="fa-IR" sz="2300" b="1" dirty="0"/>
              <a:t>های ورزشی و کری ،خواندن در حقیقت بخشی از بازی در بسیاری از مسابقات ورزشی </a:t>
            </a:r>
            <a:r>
              <a:rPr lang="fa-IR" sz="2300" b="1" dirty="0" smtClean="0"/>
              <a:t>است.</a:t>
            </a:r>
            <a:r>
              <a:rPr lang="en-US" sz="2300" b="1" dirty="0" smtClean="0"/>
              <a:t> </a:t>
            </a:r>
            <a:r>
              <a:rPr lang="fa-IR" sz="2300" b="1" dirty="0" smtClean="0"/>
              <a:t>اما </a:t>
            </a:r>
            <a:r>
              <a:rPr lang="fa-IR" sz="2300" b="1" dirty="0"/>
              <a:t>این موضوع توجیه کننده ی رفتارهای این چنینی نیست این اقدامات و این حرکات با احترام به </a:t>
            </a:r>
            <a:r>
              <a:rPr lang="fa-IR" sz="2300" b="1" dirty="0" smtClean="0"/>
              <a:t>حریف</a:t>
            </a:r>
            <a:r>
              <a:rPr lang="en-US" sz="2300" b="1" dirty="0" smtClean="0"/>
              <a:t> </a:t>
            </a:r>
            <a:r>
              <a:rPr lang="fa-IR" sz="2300" b="1" dirty="0" smtClean="0"/>
              <a:t>ماهیت </a:t>
            </a:r>
            <a:r>
              <a:rPr lang="fa-IR" sz="2300" b="1" dirty="0"/>
              <a:t>رقابتهای ورزشی و از همه مهمتر با احترام به هنجارها و شایستگی های انسانی در </a:t>
            </a:r>
            <a:r>
              <a:rPr lang="fa-IR" sz="2300" b="1" dirty="0" smtClean="0"/>
              <a:t>تعارض</a:t>
            </a:r>
            <a:r>
              <a:rPr lang="en-US" sz="2300" b="1" dirty="0" smtClean="0"/>
              <a:t> </a:t>
            </a:r>
            <a:r>
              <a:rPr lang="fa-IR" sz="2300" b="1" dirty="0" smtClean="0"/>
              <a:t>هستند</a:t>
            </a:r>
            <a:r>
              <a:rPr lang="fa-IR" sz="2300" b="1" dirty="0"/>
              <a:t>. هیچ دلیلی برای کوچک شمردن خصلتهای اخلاقی در زمانی که ورزش میکنیم وجود ندارد.</a:t>
            </a:r>
            <a:endParaRPr lang="en-US" sz="2300" b="1" dirty="0"/>
          </a:p>
        </p:txBody>
      </p:sp>
    </p:spTree>
    <p:extLst>
      <p:ext uri="{BB962C8B-B14F-4D97-AF65-F5344CB8AC3E}">
        <p14:creationId xmlns:p14="http://schemas.microsoft.com/office/powerpoint/2010/main" val="3832276675"/>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smtClean="0"/>
              <a:t>احترام به موفقیت ها و پیروزی ها</a:t>
            </a:r>
            <a:endParaRPr lang="en-US" sz="5400" b="1" dirty="0"/>
          </a:p>
        </p:txBody>
      </p:sp>
      <p:sp>
        <p:nvSpPr>
          <p:cNvPr id="3" name="Content Placeholder 2"/>
          <p:cNvSpPr>
            <a:spLocks noGrp="1"/>
          </p:cNvSpPr>
          <p:nvPr>
            <p:ph idx="1"/>
          </p:nvPr>
        </p:nvSpPr>
        <p:spPr>
          <a:xfrm>
            <a:off x="819955" y="1890019"/>
            <a:ext cx="10515600" cy="4351338"/>
          </a:xfrm>
        </p:spPr>
        <p:txBody>
          <a:bodyPr>
            <a:normAutofit/>
          </a:bodyPr>
          <a:lstStyle/>
          <a:p>
            <a:pPr marL="0" indent="0" algn="just" rtl="1">
              <a:lnSpc>
                <a:spcPct val="170000"/>
              </a:lnSpc>
              <a:buNone/>
            </a:pPr>
            <a:r>
              <a:rPr lang="fa-IR" b="1" dirty="0"/>
              <a:t>از منظر تاریخی و ماهیتی رقابت یکی از اشکال غایی احترام به بازی یا ورزش است. زمانی که </a:t>
            </a:r>
            <a:r>
              <a:rPr lang="fa-IR" b="1" dirty="0" smtClean="0"/>
              <a:t>کودکان</a:t>
            </a:r>
            <a:r>
              <a:rPr lang="en-US" b="1" dirty="0" smtClean="0"/>
              <a:t> </a:t>
            </a:r>
            <a:r>
              <a:rPr lang="fa-IR" b="1" dirty="0" smtClean="0"/>
              <a:t>شروع </a:t>
            </a:r>
            <a:r>
              <a:rPr lang="fa-IR" b="1" dirty="0"/>
              <a:t>به بازی و ورزش میکنند بلافاصله متوجه میشوند که بعضی بازیکنان از بعضی دیگر </a:t>
            </a:r>
            <a:r>
              <a:rPr lang="fa-IR" b="1" dirty="0" smtClean="0"/>
              <a:t>بهتر</a:t>
            </a:r>
            <a:r>
              <a:rPr lang="en-US" b="1" dirty="0" smtClean="0"/>
              <a:t> </a:t>
            </a:r>
            <a:r>
              <a:rPr lang="fa-IR" b="1" dirty="0" smtClean="0"/>
              <a:t>هستند</a:t>
            </a:r>
            <a:r>
              <a:rPr lang="fa-IR" b="1" dirty="0"/>
              <a:t>. البته ،مربیان تلاش میکنند تا بهتر شدن را به بازیکنانشان بیاموزند برای بازیکنان یادگیری </a:t>
            </a:r>
            <a:r>
              <a:rPr lang="fa-IR" b="1" dirty="0" smtClean="0"/>
              <a:t>وتشخیص </a:t>
            </a:r>
            <a:r>
              <a:rPr lang="fa-IR" b="1" dirty="0"/>
              <a:t>کیفیت ،واقعی در مسیری که ورزش کرده و ماهر میشوند به معنی قضاوت واقعی درباره </a:t>
            </a:r>
            <a:r>
              <a:rPr lang="fa-IR" b="1" dirty="0" smtClean="0"/>
              <a:t>ی</a:t>
            </a:r>
            <a:r>
              <a:rPr lang="en-US" b="1" dirty="0" smtClean="0"/>
              <a:t> </a:t>
            </a:r>
            <a:r>
              <a:rPr lang="fa-IR" b="1" dirty="0" smtClean="0"/>
              <a:t>توانایی </a:t>
            </a:r>
            <a:r>
              <a:rPr lang="fa-IR" b="1" dirty="0"/>
              <a:t>های خود و دیگران .است قضاوتی که میتواند گاهی مهم و گاهی تحقیر آمیز به نظر </a:t>
            </a:r>
            <a:r>
              <a:rPr lang="fa-IR" b="1" dirty="0" smtClean="0"/>
              <a:t>برسد.</a:t>
            </a:r>
            <a:r>
              <a:rPr lang="en-US" b="1" dirty="0" smtClean="0"/>
              <a:t> </a:t>
            </a:r>
            <a:r>
              <a:rPr lang="fa-IR" b="1" dirty="0" smtClean="0"/>
              <a:t>قضاوتهای </a:t>
            </a:r>
            <a:r>
              <a:rPr lang="fa-IR" b="1" dirty="0"/>
              <a:t>مذکور از این منظر ویژه و مهم هستند که میل و اشتیاق برای رشد مهارت ها در </a:t>
            </a:r>
            <a:r>
              <a:rPr lang="fa-IR" b="1" dirty="0" smtClean="0"/>
              <a:t>مقابل</a:t>
            </a:r>
            <a:r>
              <a:rPr lang="en-US" b="1" dirty="0" smtClean="0"/>
              <a:t> </a:t>
            </a:r>
            <a:r>
              <a:rPr lang="fa-IR" b="1" dirty="0" smtClean="0"/>
              <a:t>احساس </a:t>
            </a:r>
            <a:r>
              <a:rPr lang="fa-IR" b="1" dirty="0"/>
              <a:t>ضعف در تواناییهای مختلف را با یکدیگر تلفیق می.کنند البته این قضاوت در زمان </a:t>
            </a:r>
            <a:r>
              <a:rPr lang="fa-IR" b="1" dirty="0" smtClean="0"/>
              <a:t>رقابت</a:t>
            </a:r>
            <a:r>
              <a:rPr lang="en-US" b="1" dirty="0" smtClean="0"/>
              <a:t> </a:t>
            </a:r>
            <a:r>
              <a:rPr lang="fa-IR" b="1" dirty="0" smtClean="0"/>
              <a:t>حریفان </a:t>
            </a:r>
            <a:r>
              <a:rPr lang="fa-IR" b="1" dirty="0"/>
              <a:t>سخت می شود؛ چرا که قضاوت دقیق در مورد اینکه چه کسی خوب بازی میکند و چه </a:t>
            </a:r>
            <a:r>
              <a:rPr lang="fa-IR" b="1" dirty="0" smtClean="0"/>
              <a:t>کسی</a:t>
            </a:r>
            <a:r>
              <a:rPr lang="en-US" b="1" dirty="0" smtClean="0"/>
              <a:t> </a:t>
            </a:r>
            <a:r>
              <a:rPr lang="fa-IR" b="1" dirty="0" smtClean="0"/>
              <a:t>خوب </a:t>
            </a:r>
            <a:r>
              <a:rPr lang="fa-IR" b="1" dirty="0"/>
              <a:t>بازی نمیکند یا چه کسی خوب است چه کسی خوب نیست باعث تصدیق و تأیید </a:t>
            </a:r>
            <a:r>
              <a:rPr lang="fa-IR" b="1" dirty="0" smtClean="0"/>
              <a:t>برتری</a:t>
            </a:r>
            <a:r>
              <a:rPr lang="en-US" b="1" dirty="0" smtClean="0"/>
              <a:t> </a:t>
            </a:r>
            <a:r>
              <a:rPr lang="fa-IR" b="1" dirty="0" smtClean="0"/>
              <a:t>دیگران </a:t>
            </a:r>
            <a:r>
              <a:rPr lang="fa-IR" b="1" dirty="0"/>
              <a:t>میشود.</a:t>
            </a:r>
            <a:endParaRPr lang="en-US" b="1" dirty="0"/>
          </a:p>
        </p:txBody>
      </p:sp>
    </p:spTree>
    <p:extLst>
      <p:ext uri="{BB962C8B-B14F-4D97-AF65-F5344CB8AC3E}">
        <p14:creationId xmlns:p14="http://schemas.microsoft.com/office/powerpoint/2010/main" val="2061309456"/>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هر بازیکنی میداند که شکست تلخ است ضمن اینکه مواجهه با ضعفهایی که باعث </a:t>
            </a:r>
            <a:r>
              <a:rPr lang="fa-IR" sz="2400" b="1" dirty="0" smtClean="0"/>
              <a:t>شرمندگی</a:t>
            </a:r>
            <a:r>
              <a:rPr lang="en-US" sz="2400" b="1" dirty="0" smtClean="0"/>
              <a:t> </a:t>
            </a:r>
            <a:r>
              <a:rPr lang="fa-IR" sz="2400" b="1" dirty="0" smtClean="0"/>
              <a:t>می </a:t>
            </a:r>
            <a:r>
              <a:rPr lang="fa-IR" sz="2400" b="1" dirty="0"/>
              <a:t>شود نیز سخت است. ما معمولاً خودمان را توجیه و سرزنش میکنیم؛ حریف خوش شانس </a:t>
            </a:r>
            <a:r>
              <a:rPr lang="fa-IR" sz="2400" b="1" dirty="0" smtClean="0"/>
              <a:t>بود</a:t>
            </a:r>
            <a:r>
              <a:rPr lang="en-US" sz="2400" b="1" dirty="0" smtClean="0"/>
              <a:t> </a:t>
            </a:r>
            <a:r>
              <a:rPr lang="fa-IR" sz="2400" b="1" dirty="0" smtClean="0"/>
              <a:t>داوری </a:t>
            </a:r>
            <a:r>
              <a:rPr lang="fa-IR" sz="2400" b="1" dirty="0"/>
              <a:t>ضعیف بود روز ما نبود و در نهایت عذرها و بهانه ها زیاد میشوند. با این حال، احترام </a:t>
            </a:r>
            <a:r>
              <a:rPr lang="fa-IR" sz="2400" b="1" dirty="0" smtClean="0"/>
              <a:t>مناسب</a:t>
            </a:r>
            <a:r>
              <a:rPr lang="en-US" sz="2400" b="1" dirty="0" smtClean="0"/>
              <a:t> </a:t>
            </a:r>
            <a:r>
              <a:rPr lang="fa-IR" sz="2400" b="1" dirty="0" smtClean="0"/>
              <a:t>به </a:t>
            </a:r>
            <a:r>
              <a:rPr lang="fa-IR" sz="2400" b="1" dirty="0"/>
              <a:t>موفقیتها و دستاوردها مستلزم بها دادن به آن در جای مناسب است. زمانی که من از یک </a:t>
            </a:r>
            <a:r>
              <a:rPr lang="fa-IR" sz="2400" b="1" dirty="0" smtClean="0"/>
              <a:t>حریف</a:t>
            </a:r>
            <a:r>
              <a:rPr lang="en-US" sz="2400" b="1" dirty="0" smtClean="0"/>
              <a:t> </a:t>
            </a:r>
            <a:r>
              <a:rPr lang="fa-IR" sz="2400" b="1" dirty="0" smtClean="0"/>
              <a:t>قدرتمندتر </a:t>
            </a:r>
            <a:r>
              <a:rPr lang="fa-IR" sz="2400" b="1" dirty="0"/>
              <a:t>و بهتر شکست میخورم نباید دنبال عذر و بهانه باشم و اصطلاحا ناله و زاری </a:t>
            </a:r>
            <a:r>
              <a:rPr lang="fa-IR" sz="2400" b="1" dirty="0" smtClean="0"/>
              <a:t>کنم </a:t>
            </a:r>
            <a:endParaRPr lang="en-US" sz="2400" b="1" dirty="0"/>
          </a:p>
        </p:txBody>
      </p:sp>
    </p:spTree>
    <p:extLst>
      <p:ext uri="{BB962C8B-B14F-4D97-AF65-F5344CB8AC3E}">
        <p14:creationId xmlns:p14="http://schemas.microsoft.com/office/powerpoint/2010/main" val="3984400590"/>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9716" y="1827257"/>
            <a:ext cx="10515600" cy="5030743"/>
          </a:xfrm>
        </p:spPr>
        <p:txBody>
          <a:bodyPr>
            <a:normAutofit/>
          </a:bodyPr>
          <a:lstStyle/>
          <a:p>
            <a:pPr marL="0" indent="0" algn="just" rtl="1">
              <a:lnSpc>
                <a:spcPct val="150000"/>
              </a:lnSpc>
              <a:buNone/>
            </a:pPr>
            <a:r>
              <a:rPr lang="fa-IR" b="1" dirty="0"/>
              <a:t> </a:t>
            </a:r>
            <a:r>
              <a:rPr lang="fa-IR" b="1" dirty="0" smtClean="0"/>
              <a:t>احترام</a:t>
            </a:r>
            <a:r>
              <a:rPr lang="en-US" b="1" dirty="0" smtClean="0"/>
              <a:t> </a:t>
            </a:r>
            <a:r>
              <a:rPr lang="fa-IR" b="1" dirty="0" smtClean="0"/>
              <a:t>به </a:t>
            </a:r>
            <a:r>
              <a:rPr lang="fa-IR" b="1" dirty="0"/>
              <a:t>برتری بدین معنی است که باید در صورت بازی بهتر حریف شکست را بپذیریم احترام به بازی </a:t>
            </a:r>
            <a:r>
              <a:rPr lang="fa-IR" b="1" dirty="0" smtClean="0"/>
              <a:t>یا،ورزش </a:t>
            </a:r>
            <a:r>
              <a:rPr lang="fa-IR" b="1" dirty="0"/>
              <a:t>نیازمند تحسین </a:t>
            </a:r>
            <a:r>
              <a:rPr lang="fa-IR" b="1" dirty="0" smtClean="0"/>
              <a:t>حتی </a:t>
            </a:r>
            <a:r>
              <a:rPr lang="fa-IR" b="1" dirty="0"/>
              <a:t>تحسینی از روی بی میلی برای موفقیتهای امروز حریفان </a:t>
            </a:r>
            <a:r>
              <a:rPr lang="fa-IR" b="1" dirty="0" smtClean="0"/>
              <a:t>است</a:t>
            </a:r>
            <a:r>
              <a:rPr lang="en-US" b="1" dirty="0" smtClean="0"/>
              <a:t> </a:t>
            </a:r>
            <a:r>
              <a:rPr lang="fa-IR" b="1" dirty="0" smtClean="0"/>
              <a:t>از </a:t>
            </a:r>
            <a:r>
              <a:rPr lang="fa-IR" b="1" dirty="0"/>
              <a:t>آنجا که یک ورزش دارای تاریخچه ای از موفقیتهای گذشته است احترام به بازی در </a:t>
            </a:r>
            <a:r>
              <a:rPr lang="fa-IR" b="1" dirty="0" smtClean="0"/>
              <a:t>واقع</a:t>
            </a:r>
            <a:r>
              <a:rPr lang="en-US" b="1" dirty="0" smtClean="0"/>
              <a:t> </a:t>
            </a:r>
            <a:r>
              <a:rPr lang="fa-IR" b="1" dirty="0" smtClean="0"/>
              <a:t>احترام </a:t>
            </a:r>
            <a:r>
              <a:rPr lang="fa-IR" b="1" dirty="0"/>
              <a:t>به آنهایی است که ورزش را به بهترین شکل بازی کرده و به نوعی میراث داران هستند </a:t>
            </a:r>
            <a:r>
              <a:rPr lang="fa-IR" b="1" dirty="0" smtClean="0"/>
              <a:t>اینجا</a:t>
            </a:r>
            <a:r>
              <a:rPr lang="en-US" b="1" dirty="0" smtClean="0"/>
              <a:t> </a:t>
            </a:r>
            <a:r>
              <a:rPr lang="fa-IR" b="1" dirty="0" smtClean="0"/>
              <a:t>درست </a:t>
            </a:r>
            <a:r>
              <a:rPr lang="fa-IR" b="1" dirty="0"/>
              <a:t>ترین جایگاه و بهتر از هر جایگاه دیگری برای قهرمانان .است قهرمانان به خاطر </a:t>
            </a:r>
            <a:r>
              <a:rPr lang="fa-IR" b="1" dirty="0" smtClean="0"/>
              <a:t>درآمدشان</a:t>
            </a:r>
            <a:r>
              <a:rPr lang="en-US" b="1" dirty="0" smtClean="0"/>
              <a:t> </a:t>
            </a:r>
            <a:r>
              <a:rPr lang="fa-IR" b="1" dirty="0" smtClean="0"/>
              <a:t>شهرت </a:t>
            </a:r>
            <a:r>
              <a:rPr lang="fa-IR" b="1" dirty="0"/>
              <a:t>یا حتی افتخاراتشان مهم نیستند آنها مهم هستند چون ما آنها را به عنوان سرمشق یا </a:t>
            </a:r>
            <a:r>
              <a:rPr lang="fa-IR" b="1" dirty="0" smtClean="0"/>
              <a:t>الگوهای</a:t>
            </a:r>
            <a:r>
              <a:rPr lang="en-US" b="1" dirty="0" smtClean="0"/>
              <a:t> </a:t>
            </a:r>
            <a:r>
              <a:rPr lang="fa-IR" b="1" dirty="0" smtClean="0"/>
              <a:t>فضیلت </a:t>
            </a:r>
            <a:r>
              <a:rPr lang="fa-IR" b="1" dirty="0"/>
              <a:t>و برتری تحسین میکنیم قدردانی از قهرمانان قدردانی از موفقیت و برتری است. آنها </a:t>
            </a:r>
            <a:r>
              <a:rPr lang="fa-IR" b="1" dirty="0" smtClean="0"/>
              <a:t>امکان</a:t>
            </a:r>
            <a:r>
              <a:rPr lang="en-US" b="1" dirty="0" smtClean="0"/>
              <a:t> </a:t>
            </a:r>
            <a:r>
              <a:rPr lang="fa-IR" b="1" dirty="0" smtClean="0"/>
              <a:t>انسان </a:t>
            </a:r>
            <a:r>
              <a:rPr lang="fa-IR" b="1" dirty="0"/>
              <a:t>به اهدافش از طریق تلاش و کوشش را نشان میدهند لازم است آنچه پیشتر گفتیم </a:t>
            </a:r>
            <a:r>
              <a:rPr lang="fa-IR" b="1" dirty="0" smtClean="0"/>
              <a:t>را</a:t>
            </a:r>
            <a:r>
              <a:rPr lang="en-US" b="1" dirty="0" smtClean="0"/>
              <a:t> </a:t>
            </a:r>
            <a:r>
              <a:rPr lang="fa-IR" b="1" dirty="0" smtClean="0"/>
              <a:t>دوباره </a:t>
            </a:r>
            <a:r>
              <a:rPr lang="fa-IR" b="1" dirty="0"/>
              <a:t>یادآوری کنیم مربیان بیش از یک آموزگار ساده ورزش هستند؛ آنها معلم نگرشها و </a:t>
            </a:r>
            <a:r>
              <a:rPr lang="fa-IR" b="1" dirty="0" smtClean="0"/>
              <a:t>آرزوهایمان</a:t>
            </a:r>
            <a:r>
              <a:rPr lang="en-US" b="1" dirty="0" smtClean="0"/>
              <a:t> </a:t>
            </a:r>
            <a:r>
              <a:rPr lang="fa-IR" b="1" dirty="0" smtClean="0"/>
              <a:t>هستند</a:t>
            </a:r>
            <a:r>
              <a:rPr lang="fa-IR" b="1" dirty="0"/>
              <a:t>.</a:t>
            </a:r>
            <a:endParaRPr lang="en-US" b="1" dirty="0"/>
          </a:p>
        </p:txBody>
      </p:sp>
    </p:spTree>
    <p:extLst>
      <p:ext uri="{BB962C8B-B14F-4D97-AF65-F5344CB8AC3E}">
        <p14:creationId xmlns:p14="http://schemas.microsoft.com/office/powerpoint/2010/main" val="2265758527"/>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b="1" dirty="0"/>
              <a:t>احترام به موفقیت گذشتگان همانند تجسم بخشیدن به قهرمانان باعث پدیدار شدن گستره ای </a:t>
            </a:r>
            <a:r>
              <a:rPr lang="fa-IR" b="1" dirty="0" smtClean="0"/>
              <a:t>از</a:t>
            </a:r>
            <a:r>
              <a:rPr lang="en-US" b="1" dirty="0" smtClean="0"/>
              <a:t> </a:t>
            </a:r>
            <a:r>
              <a:rPr lang="fa-IR" b="1" dirty="0" smtClean="0"/>
              <a:t>احتمالات </a:t>
            </a:r>
            <a:r>
              <a:rPr lang="fa-IR" b="1" dirty="0"/>
              <a:t>فراروی ما و ورزشی که در آن فعالیت میکنیم میشود. جورج ویلا دارای نظر خردمندانه </a:t>
            </a:r>
            <a:r>
              <a:rPr lang="fa-IR" b="1" dirty="0" smtClean="0"/>
              <a:t>ای</a:t>
            </a:r>
            <a:r>
              <a:rPr lang="en-US" b="1" dirty="0" smtClean="0"/>
              <a:t> </a:t>
            </a:r>
            <a:r>
              <a:rPr lang="fa-IR" b="1" dirty="0" smtClean="0"/>
              <a:t>است </a:t>
            </a:r>
            <a:r>
              <a:rPr lang="fa-IR" b="1" dirty="0"/>
              <a:t>که در کتاب «مردم سرگرم صنعت بیسبال» به آن اشاره کرده است:</a:t>
            </a:r>
          </a:p>
          <a:p>
            <a:pPr marL="0" indent="0" algn="just" rtl="1">
              <a:lnSpc>
                <a:spcPct val="150000"/>
              </a:lnSpc>
              <a:buNone/>
            </a:pPr>
            <a:r>
              <a:rPr lang="fa-IR" b="1" dirty="0" smtClean="0"/>
              <a:t>دسترسی</a:t>
            </a:r>
            <a:r>
              <a:rPr lang="en-US" b="1" dirty="0" smtClean="0"/>
              <a:t> </a:t>
            </a:r>
            <a:r>
              <a:rPr lang="fa-IR" b="1" dirty="0" smtClean="0"/>
              <a:t>قدردانی </a:t>
            </a:r>
            <a:r>
              <a:rPr lang="fa-IR" b="1" dirty="0"/>
              <a:t>از موفقیتها مستلزم برخورداری از روحی بزرگ برای بخشندگی است. جامعه ای با </a:t>
            </a:r>
            <a:r>
              <a:rPr lang="fa-IR" b="1" dirty="0" smtClean="0"/>
              <a:t>روح</a:t>
            </a:r>
            <a:r>
              <a:rPr lang="en-US" b="1" dirty="0" smtClean="0"/>
              <a:t> </a:t>
            </a:r>
            <a:r>
              <a:rPr lang="fa-IR" b="1" dirty="0" smtClean="0"/>
              <a:t>عبوس </a:t>
            </a:r>
            <a:r>
              <a:rPr lang="fa-IR" b="1" dirty="0"/>
              <a:t>و دیدگاهی منفی و بدگمان عاقبت روز نزول انسان را به چشم خواهد دید و دیگر نیکی و </a:t>
            </a:r>
            <a:r>
              <a:rPr lang="fa-IR" b="1" dirty="0" smtClean="0"/>
              <a:t>برتری</a:t>
            </a:r>
            <a:r>
              <a:rPr lang="en-US" b="1" dirty="0" smtClean="0"/>
              <a:t> </a:t>
            </a:r>
            <a:r>
              <a:rPr lang="fa-IR" b="1" dirty="0" smtClean="0"/>
              <a:t>را </a:t>
            </a:r>
            <a:r>
              <a:rPr lang="fa-IR" b="1" dirty="0"/>
              <a:t>به سختی پیدا خواهد کرد چرا که چشمهاش خشک شده است جامعه ای که در آن تقدیر و </a:t>
            </a:r>
            <a:r>
              <a:rPr lang="fa-IR" b="1" dirty="0" smtClean="0"/>
              <a:t>تشکر</a:t>
            </a:r>
            <a:r>
              <a:rPr lang="en-US" b="1" dirty="0" smtClean="0"/>
              <a:t> </a:t>
            </a:r>
            <a:r>
              <a:rPr lang="fa-IR" b="1" dirty="0" smtClean="0"/>
              <a:t>گرم </a:t>
            </a:r>
            <a:r>
              <a:rPr lang="fa-IR" b="1" dirty="0"/>
              <a:t>از موفقیتها ناچیز شمرده شود ظرفیتش برای برتری و موفقیت نیز رو به زوال خواهد رفت.</a:t>
            </a:r>
            <a:endParaRPr lang="en-US" b="1" dirty="0"/>
          </a:p>
        </p:txBody>
      </p:sp>
    </p:spTree>
    <p:extLst>
      <p:ext uri="{BB962C8B-B14F-4D97-AF65-F5344CB8AC3E}">
        <p14:creationId xmlns:p14="http://schemas.microsoft.com/office/powerpoint/2010/main" val="1668800954"/>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احترام به بازی مستلزم برخورداری از روحی بزرگ است. ما به قهرمانانمان در عصر بدبینی ها </a:t>
            </a:r>
            <a:r>
              <a:rPr lang="fa-IR" sz="2400" b="1" dirty="0" smtClean="0"/>
              <a:t>وبدگمانی </a:t>
            </a:r>
            <a:r>
              <a:rPr lang="fa-IR" sz="2400" b="1" dirty="0"/>
              <a:t>ها نیازمندیم و باید به جای تحسین ثروت و شهرت به فرزندانمان تحسین خوبی را </a:t>
            </a:r>
            <a:r>
              <a:rPr lang="fa-IR" sz="2400" b="1" dirty="0" smtClean="0"/>
              <a:t>بیاموزیم.مربیان </a:t>
            </a:r>
            <a:r>
              <a:rPr lang="fa-IR" sz="2400" b="1" dirty="0"/>
              <a:t>میتوانند با تأکید بر احترام ،گذاشتن تحسین کردن قدردانی کردن و دیگر نگرشهای مثبت </a:t>
            </a:r>
            <a:r>
              <a:rPr lang="fa-IR" sz="2400" b="1" dirty="0" smtClean="0"/>
              <a:t>در</a:t>
            </a:r>
            <a:r>
              <a:rPr lang="en-US" sz="2400" b="1" dirty="0" smtClean="0"/>
              <a:t> </a:t>
            </a:r>
            <a:r>
              <a:rPr lang="fa-IR" sz="2400" b="1" dirty="0" smtClean="0"/>
              <a:t>واکنش </a:t>
            </a:r>
            <a:r>
              <a:rPr lang="fa-IR" sz="2400" b="1" dirty="0"/>
              <a:t>به موفقیت های حال و گذشته ،بازیکنان نقشی کلیدی در پرورش شخصیت آنان ایفا </a:t>
            </a:r>
            <a:r>
              <a:rPr lang="fa-IR" sz="2400" b="1" dirty="0" smtClean="0"/>
              <a:t>کنند.</a:t>
            </a:r>
            <a:r>
              <a:rPr lang="en-US" sz="2400" b="1" dirty="0" smtClean="0"/>
              <a:t> </a:t>
            </a:r>
            <a:endParaRPr lang="en-US" sz="2400" b="1" dirty="0"/>
          </a:p>
        </p:txBody>
      </p:sp>
    </p:spTree>
    <p:extLst>
      <p:ext uri="{BB962C8B-B14F-4D97-AF65-F5344CB8AC3E}">
        <p14:creationId xmlns:p14="http://schemas.microsoft.com/office/powerpoint/2010/main" val="2771912888"/>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smtClean="0"/>
              <a:t>تیراندازی با کمان</a:t>
            </a:r>
            <a:endParaRPr lang="en-US" sz="5400" b="1" dirty="0"/>
          </a:p>
        </p:txBody>
      </p:sp>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ورزش تیراندازی با کمان یک ورزش باستانی با آداب و رسومی کهن است اگرچه در آن </a:t>
            </a:r>
            <a:r>
              <a:rPr lang="fa-IR" sz="2400" b="1" dirty="0" smtClean="0"/>
              <a:t>مسابقات</a:t>
            </a:r>
            <a:r>
              <a:rPr lang="en-US" sz="2400" b="1" dirty="0" smtClean="0"/>
              <a:t> </a:t>
            </a:r>
            <a:r>
              <a:rPr lang="fa-IR" sz="2400" b="1" dirty="0" smtClean="0"/>
              <a:t>تیمی </a:t>
            </a:r>
            <a:r>
              <a:rPr lang="fa-IR" sz="2400" b="1" dirty="0"/>
              <a:t>هم وجود دارد اما به عنوان مثال در تیراندازی بازیهای المپیک اکثر رقابتهای ورزش </a:t>
            </a:r>
            <a:r>
              <a:rPr lang="fa-IR" sz="2400" b="1" dirty="0" smtClean="0"/>
              <a:t>تیراندازی</a:t>
            </a:r>
            <a:r>
              <a:rPr lang="en-US" sz="2400" b="1" dirty="0" smtClean="0"/>
              <a:t> </a:t>
            </a:r>
            <a:r>
              <a:rPr lang="fa-IR" sz="2400" b="1" dirty="0" smtClean="0"/>
              <a:t>صورت </a:t>
            </a:r>
            <a:r>
              <a:rPr lang="fa-IR" sz="2400" b="1" dirty="0"/>
              <a:t>انفرادی برگزار میشوند و مربیان کسانی هستند که شخصاً مهارتهای این ورزش را </a:t>
            </a:r>
            <a:r>
              <a:rPr lang="fa-IR" sz="2400" b="1" dirty="0" smtClean="0"/>
              <a:t>به</a:t>
            </a:r>
            <a:r>
              <a:rPr lang="en-US" sz="2400" b="1" dirty="0" smtClean="0"/>
              <a:t> </a:t>
            </a:r>
            <a:r>
              <a:rPr lang="fa-IR" sz="2400" b="1" dirty="0" smtClean="0"/>
              <a:t>کمانداران </a:t>
            </a:r>
            <a:r>
              <a:rPr lang="fa-IR" sz="2400" b="1" dirty="0"/>
              <a:t>آموزش میدهند در این جا چند پیشنهاد برای نشان دادن اهمیت احترام به بازی و </a:t>
            </a:r>
            <a:r>
              <a:rPr lang="fa-IR" sz="2400" b="1" dirty="0" smtClean="0"/>
              <a:t>آموزشت </a:t>
            </a:r>
            <a:r>
              <a:rPr lang="fa-IR" sz="2400" b="1" dirty="0"/>
              <a:t>در ورزش تیر و کمان ارائه </a:t>
            </a:r>
            <a:r>
              <a:rPr lang="fa-IR" sz="2400" b="1" dirty="0" smtClean="0"/>
              <a:t>میکنیم:</a:t>
            </a:r>
            <a:endParaRPr lang="en-US" sz="2400" b="1" dirty="0"/>
          </a:p>
        </p:txBody>
      </p:sp>
    </p:spTree>
    <p:extLst>
      <p:ext uri="{BB962C8B-B14F-4D97-AF65-F5344CB8AC3E}">
        <p14:creationId xmlns:p14="http://schemas.microsoft.com/office/powerpoint/2010/main" val="3224435017"/>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60000"/>
              </a:lnSpc>
              <a:buNone/>
            </a:pPr>
            <a:r>
              <a:rPr lang="fa-IR" sz="2200" b="1" dirty="0"/>
              <a:t>ورزش و شخصیت اخلاقی بازخوانی اصول جوانمردی در </a:t>
            </a:r>
            <a:r>
              <a:rPr lang="fa-IR" sz="2200" b="1" dirty="0" smtClean="0"/>
              <a:t>ورزش و </a:t>
            </a:r>
            <a:r>
              <a:rPr lang="fa-IR" sz="2200" b="1" dirty="0"/>
              <a:t>رسوم ورزش تیراندازی با کمان را بشناسند و پای آن بایستند. به به بازیکنان کمک کنید تا </a:t>
            </a:r>
            <a:r>
              <a:rPr lang="fa-IR" sz="2200" b="1" dirty="0" smtClean="0"/>
              <a:t>آداب عنوان </a:t>
            </a:r>
            <a:r>
              <a:rPr lang="fa-IR" sz="2200" b="1" dirty="0"/>
              <a:t>مثال، شادی نمایشی و پرشور در خط پرتاب بعد از یک پرتاب خوب یا پرتاب پس از کسب </a:t>
            </a:r>
            <a:r>
              <a:rPr lang="fa-IR" sz="2200" b="1" dirty="0" smtClean="0"/>
              <a:t>یک امتیاز </a:t>
            </a:r>
            <a:r>
              <a:rPr lang="fa-IR" sz="2200" b="1" dirty="0"/>
              <a:t>خوب، اقدام قابل قبولی محسوب نمیشود نمایش حرکات ورزشی و نشان دادن مهارت پس </a:t>
            </a:r>
            <a:r>
              <a:rPr lang="fa-IR" sz="2200" b="1" dirty="0" smtClean="0"/>
              <a:t>از پیروزی </a:t>
            </a:r>
            <a:r>
              <a:rPr lang="fa-IR" sz="2200" b="1" dirty="0"/>
              <a:t>در برابر حریف بی احترامی به او محسوب میشود و نشان میدهد که شما به ورزش و </a:t>
            </a:r>
            <a:r>
              <a:rPr lang="fa-IR" sz="2200" b="1" dirty="0" smtClean="0"/>
              <a:t>آداب آن </a:t>
            </a:r>
            <a:r>
              <a:rPr lang="fa-IR" sz="2200" b="1" dirty="0"/>
              <a:t>به حد کافی احترام نمیگذارید و پای آنها نایستاده </a:t>
            </a:r>
            <a:r>
              <a:rPr lang="fa-IR" sz="2200" b="1" dirty="0" smtClean="0"/>
              <a:t>اید. در </a:t>
            </a:r>
            <a:r>
              <a:rPr lang="fa-IR" sz="2200" b="1" dirty="0"/>
              <a:t>مورد قهرمانان و پدیدآورندگان ورزش سخن گفته و آنها را ارج نهید. نقل داستانهای </a:t>
            </a:r>
            <a:r>
              <a:rPr lang="fa-IR" sz="2200" b="1" dirty="0" smtClean="0"/>
              <a:t>خوب و رسوم در </a:t>
            </a:r>
            <a:r>
              <a:rPr lang="fa-IR" sz="2200" b="1" dirty="0"/>
              <a:t>مورد آنها اقدام پسندیده ای است.</a:t>
            </a:r>
            <a:endParaRPr lang="en-US" sz="2200" b="1" dirty="0"/>
          </a:p>
        </p:txBody>
      </p:sp>
    </p:spTree>
    <p:extLst>
      <p:ext uri="{BB962C8B-B14F-4D97-AF65-F5344CB8AC3E}">
        <p14:creationId xmlns:p14="http://schemas.microsoft.com/office/powerpoint/2010/main" val="16846198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در رابطه با نکاتی که گفتیم دچار سوبرداشت </a:t>
            </a:r>
            <a:r>
              <a:rPr lang="fa-IR" sz="2400" b="1" dirty="0" smtClean="0"/>
              <a:t>نشوید </a:t>
            </a:r>
            <a:r>
              <a:rPr lang="fa-IR" sz="2400" b="1" dirty="0"/>
              <a:t>تمام این موارد به نوعی بیانگر معنای کلی اخلاق </a:t>
            </a:r>
            <a:r>
              <a:rPr lang="fa-IR" sz="2400" b="1" dirty="0" smtClean="0"/>
              <a:t>هستند </a:t>
            </a:r>
            <a:r>
              <a:rPr lang="fa-IR" sz="2400" b="1" dirty="0"/>
              <a:t>تنها موضوعی که توسط مفاهیم محیط و جو اخلاقی پیشنهاد می شود این است که ما کدام اولویت هایمان را توسعه دهیم چگونه قضاوت هایمان را کنترل کنیم و واکنش های هیجانی مان را شکل دهیم پیروزی همه چیز نیست تنها یک چیز است تو یک بازنده خوب به من نشان بده من نیز یک بازنده نشانت خواهم داد باخت یعنی مرگ اگر پیروزی اهمیت ندارد پس چرا امتیازها را می </a:t>
            </a:r>
            <a:r>
              <a:rPr lang="fa-IR" sz="2400" b="1" dirty="0" smtClean="0"/>
              <a:t>شمارند </a:t>
            </a:r>
            <a:r>
              <a:rPr lang="fa-IR" sz="2400" b="1" dirty="0"/>
              <a:t>صرفا قهرمانی </a:t>
            </a:r>
            <a:r>
              <a:rPr lang="fa-IR" sz="2400" b="1" dirty="0" smtClean="0"/>
              <a:t>است البته </a:t>
            </a:r>
            <a:r>
              <a:rPr lang="fa-IR" sz="2400" b="1" dirty="0"/>
              <a:t>این جملات کلیشه ای و تکراری هستند که هیچ وقت منسوخ نمی شوند</a:t>
            </a:r>
            <a:endParaRPr lang="en-US" sz="2400" b="1" dirty="0"/>
          </a:p>
        </p:txBody>
      </p:sp>
    </p:spTree>
    <p:extLst>
      <p:ext uri="{BB962C8B-B14F-4D97-AF65-F5344CB8AC3E}">
        <p14:creationId xmlns:p14="http://schemas.microsoft.com/office/powerpoint/2010/main" val="1287563584"/>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60000"/>
              </a:lnSpc>
              <a:buNone/>
            </a:pPr>
            <a:r>
              <a:rPr lang="fa-IR" sz="2400" b="1" dirty="0"/>
              <a:t>در مورد تاریخچه بازی صحبت کنید و حتماً به کمانداران جوان تأکید کنید که تاریخچه بازی </a:t>
            </a:r>
            <a:r>
              <a:rPr lang="fa-IR" sz="2400" b="1" dirty="0" smtClean="0"/>
              <a:t>رامطالعه کنند. به </a:t>
            </a:r>
            <a:r>
              <a:rPr lang="fa-IR" sz="2400" b="1" dirty="0"/>
              <a:t>کمانداران جوان بیاموزید؛ حتی اگر از حریف ضعیف تر و پایین تر هستند نیز تمام تلاششان </a:t>
            </a:r>
            <a:r>
              <a:rPr lang="fa-IR" sz="2400" b="1" dirty="0" smtClean="0"/>
              <a:t>را به </a:t>
            </a:r>
            <a:r>
              <a:rPr lang="fa-IR" sz="2400" b="1" dirty="0"/>
              <a:t>کار بگیرند هیچ چیز به اندازه کم فروشی و تلاش ،کم برای رقیبان و ورزش بی احترامی </a:t>
            </a:r>
            <a:r>
              <a:rPr lang="fa-IR" sz="2400" b="1" dirty="0" smtClean="0"/>
              <a:t>محسوب نمی شود.به </a:t>
            </a:r>
            <a:r>
              <a:rPr lang="fa-IR" sz="2400" b="1" dirty="0"/>
              <a:t>کماندارانی که </a:t>
            </a:r>
            <a:r>
              <a:rPr lang="fa-IR" sz="2400" b="1" dirty="0" smtClean="0"/>
              <a:t>شما با </a:t>
            </a:r>
            <a:r>
              <a:rPr lang="fa-IR" sz="2400" b="1" dirty="0"/>
              <a:t>مربی آنها هستید تأکید کنید نه تنها عاشق ورزششان باشند بلکه در عمل </a:t>
            </a:r>
            <a:r>
              <a:rPr lang="fa-IR" sz="2400" b="1" dirty="0" smtClean="0"/>
              <a:t>نیز این </a:t>
            </a:r>
            <a:r>
              <a:rPr lang="fa-IR" sz="2400" b="1" dirty="0"/>
              <a:t>عشق را نشان دهند به عنوان مثال؛ به آنها اجازه ندهید بی تفاوت ،باشند، طوری که فکر کنند </a:t>
            </a:r>
            <a:r>
              <a:rPr lang="fa-IR" sz="2400" b="1" dirty="0" smtClean="0"/>
              <a:t>از ورزش </a:t>
            </a:r>
            <a:r>
              <a:rPr lang="fa-IR" sz="2400" b="1" dirty="0"/>
              <a:t>بالاترند یا اینکه مثلاً پرتاب تیر برایشان بی اهمیت است </a:t>
            </a:r>
            <a:endParaRPr lang="en-US" sz="2400" b="1" dirty="0"/>
          </a:p>
        </p:txBody>
      </p:sp>
    </p:spTree>
    <p:extLst>
      <p:ext uri="{BB962C8B-B14F-4D97-AF65-F5344CB8AC3E}">
        <p14:creationId xmlns:p14="http://schemas.microsoft.com/office/powerpoint/2010/main" val="2970358867"/>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به آنها توضیح دهید که رفتار بی </a:t>
            </a:r>
            <a:r>
              <a:rPr lang="fa-IR" sz="2400" b="1" dirty="0" smtClean="0"/>
              <a:t>تفاوت نوعی </a:t>
            </a:r>
            <a:r>
              <a:rPr lang="fa-IR" sz="2400" b="1" dirty="0"/>
              <a:t>شکست محسوب میشود شکست زمانی دردناک است که بهترین خود باشید و با دقت </a:t>
            </a:r>
            <a:r>
              <a:rPr lang="fa-IR" sz="2400" b="1" dirty="0" smtClean="0"/>
              <a:t>عمل کنید </a:t>
            </a:r>
            <a:r>
              <a:rPr lang="fa-IR" sz="2400" b="1" dirty="0"/>
              <a:t>و اینکه هیچ راه دیگری برای پیروزی وجود نداشته </a:t>
            </a:r>
            <a:r>
              <a:rPr lang="fa-IR" sz="2400" b="1" dirty="0" smtClean="0"/>
              <a:t>باشد. سعی </a:t>
            </a:r>
            <a:r>
              <a:rPr lang="fa-IR" sz="2400" b="1" dirty="0"/>
              <a:t>کنید کم کم به کمانداران جوان مفهوم قدردانی به خاطر فراهم شدن فرصت بازی در </a:t>
            </a:r>
            <a:r>
              <a:rPr lang="fa-IR" sz="2400" b="1" dirty="0" smtClean="0"/>
              <a:t>مسابقه را </a:t>
            </a:r>
            <a:r>
              <a:rPr lang="fa-IR" sz="2400" b="1" dirty="0"/>
              <a:t>بیاموزید. به آنها یادآور شوید؛ افراد بسیاری سختی کشیده اند و هزینه ها متحمل شده اند تا برای </a:t>
            </a:r>
            <a:r>
              <a:rPr lang="fa-IR" sz="2400" b="1" dirty="0" smtClean="0"/>
              <a:t>آنان امکان </a:t>
            </a:r>
            <a:r>
              <a:rPr lang="fa-IR" sz="2400" b="1" dirty="0"/>
              <a:t>رقابت و مسابقه فراهم </a:t>
            </a:r>
            <a:r>
              <a:rPr lang="fa-IR" sz="2400" b="1" dirty="0" smtClean="0"/>
              <a:t>شود. به </a:t>
            </a:r>
            <a:r>
              <a:rPr lang="fa-IR" sz="2400" b="1" dirty="0"/>
              <a:t>کماندارانی که مربی آنها هستید بیاموزید؛ در فراهم سازی و جمع آوری وسایل زمین بازی قبل </a:t>
            </a:r>
            <a:r>
              <a:rPr lang="fa-IR" sz="2400" b="1" dirty="0" smtClean="0"/>
              <a:t>وبعد </a:t>
            </a:r>
            <a:r>
              <a:rPr lang="fa-IR" sz="2400" b="1" dirty="0"/>
              <a:t>از مسابقه کمک کنند.</a:t>
            </a:r>
            <a:endParaRPr lang="en-US" sz="2400" b="1" dirty="0"/>
          </a:p>
        </p:txBody>
      </p:sp>
    </p:spTree>
    <p:extLst>
      <p:ext uri="{BB962C8B-B14F-4D97-AF65-F5344CB8AC3E}">
        <p14:creationId xmlns:p14="http://schemas.microsoft.com/office/powerpoint/2010/main" val="4228369374"/>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6685" y="1812746"/>
            <a:ext cx="10515600" cy="4351338"/>
          </a:xfrm>
        </p:spPr>
        <p:txBody>
          <a:bodyPr>
            <a:normAutofit/>
          </a:bodyPr>
          <a:lstStyle/>
          <a:p>
            <a:pPr marL="0" indent="0" algn="just" rtl="1">
              <a:lnSpc>
                <a:spcPct val="150000"/>
              </a:lnSpc>
              <a:buNone/>
            </a:pPr>
            <a:r>
              <a:rPr lang="fa-IR" sz="2400" b="1" dirty="0" smtClean="0"/>
              <a:t>از </a:t>
            </a:r>
            <a:r>
              <a:rPr lang="fa-IR" sz="2400" b="1" dirty="0"/>
              <a:t>کمانداران بخواهید تا لباسهای مناسبی که با قوانین مطابق است بپوشند. حفظ پوشش </a:t>
            </a:r>
            <a:r>
              <a:rPr lang="fa-IR" sz="2400" b="1" dirty="0" smtClean="0"/>
              <a:t>ورزشی رسمی </a:t>
            </a:r>
            <a:r>
              <a:rPr lang="fa-IR" sz="2400" b="1" dirty="0"/>
              <a:t>دیرینه است که باید به آن احترام </a:t>
            </a:r>
            <a:r>
              <a:rPr lang="fa-IR" sz="2400" b="1" dirty="0" smtClean="0"/>
              <a:t>گذاشت. به </a:t>
            </a:r>
            <a:r>
              <a:rPr lang="fa-IR" sz="2400" b="1" dirty="0"/>
              <a:t>قوانین احترام بگذارید آنها را نقض نکنید و به بازیکنانتان اجازه ندهید آنها را نقض کنند. به </a:t>
            </a:r>
            <a:r>
              <a:rPr lang="fa-IR" sz="2400" b="1" dirty="0" smtClean="0"/>
              <a:t>عنوان مثال </a:t>
            </a:r>
            <a:r>
              <a:rPr lang="fa-IR" sz="2400" b="1" dirty="0"/>
              <a:t>به کمانداران یادآور شوید نقض قوانین بازی بدین معنی است که شما راه و روش مسابقه را نمی </a:t>
            </a:r>
            <a:r>
              <a:rPr lang="fa-IR" sz="2400" b="1" dirty="0" smtClean="0"/>
              <a:t>دانید از </a:t>
            </a:r>
            <a:r>
              <a:rPr lang="fa-IR" sz="2400" b="1" dirty="0"/>
              <a:t>کمانداران جوان بخواهید چگونگی کسب عادلانه امتیاز و حفظ آن را یاد بگیرند. درخواست </a:t>
            </a:r>
            <a:r>
              <a:rPr lang="fa-IR" sz="2400" b="1" dirty="0" smtClean="0"/>
              <a:t>امتیاز از </a:t>
            </a:r>
            <a:r>
              <a:rPr lang="fa-IR" sz="2400" b="1" dirty="0"/>
              <a:t>تیر و اعتراض به داوران هنگامی که میدانید تیر شما خطا رفته نوعی حرکت غیرورزشی است </a:t>
            </a:r>
            <a:r>
              <a:rPr lang="fa-IR" sz="2400" b="1" dirty="0" smtClean="0"/>
              <a:t>که بی </a:t>
            </a:r>
            <a:r>
              <a:rPr lang="fa-IR" sz="2400" b="1" dirty="0"/>
              <a:t>احترامی به داوران قوانین و رسوم بازی محسوب میشود.</a:t>
            </a:r>
            <a:endParaRPr lang="en-US" sz="2400" b="1" dirty="0"/>
          </a:p>
        </p:txBody>
      </p:sp>
    </p:spTree>
    <p:extLst>
      <p:ext uri="{BB962C8B-B14F-4D97-AF65-F5344CB8AC3E}">
        <p14:creationId xmlns:p14="http://schemas.microsoft.com/office/powerpoint/2010/main" val="3435487880"/>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smtClean="0"/>
              <a:t>جمع بندی</a:t>
            </a:r>
            <a:endParaRPr lang="en-US" sz="5400" b="1" dirty="0"/>
          </a:p>
        </p:txBody>
      </p:sp>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به قول جورج ویل؛ بازیکنانی که به بازی احترام میگذارند بزرگی روح خود را نشان میدهند. احترام به قوانین </a:t>
            </a:r>
            <a:r>
              <a:rPr lang="fa-IR" sz="2400" b="1" dirty="0" smtClean="0"/>
              <a:t>روح مسابقات</a:t>
            </a:r>
            <a:r>
              <a:rPr lang="fa-IR" sz="2400" b="1" dirty="0"/>
              <a:t>، روح ،بازی آداب و رسوم ،بازی موفقیتهای ،دیگران مشاهده خودمان به عنوان بازیکن در چیزی بزرگتر </a:t>
            </a:r>
            <a:r>
              <a:rPr lang="fa-IR" sz="2400" b="1" dirty="0" smtClean="0"/>
              <a:t>از موفقیتها </a:t>
            </a:r>
            <a:r>
              <a:rPr lang="fa-IR" sz="2400" b="1" dirty="0"/>
              <a:t>و دستاوردهای فردی مواردی هستند که روح ما را بزرگ میکنند بزرگی روح گاهی به معنی محدود سازی </a:t>
            </a:r>
            <a:r>
              <a:rPr lang="fa-IR" sz="2400" b="1" dirty="0" smtClean="0"/>
              <a:t>و کنترل </a:t>
            </a:r>
            <a:r>
              <a:rPr lang="fa-IR" sz="2400" b="1" dirty="0"/>
              <a:t>نفس است</a:t>
            </a:r>
            <a:endParaRPr lang="en-US" sz="2400" b="1" dirty="0"/>
          </a:p>
        </p:txBody>
      </p:sp>
    </p:spTree>
    <p:extLst>
      <p:ext uri="{BB962C8B-B14F-4D97-AF65-F5344CB8AC3E}">
        <p14:creationId xmlns:p14="http://schemas.microsoft.com/office/powerpoint/2010/main" val="304805829"/>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764" y="2176531"/>
            <a:ext cx="10058400" cy="2704562"/>
          </a:xfrm>
        </p:spPr>
        <p:txBody>
          <a:bodyPr>
            <a:normAutofit/>
          </a:bodyPr>
          <a:lstStyle/>
          <a:p>
            <a:pPr algn="ctr" rtl="1"/>
            <a:r>
              <a:rPr lang="fa-IR" b="1" dirty="0"/>
              <a:t>فصل 7 </a:t>
            </a:r>
            <a:r>
              <a:rPr lang="en-US" b="1" dirty="0" smtClean="0"/>
              <a:t/>
            </a:r>
            <a:br>
              <a:rPr lang="en-US" b="1" dirty="0" smtClean="0"/>
            </a:br>
            <a:r>
              <a:rPr lang="en-US" b="1" dirty="0"/>
              <a:t/>
            </a:r>
            <a:br>
              <a:rPr lang="en-US" b="1" dirty="0"/>
            </a:br>
            <a:r>
              <a:rPr lang="fa-IR" b="1" dirty="0" smtClean="0"/>
              <a:t> </a:t>
            </a:r>
            <a:r>
              <a:rPr lang="fa-IR" b="1" dirty="0"/>
              <a:t>احترام بین مربی و بازیکنان</a:t>
            </a:r>
            <a:endParaRPr lang="en-US" dirty="0"/>
          </a:p>
        </p:txBody>
      </p:sp>
    </p:spTree>
    <p:extLst>
      <p:ext uri="{BB962C8B-B14F-4D97-AF65-F5344CB8AC3E}">
        <p14:creationId xmlns:p14="http://schemas.microsoft.com/office/powerpoint/2010/main" val="1479337272"/>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70000"/>
              </a:lnSpc>
              <a:buNone/>
            </a:pPr>
            <a:r>
              <a:rPr lang="fa-IR" b="1" dirty="0" smtClean="0"/>
              <a:t>موجود عاقل موجودی است که عقلانیتش با ماهیتش گره خورده است از این رو هستی او ربطی به عملکردش ندارد و بر این اساس همواره محدودیتی اجباری برای بهره مندی از این موجود قابل احترام وجود دارد.</a:t>
            </a:r>
          </a:p>
          <a:p>
            <a:pPr marL="0" indent="0" rtl="1">
              <a:lnSpc>
                <a:spcPct val="170000"/>
              </a:lnSpc>
              <a:buNone/>
            </a:pPr>
            <a:r>
              <a:rPr lang="fa-IR" b="1" dirty="0" smtClean="0"/>
              <a:t>امانوئل کانت – مبانی متا فیزیک اخلاق</a:t>
            </a:r>
          </a:p>
          <a:p>
            <a:pPr marL="0" indent="0" algn="just" rtl="1">
              <a:lnSpc>
                <a:spcPct val="170000"/>
              </a:lnSpc>
              <a:buNone/>
            </a:pPr>
            <a:r>
              <a:rPr lang="fa-IR" b="1" dirty="0" smtClean="0"/>
              <a:t>من در طول اردو و در طول فصل از او متنفر بودم اما می دیدم او تا چه حد برای ما زحمت می کشد و می دانستم تا چه حد به ما اهمیت می دهد.</a:t>
            </a:r>
          </a:p>
          <a:p>
            <a:pPr marL="0" indent="0" rtl="1">
              <a:lnSpc>
                <a:spcPct val="170000"/>
              </a:lnSpc>
              <a:buNone/>
            </a:pPr>
            <a:r>
              <a:rPr lang="fa-IR" b="1" dirty="0" smtClean="0"/>
              <a:t>نظر جری کرامر درباره وینس لومباردی </a:t>
            </a:r>
            <a:endParaRPr lang="en-US" b="1"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169168793"/>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44709"/>
            <a:ext cx="10515600" cy="4232253"/>
          </a:xfrm>
        </p:spPr>
        <p:txBody>
          <a:bodyPr>
            <a:normAutofit fontScale="92500" lnSpcReduction="20000"/>
          </a:bodyPr>
          <a:lstStyle/>
          <a:p>
            <a:pPr marL="0" indent="0" algn="just" rtl="1">
              <a:lnSpc>
                <a:spcPct val="170000"/>
              </a:lnSpc>
              <a:buNone/>
            </a:pPr>
            <a:r>
              <a:rPr lang="fa-IR" sz="2400" b="1" dirty="0"/>
              <a:t>تصور کنید؛ مربی تیم جوانان بسکتبال دانشگاه در آغاز بازی از بازیکن پست دوه خود میخواهد </a:t>
            </a:r>
            <a:r>
              <a:rPr lang="fa-IR" sz="2400" b="1" dirty="0" smtClean="0"/>
              <a:t>بدون آنکه </a:t>
            </a:r>
            <a:r>
              <a:rPr lang="fa-IR" sz="2400" b="1" dirty="0"/>
              <a:t>اول پاس بدهد شوت نزند بازیکن پست دو ستاره تیم و امتیاز آورترین بازیکن هر بازی است، </a:t>
            </a:r>
            <a:r>
              <a:rPr lang="fa-IR" sz="2400" b="1" dirty="0" smtClean="0"/>
              <a:t>اما مربی </a:t>
            </a:r>
            <a:r>
              <a:rPr lang="fa-IR" sz="2400" b="1" dirty="0"/>
              <a:t>از او میخواهد به تیم و خط حمله استراحت بدهد مربی به بازیکنان توضیح میدهد که اگر </a:t>
            </a:r>
            <a:r>
              <a:rPr lang="fa-IR" sz="2400" b="1" dirty="0" smtClean="0"/>
              <a:t>قبل از </a:t>
            </a:r>
            <a:r>
              <a:rPr lang="fa-IR" sz="2400" b="1" dirty="0"/>
              <a:t>حمله توپ را بچرخانند و بعد حمله کنند میتوانند زمان بازی را هم در اختیار بگیرند. وقت اول </a:t>
            </a:r>
            <a:r>
              <a:rPr lang="fa-IR" sz="2400" b="1" dirty="0" smtClean="0"/>
              <a:t>رو به </a:t>
            </a:r>
            <a:r>
              <a:rPr lang="fa-IR" sz="2400" b="1" dirty="0"/>
              <a:t>پایان است بازیکن پست دو از خط میگذرد و دو گام مانده با یک پرش بلند به سمت حلقه </a:t>
            </a:r>
            <a:r>
              <a:rPr lang="fa-IR" sz="2400" b="1" dirty="0" smtClean="0"/>
              <a:t>هجوم میبرد</a:t>
            </a:r>
            <a:r>
              <a:rPr lang="fa-IR" sz="2400" b="1" dirty="0"/>
              <a:t>. همان طور که او به دفاع باز میگردد مربی بالا پریده و سر او فریاد میزند؛ «برو برای حمله </a:t>
            </a:r>
            <a:r>
              <a:rPr lang="fa-IR" sz="2400" b="1" dirty="0" smtClean="0"/>
              <a:t>و پاس </a:t>
            </a:r>
            <a:r>
              <a:rPr lang="fa-IR" sz="2400" b="1" dirty="0"/>
              <a:t>اول را بده. بازیکن با وقاحت تمام با صدای بلند طوری که نیمی از ورزشگاه آن را میشنوند </a:t>
            </a:r>
            <a:r>
              <a:rPr lang="fa-IR" sz="2400" b="1" dirty="0" smtClean="0"/>
              <a:t>فریاد زده </a:t>
            </a:r>
            <a:r>
              <a:rPr lang="fa-IR" sz="2400" b="1" dirty="0"/>
              <a:t>و نسبت به مربی اعتراض میکند خب ما از شما خواستیم که چنین وضعیتی را تصور کنید.</a:t>
            </a:r>
            <a:endParaRPr lang="en-US" sz="2400" b="1" dirty="0"/>
          </a:p>
        </p:txBody>
      </p:sp>
    </p:spTree>
    <p:extLst>
      <p:ext uri="{BB962C8B-B14F-4D97-AF65-F5344CB8AC3E}">
        <p14:creationId xmlns:p14="http://schemas.microsoft.com/office/powerpoint/2010/main" val="1754766159"/>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5321" y="1893195"/>
            <a:ext cx="10515600" cy="5146653"/>
          </a:xfrm>
        </p:spPr>
        <p:txBody>
          <a:bodyPr>
            <a:normAutofit/>
          </a:bodyPr>
          <a:lstStyle/>
          <a:p>
            <a:pPr marL="0" indent="0" algn="just" rtl="1">
              <a:lnSpc>
                <a:spcPct val="160000"/>
              </a:lnSpc>
              <a:buNone/>
            </a:pPr>
            <a:r>
              <a:rPr lang="fa-IR" sz="2400" b="1" dirty="0" smtClean="0"/>
              <a:t>اما حقیقت </a:t>
            </a:r>
            <a:r>
              <a:rPr lang="fa-IR" sz="2400" b="1" dirty="0"/>
              <a:t>ماجرا این است که این موقعیت وضعیتی خیالی نیست این موقعیت بارها اتفاق افتاده و ما </a:t>
            </a:r>
            <a:r>
              <a:rPr lang="fa-IR" sz="2400" b="1" dirty="0" smtClean="0"/>
              <a:t>فقط آن </a:t>
            </a:r>
            <a:r>
              <a:rPr lang="fa-IR" sz="2400" b="1" dirty="0"/>
              <a:t>را شرح دادیم و چنین چیزی معمولاً بارها و بارها اتفاق میافتد پایان داستان حتی بدتر از آغاز </a:t>
            </a:r>
            <a:r>
              <a:rPr lang="fa-IR" sz="2400" b="1" dirty="0" smtClean="0"/>
              <a:t>آن  است </a:t>
            </a:r>
            <a:r>
              <a:rPr lang="fa-IR" sz="2400" b="1" dirty="0"/>
              <a:t>مربی میداند که تیم بدون ستاره هیچ شانسی برای پیروزی در بازی ندارد و با این بی </a:t>
            </a:r>
            <a:r>
              <a:rPr lang="fa-IR" sz="2400" b="1" dirty="0" smtClean="0"/>
              <a:t>احترامی کنار </a:t>
            </a:r>
            <a:r>
              <a:rPr lang="fa-IR" sz="2400" b="1" dirty="0"/>
              <a:t>می آید او بازیکن را در بازی نگه میدارد و بازیکن نیز به سرپیچیهای خود ادامه میدهد. </a:t>
            </a:r>
            <a:r>
              <a:rPr lang="fa-IR" sz="2400" b="1" dirty="0" smtClean="0"/>
              <a:t>بازیکن  از </a:t>
            </a:r>
            <a:r>
              <a:rPr lang="fa-IR" sz="2400" b="1" dirty="0"/>
              <a:t>احترام گذاشتن به مربی سرباز میزند و مربی در زمینه جلب احترام بازیکن ناموفق </a:t>
            </a:r>
            <a:r>
              <a:rPr lang="fa-IR" sz="2400" b="1" dirty="0" smtClean="0"/>
              <a:t>است.اکنون </a:t>
            </a:r>
            <a:r>
              <a:rPr lang="fa-IR" sz="2400" b="1" dirty="0"/>
              <a:t>این سناریو را تصور کنید؛ تیم سافتبال یک دبیرستان برای کسب عنوان قهرمانی ناحیه با </a:t>
            </a:r>
            <a:r>
              <a:rPr lang="fa-IR" sz="2400" b="1" dirty="0" smtClean="0"/>
              <a:t>حریف اصلی </a:t>
            </a:r>
            <a:r>
              <a:rPr lang="fa-IR" sz="2400" b="1" dirty="0"/>
              <a:t>اش بازی می.کند مربی علی رغم شانس کم و سه فصل ناکامی ،متوالی باز هم به دنبال کسب </a:t>
            </a:r>
            <a:r>
              <a:rPr lang="fa-IR" sz="2400" b="1" dirty="0" smtClean="0"/>
              <a:t>عنوان قهرمانی </a:t>
            </a:r>
            <a:r>
              <a:rPr lang="fa-IR" sz="2400" b="1" dirty="0"/>
              <a:t>است. </a:t>
            </a:r>
            <a:endParaRPr lang="en-US" sz="2400" b="1" dirty="0"/>
          </a:p>
        </p:txBody>
      </p:sp>
    </p:spTree>
    <p:extLst>
      <p:ext uri="{BB962C8B-B14F-4D97-AF65-F5344CB8AC3E}">
        <p14:creationId xmlns:p14="http://schemas.microsoft.com/office/powerpoint/2010/main" val="3896770601"/>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2594" y="1918952"/>
            <a:ext cx="10515600" cy="4811802"/>
          </a:xfrm>
        </p:spPr>
        <p:txBody>
          <a:bodyPr>
            <a:normAutofit/>
          </a:bodyPr>
          <a:lstStyle/>
          <a:p>
            <a:pPr marL="0" indent="0" algn="just" rtl="1">
              <a:lnSpc>
                <a:spcPct val="150000"/>
              </a:lnSpc>
              <a:buNone/>
            </a:pPr>
            <a:r>
              <a:rPr lang="fa-IR" sz="2400" b="1" dirty="0" smtClean="0"/>
              <a:t>حتی </a:t>
            </a:r>
            <a:r>
              <a:rPr lang="fa-IR" sz="2400" b="1" dirty="0"/>
              <a:t>صحبتهایی در شهر شنیده میشود که او در صورت شکست در فصل پیش رو </a:t>
            </a:r>
            <a:r>
              <a:rPr lang="fa-IR" sz="2400" b="1" dirty="0" smtClean="0"/>
              <a:t>با سمتش </a:t>
            </a:r>
            <a:r>
              <a:rPr lang="fa-IR" sz="2400" b="1" dirty="0"/>
              <a:t>خداحافظی خواهد کرد اما رقیب دارای یکی از بهترین پرتاب کنندههای ایالت است. از سه </a:t>
            </a:r>
            <a:r>
              <a:rPr lang="fa-IR" sz="2400" b="1" dirty="0" smtClean="0"/>
              <a:t>ضربه دخترها </a:t>
            </a:r>
            <a:r>
              <a:rPr lang="fa-IR" sz="2400" b="1" dirty="0"/>
              <a:t>یک ضربه بی نقص و خوب است آنها یکی از بازیکنان سرعتی را به منطقه سه می </a:t>
            </a:r>
            <a:r>
              <a:rPr lang="fa-IR" sz="2400" b="1" dirty="0" smtClean="0"/>
              <a:t>رسانند اما </a:t>
            </a:r>
            <a:r>
              <a:rPr lang="fa-IR" sz="2400" b="1" dirty="0"/>
              <a:t>امتیازی کسب نمیکنند دفاع حریف بی عیب و نقص است مهاجم ،حریف سه پرتاب عالی </a:t>
            </a:r>
            <a:r>
              <a:rPr lang="fa-IR" sz="2400" b="1" dirty="0" smtClean="0"/>
              <a:t>انجام میدهد </a:t>
            </a:r>
            <a:r>
              <a:rPr lang="fa-IR" sz="2400" b="1" dirty="0"/>
              <a:t>و در نهایت این حریف است که صاحب یک امتیاز می.شود آنها یک مبارزه سخت و </a:t>
            </a:r>
            <a:r>
              <a:rPr lang="fa-IR" sz="2400" b="1" dirty="0" smtClean="0"/>
              <a:t>یک بازی </a:t>
            </a:r>
            <a:r>
              <a:rPr lang="fa-IR" sz="2400" b="1" dirty="0"/>
              <a:t>عالی را میبازند بعد از بازی و برگشت به رختکن مربی مانند یک بمب آماده ی انفجار </a:t>
            </a:r>
            <a:r>
              <a:rPr lang="fa-IR" sz="2400" b="1" dirty="0" smtClean="0"/>
              <a:t>است. او </a:t>
            </a:r>
            <a:r>
              <a:rPr lang="fa-IR" sz="2400" b="1" dirty="0"/>
              <a:t>به بازیکنانش میگوید؛ از این بدتر نمیشد و آنها را </a:t>
            </a:r>
            <a:r>
              <a:rPr lang="fa-IR" sz="2400" b="1" dirty="0" smtClean="0"/>
              <a:t>مشتی بچه </a:t>
            </a:r>
            <a:r>
              <a:rPr lang="fa-IR" sz="2400" b="1" dirty="0"/>
              <a:t>خطاب میکند.</a:t>
            </a:r>
            <a:endParaRPr lang="en-US" sz="2400" b="1" dirty="0"/>
          </a:p>
        </p:txBody>
      </p:sp>
    </p:spTree>
    <p:extLst>
      <p:ext uri="{BB962C8B-B14F-4D97-AF65-F5344CB8AC3E}">
        <p14:creationId xmlns:p14="http://schemas.microsoft.com/office/powerpoint/2010/main" val="4039840210"/>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6684" y="1687133"/>
            <a:ext cx="10515600" cy="5558777"/>
          </a:xfrm>
        </p:spPr>
        <p:txBody>
          <a:bodyPr>
            <a:normAutofit/>
          </a:bodyPr>
          <a:lstStyle/>
          <a:p>
            <a:pPr marL="0" indent="0" algn="just" rtl="1">
              <a:lnSpc>
                <a:spcPct val="150000"/>
              </a:lnSpc>
              <a:buNone/>
            </a:pPr>
            <a:r>
              <a:rPr lang="fa-IR" sz="2200" b="1" dirty="0"/>
              <a:t>او بر سر بازیکنی </a:t>
            </a:r>
            <a:r>
              <a:rPr lang="fa-IR" sz="2200" b="1" dirty="0" smtClean="0"/>
              <a:t>که ورزش </a:t>
            </a:r>
            <a:r>
              <a:rPr lang="fa-IR" sz="2200" b="1" dirty="0"/>
              <a:t>و شخصیت اخلاقی بازخوانی اصول جوانمردی در </a:t>
            </a:r>
            <a:r>
              <a:rPr lang="fa-IR" sz="2200" b="1" dirty="0" smtClean="0"/>
              <a:t>وزان به </a:t>
            </a:r>
            <a:r>
              <a:rPr lang="fa-IR" sz="2200" b="1" dirty="0"/>
              <a:t>عنوان یار تعویضی فرستاده بود فریاد میزند و میگوید: «بسیار کند هستی و مثل یک لاک </a:t>
            </a:r>
            <a:r>
              <a:rPr lang="fa-IR" sz="2200" b="1" dirty="0" smtClean="0"/>
              <a:t>پشت حرکت </a:t>
            </a:r>
            <a:r>
              <a:rPr lang="fa-IR" sz="2200" b="1" dirty="0"/>
              <a:t>می کنی»، «تو افتضاح هستی او فریاد میزند و در نهایت مثل طوفان رختکن را ترک می </a:t>
            </a:r>
            <a:r>
              <a:rPr lang="fa-IR" sz="2200" b="1" dirty="0" smtClean="0"/>
              <a:t>کند. مربی </a:t>
            </a:r>
            <a:r>
              <a:rPr lang="fa-IR" sz="2200" b="1" dirty="0"/>
              <a:t>مذکور موفق نمی شود که به بازیکنانش احترام بگذارد اما به منظور کسب احترامی که </a:t>
            </a:r>
            <a:r>
              <a:rPr lang="fa-IR" sz="2200" b="1" dirty="0" smtClean="0"/>
              <a:t>شما مستحق </a:t>
            </a:r>
            <a:r>
              <a:rPr lang="fa-IR" sz="2200" b="1" dirty="0"/>
              <a:t>دریافت از سوی بازیکنان هستید مجبورید با احترام با آنها برخورد کنید. بی احترامی </a:t>
            </a:r>
            <a:r>
              <a:rPr lang="fa-IR" sz="2200" b="1" dirty="0" smtClean="0"/>
              <a:t>برای بازیکنان </a:t>
            </a:r>
            <a:r>
              <a:rPr lang="fa-IR" sz="2200" b="1" dirty="0"/>
              <a:t>همان طور که دیدیم میتواند اشکال مختلفی داشته باشد. مربیان فحاشی که نگران </a:t>
            </a:r>
            <a:r>
              <a:rPr lang="fa-IR" sz="2200" b="1" dirty="0" smtClean="0"/>
              <a:t>رکوردها و </a:t>
            </a:r>
            <a:r>
              <a:rPr lang="fa-IR" sz="2200" b="1" dirty="0"/>
              <a:t>سوابقشان هستند و مربیانی که به بازیکنان اهمیت نمی دهند هر دو به یک میزان غیر قابل </a:t>
            </a:r>
            <a:r>
              <a:rPr lang="fa-IR" sz="2200" b="1" dirty="0" smtClean="0"/>
              <a:t>احترام هستند</a:t>
            </a:r>
            <a:r>
              <a:rPr lang="fa-IR" sz="2200" b="1" dirty="0"/>
              <a:t>. به عنوان مثال یکی از دانش آموزانم اخیراً به من گفت که مربی گلف دبیرستانشان در حالی </a:t>
            </a:r>
            <a:r>
              <a:rPr lang="fa-IR" sz="2200" b="1" dirty="0" smtClean="0"/>
              <a:t>که با </a:t>
            </a:r>
            <a:r>
              <a:rPr lang="fa-IR" sz="2200" b="1" dirty="0"/>
              <a:t>رفقایش بازی می کرده، بازیکنانی که در حال مسابقه بودند را نادیده گرفته است. در ادامه این </a:t>
            </a:r>
            <a:r>
              <a:rPr lang="fa-IR" sz="2200" b="1" dirty="0" smtClean="0"/>
              <a:t>فصل ابتدا </a:t>
            </a:r>
            <a:r>
              <a:rPr lang="fa-IR" sz="2200" b="1" dirty="0"/>
              <a:t>در مورد نقش مربی در تلاش تیمی و در ادامه پیرامون احترام بازیکنان به مربی </a:t>
            </a:r>
            <a:r>
              <a:rPr lang="fa-IR" sz="2200" b="1" dirty="0" smtClean="0"/>
              <a:t>و بازیکنان سخن خواهیم گفت.</a:t>
            </a:r>
            <a:endParaRPr lang="en-US" sz="2200" b="1" dirty="0"/>
          </a:p>
        </p:txBody>
      </p:sp>
    </p:spTree>
    <p:extLst>
      <p:ext uri="{BB962C8B-B14F-4D97-AF65-F5344CB8AC3E}">
        <p14:creationId xmlns:p14="http://schemas.microsoft.com/office/powerpoint/2010/main" val="26627295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just" rtl="1">
              <a:lnSpc>
                <a:spcPct val="150000"/>
              </a:lnSpc>
              <a:buNone/>
            </a:pPr>
            <a:r>
              <a:rPr lang="fa-IR" sz="2300" b="1" dirty="0" smtClean="0"/>
              <a:t>این </a:t>
            </a:r>
            <a:r>
              <a:rPr lang="fa-IR" sz="2300" b="1" dirty="0"/>
              <a:t>موارد را می توان در رفتار مربیان بازیکنان و هواداران مشاهده کرد این ها پایه و اساس معیارهایی را تشکیل می دهند که ممکن است با اصول اخلاقی ورزشی در تعارض باشند حداقل با اصولی که در این کتاب توضیح داده خواهد شد در تعارض اند در حالی که ما مشغول نوشتن این کتاب هستیم روزنامه ها و سایت های ورزشی دیگر درگیر داستان های ورزشی چند روز قبل هستند در یکی از این داستان ها آمده طی یک بازی بیسبال در سطح دبیرستان های ایالت جو جیا یک دریافت کننده و یک پرتاب کننده توپ که از نحوه قضاوت داور عصبانی بودند نقشه ای کشیدند تا این حرکت داور را جبران کنند. پرتاب کننده با قدرت توپ را پرتاب و دریافت کننده نیز طوری وانمود کرد که نتوانست توپ را بگیرد بنابراین توپ با سرعت به ماسک روی صورت داور برخورد کرد </a:t>
            </a:r>
            <a:endParaRPr lang="en-US" sz="2300" b="1" dirty="0"/>
          </a:p>
        </p:txBody>
      </p:sp>
    </p:spTree>
    <p:extLst>
      <p:ext uri="{BB962C8B-B14F-4D97-AF65-F5344CB8AC3E}">
        <p14:creationId xmlns:p14="http://schemas.microsoft.com/office/powerpoint/2010/main" val="803453071"/>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smtClean="0"/>
              <a:t>نقش مربی</a:t>
            </a:r>
            <a:endParaRPr lang="en-US" sz="5400" b="1" dirty="0"/>
          </a:p>
        </p:txBody>
      </p:sp>
      <p:sp>
        <p:nvSpPr>
          <p:cNvPr id="3" name="Content Placeholder 2"/>
          <p:cNvSpPr>
            <a:spLocks noGrp="1"/>
          </p:cNvSpPr>
          <p:nvPr>
            <p:ph idx="1"/>
          </p:nvPr>
        </p:nvSpPr>
        <p:spPr>
          <a:xfrm>
            <a:off x="838200" y="1825624"/>
            <a:ext cx="10515600" cy="4806995"/>
          </a:xfrm>
        </p:spPr>
        <p:txBody>
          <a:bodyPr>
            <a:noAutofit/>
          </a:bodyPr>
          <a:lstStyle/>
          <a:p>
            <a:pPr marL="0" indent="0" algn="just" rtl="1">
              <a:lnSpc>
                <a:spcPct val="150000"/>
              </a:lnSpc>
              <a:buNone/>
            </a:pPr>
            <a:r>
              <a:rPr lang="fa-IR" sz="2300" b="1" dirty="0"/>
              <a:t>با توجه به ماهیت واقعی ،رقابت به عنوان یک بازیکن باید به اختیارات داوران و مربیان احترام </a:t>
            </a:r>
            <a:r>
              <a:rPr lang="fa-IR" sz="2300" b="1" dirty="0" smtClean="0"/>
              <a:t>گذاشت.اختیار</a:t>
            </a:r>
            <a:r>
              <a:rPr lang="fa-IR" sz="2300" b="1" dirty="0"/>
              <a:t>، استفاده قانونی از قدرت در برابر دیگران است. سوء استفاده برخی از قدرت، گاهی ما را </a:t>
            </a:r>
            <a:r>
              <a:rPr lang="fa-IR" sz="2300" b="1" dirty="0" smtClean="0"/>
              <a:t>وسوسه دانش آموزمی </a:t>
            </a:r>
            <a:r>
              <a:rPr lang="fa-IR" sz="2300" b="1" dirty="0"/>
              <a:t>کند نسبت به همه ی اختیارات یک چیز بدبین شویم و باید به دنبال رابطه مربی - بازیکن، </a:t>
            </a:r>
            <a:r>
              <a:rPr lang="fa-IR" sz="2300" b="1" dirty="0" smtClean="0"/>
              <a:t>معلم-و </a:t>
            </a:r>
            <a:r>
              <a:rPr lang="fa-IR" sz="2300" b="1" dirty="0"/>
              <a:t>والد فرزند باشیم که از این اختیارات فارغ هستند. واقعیت این است که اگر شما </a:t>
            </a:r>
            <a:r>
              <a:rPr lang="fa-IR" sz="2300" b="1" dirty="0" smtClean="0"/>
              <a:t>یک مربی </a:t>
            </a:r>
            <a:r>
              <a:rPr lang="fa-IR" sz="2300" b="1" dirty="0"/>
              <a:t>هستید در برابر بازیکنانتان دارای اختیار هستید اختیاری که میتواند به اشکال و طرق </a:t>
            </a:r>
            <a:r>
              <a:rPr lang="fa-IR" sz="2300" b="1" dirty="0" smtClean="0"/>
              <a:t>مختلف اعمال </a:t>
            </a:r>
            <a:r>
              <a:rPr lang="fa-IR" sz="2300" b="1" dirty="0"/>
              <a:t>شود و ممکن است شما از آن اجتناب کنید برای یک مربی درست همانند وضعیتی مشابه </a:t>
            </a:r>
            <a:r>
              <a:rPr lang="fa-IR" sz="2300" b="1" dirty="0" smtClean="0"/>
              <a:t>برای معلم </a:t>
            </a:r>
            <a:r>
              <a:rPr lang="fa-IR" sz="2300" b="1" dirty="0"/>
              <a:t>یا والدین تکیه به اختیارات ممکن است به معنای واگذاری مسئولیت تعبیر شود. بنابراین در </a:t>
            </a:r>
            <a:r>
              <a:rPr lang="fa-IR" sz="2300" b="1" dirty="0" smtClean="0"/>
              <a:t>ابتدا پیرامون </a:t>
            </a:r>
            <a:r>
              <a:rPr lang="fa-IR" sz="2300" b="1" dirty="0"/>
              <a:t>اختیارات مربی و احترامی که بازیکنان باید به آن اختیارات بگذارند سخن خواهیم گفت و </a:t>
            </a:r>
            <a:r>
              <a:rPr lang="fa-IR" sz="2300" b="1" dirty="0" smtClean="0"/>
              <a:t>در بخش </a:t>
            </a:r>
            <a:r>
              <a:rPr lang="fa-IR" sz="2300" b="1" dirty="0"/>
              <a:t>پایانی این فصل نیز در مورد وظیفه مربیان در قبال بازیکنان صحبت خواهیم کرد.</a:t>
            </a:r>
            <a:endParaRPr lang="en-US" sz="2300" b="1" dirty="0"/>
          </a:p>
        </p:txBody>
      </p:sp>
    </p:spTree>
    <p:extLst>
      <p:ext uri="{BB962C8B-B14F-4D97-AF65-F5344CB8AC3E}">
        <p14:creationId xmlns:p14="http://schemas.microsoft.com/office/powerpoint/2010/main" val="180657604"/>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62130"/>
            <a:ext cx="10515600" cy="4914833"/>
          </a:xfrm>
        </p:spPr>
        <p:txBody>
          <a:bodyPr>
            <a:noAutofit/>
          </a:bodyPr>
          <a:lstStyle/>
          <a:p>
            <a:pPr marL="0" indent="0" algn="just" rtl="1">
              <a:lnSpc>
                <a:spcPct val="170000"/>
              </a:lnSpc>
              <a:buNone/>
            </a:pPr>
            <a:r>
              <a:rPr lang="fa-IR" sz="2400" b="1" dirty="0"/>
              <a:t>بخشی از اختیارات یک مربی از ماهیت و طبیعت ورزش ناشی </a:t>
            </a:r>
            <a:r>
              <a:rPr lang="fa-IR" sz="2400" b="1" dirty="0" smtClean="0"/>
              <a:t>می شود </a:t>
            </a:r>
            <a:r>
              <a:rPr lang="fa-IR" sz="2400" b="1" dirty="0"/>
              <a:t>به خصوص در یک </a:t>
            </a:r>
            <a:r>
              <a:rPr lang="fa-IR" sz="2400" b="1" dirty="0" smtClean="0"/>
              <a:t>ورزش تیمی </a:t>
            </a:r>
            <a:r>
              <a:rPr lang="fa-IR" sz="2400" b="1" dirty="0"/>
              <a:t>که با توجه به ماهیت ذاتیشان تصمیمها از طرف مربی گرفته میشود اگر تا به حال در یک </a:t>
            </a:r>
            <a:r>
              <a:rPr lang="fa-IR" sz="2400" b="1" dirty="0" smtClean="0"/>
              <a:t>لیگ  بسکتبال </a:t>
            </a:r>
            <a:r>
              <a:rPr lang="fa-IR" sz="2400" b="1" dirty="0"/>
              <a:t>بازی کرده باشید احتمالاً مزایای داشتن یک مربی یعنی کسی که تصمیم بگیرد بازیکنان </a:t>
            </a:r>
            <a:r>
              <a:rPr lang="fa-IR" sz="2400" b="1" dirty="0" smtClean="0"/>
              <a:t>چه زمانی </a:t>
            </a:r>
            <a:r>
              <a:rPr lang="fa-IR" sz="2400" b="1" dirty="0"/>
              <a:t>وارد زمین ،شوند تیم با چه نوع دفاعی بازی کند و یا چه کسی باید آخرین شوت را در یک </a:t>
            </a:r>
            <a:r>
              <a:rPr lang="fa-IR" sz="2400" b="1" dirty="0" smtClean="0"/>
              <a:t>بازی نزدیک </a:t>
            </a:r>
            <a:r>
              <a:rPr lang="fa-IR" sz="2400" b="1" dirty="0"/>
              <a:t>و برابر ،بزند آشنا هستید ده یا پانزده نفر نمیتوانند تصمیمهای لحظه ای بگیرند، در واقع همه </a:t>
            </a:r>
            <a:r>
              <a:rPr lang="fa-IR" sz="2400" b="1" dirty="0" smtClean="0"/>
              <a:t>ی آنها </a:t>
            </a:r>
            <a:r>
              <a:rPr lang="fa-IR" sz="2400" b="1" dirty="0"/>
              <a:t>میخواهند که در بازی باشند و البته خودشان را هم نمیخواهند جای مربی بگذارند. از </a:t>
            </a:r>
            <a:r>
              <a:rPr lang="fa-IR" sz="2400" b="1" dirty="0" smtClean="0"/>
              <a:t>اینرو؛ یک </a:t>
            </a:r>
            <a:r>
              <a:rPr lang="fa-IR" sz="2400" b="1" dirty="0"/>
              <a:t>مربی بخش مهمی از یک تلاش تیمی است و اختیاراتش برای تصمیم گیری از تصمیم های </a:t>
            </a:r>
            <a:r>
              <a:rPr lang="fa-IR" sz="2400" b="1" dirty="0" smtClean="0"/>
              <a:t>مجموع بازیکن </a:t>
            </a:r>
            <a:r>
              <a:rPr lang="fa-IR" sz="2400" b="1" dirty="0"/>
              <a:t>بزرگتر است و البته اختیارات مربی از ماهیت و اصل تلاش تیمی بازیکنان نشأت می گیرد.</a:t>
            </a:r>
            <a:endParaRPr lang="en-US" sz="2400" b="1" dirty="0"/>
          </a:p>
        </p:txBody>
      </p:sp>
    </p:spTree>
    <p:extLst>
      <p:ext uri="{BB962C8B-B14F-4D97-AF65-F5344CB8AC3E}">
        <p14:creationId xmlns:p14="http://schemas.microsoft.com/office/powerpoint/2010/main" val="3166921276"/>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2594" y="373486"/>
            <a:ext cx="10515600" cy="6297769"/>
          </a:xfrm>
        </p:spPr>
        <p:txBody>
          <a:bodyPr>
            <a:noAutofit/>
          </a:bodyPr>
          <a:lstStyle/>
          <a:p>
            <a:pPr marL="0" indent="0" algn="just" rtl="1">
              <a:lnSpc>
                <a:spcPct val="170000"/>
              </a:lnSpc>
              <a:buNone/>
            </a:pPr>
            <a:r>
              <a:rPr lang="fa-IR" sz="2400" b="1" dirty="0"/>
              <a:t>اما اختیارات و مسئولیت یک مربی ورزش مدرسه به مراتب بیشتر است. گرچه ارزش بالای </a:t>
            </a:r>
            <a:r>
              <a:rPr lang="fa-IR" sz="2400" b="1" dirty="0" smtClean="0"/>
              <a:t>نشاط آفرینی </a:t>
            </a:r>
            <a:r>
              <a:rPr lang="fa-IR" sz="2400" b="1" dirty="0"/>
              <a:t>و ارزش پایین مالی ورزش دانش آموزی توجیهی رایج برای کم توجهی به ورزش مدارس </a:t>
            </a:r>
            <a:r>
              <a:rPr lang="fa-IR" sz="2400" b="1" dirty="0" smtClean="0"/>
              <a:t>و ارزشهای </a:t>
            </a:r>
            <a:r>
              <a:rPr lang="fa-IR" sz="2400" b="1" dirty="0"/>
              <a:t>تربیتی آن برای دانش آموزان محسوب میشود اما مربیان مدارس اولین و بهترین </a:t>
            </a:r>
            <a:r>
              <a:rPr lang="fa-IR" sz="2400" b="1" dirty="0" smtClean="0"/>
              <a:t>مربیان از </a:t>
            </a:r>
            <a:r>
              <a:rPr lang="fa-IR" sz="2400" b="1" dirty="0"/>
              <a:t>تیررس سایر </a:t>
            </a:r>
            <a:r>
              <a:rPr lang="fa-IR" sz="2400" b="1" dirty="0" smtClean="0"/>
              <a:t>برنامه های </a:t>
            </a:r>
            <a:r>
              <a:rPr lang="fa-IR" sz="2400" b="1" dirty="0"/>
              <a:t>آموزشی که به دنبال حذف ورزش و جایگزینی سایر دروس هستند دور </a:t>
            </a:r>
            <a:r>
              <a:rPr lang="fa-IR" sz="2400" b="1" dirty="0" smtClean="0"/>
              <a:t>نگه تربیتی </a:t>
            </a:r>
            <a:r>
              <a:rPr lang="fa-IR" sz="2400" b="1" dirty="0"/>
              <a:t>برای نوجوانان و جوانان هستند. آنها باید ورزش را در برنامههای آموزشی مدارس حفظ کنند </a:t>
            </a:r>
            <a:r>
              <a:rPr lang="fa-IR" sz="2400" b="1" dirty="0" smtClean="0"/>
              <a:t>ودارند </a:t>
            </a:r>
            <a:r>
              <a:rPr lang="fa-IR" sz="2400" b="1" dirty="0"/>
              <a:t>اگر مربیان ورزش نسبت به سایر معلمین از اختیار و استقلال بیشتری نسبت به زندگی </a:t>
            </a:r>
            <a:r>
              <a:rPr lang="fa-IR" sz="2400" b="1" dirty="0" smtClean="0"/>
              <a:t>–دانش آموزان </a:t>
            </a:r>
            <a:r>
              <a:rPr lang="fa-IR" sz="2400" b="1" dirty="0"/>
              <a:t>برخوردار باشند؛ بدان معناست که نه تنها بازی فوتبال از یادگیری هندسه مهم تر است </a:t>
            </a:r>
            <a:r>
              <a:rPr lang="fa-IR" sz="2400" b="1" dirty="0" smtClean="0"/>
              <a:t>بلکه مربیان </a:t>
            </a:r>
            <a:r>
              <a:rPr lang="fa-IR" sz="2400" b="1" dirty="0"/>
              <a:t>ورزش مسئولیت بیشتری برای </a:t>
            </a:r>
            <a:r>
              <a:rPr lang="fa-IR" sz="2400" b="1" dirty="0" smtClean="0"/>
              <a:t>تأثیر بر </a:t>
            </a:r>
            <a:r>
              <a:rPr lang="fa-IR" sz="2400" b="1" dirty="0"/>
              <a:t>زندگی دانش آموزان خواهند داشت. همان طور که در </a:t>
            </a:r>
            <a:r>
              <a:rPr lang="fa-IR" sz="2400" b="1" dirty="0" smtClean="0"/>
              <a:t>فصل اول </a:t>
            </a:r>
            <a:r>
              <a:rPr lang="fa-IR" sz="2400" b="1" dirty="0"/>
              <a:t>گفتیم، مربیان بیش از هر چیز معلم اخلاق هستند چه خودشان بدانند و چه ندانند، اما اکثر </a:t>
            </a:r>
            <a:r>
              <a:rPr lang="fa-IR" sz="2400" b="1" dirty="0" smtClean="0"/>
              <a:t>آنها اهمیت </a:t>
            </a:r>
            <a:r>
              <a:rPr lang="fa-IR" sz="2400" b="1" dirty="0"/>
              <a:t>زیادی به این موضوع نمیدهند.</a:t>
            </a:r>
            <a:endParaRPr lang="en-US" sz="2400" b="1" dirty="0"/>
          </a:p>
        </p:txBody>
      </p:sp>
    </p:spTree>
    <p:extLst>
      <p:ext uri="{BB962C8B-B14F-4D97-AF65-F5344CB8AC3E}">
        <p14:creationId xmlns:p14="http://schemas.microsoft.com/office/powerpoint/2010/main" val="3647793512"/>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94327"/>
            <a:ext cx="10058400" cy="1041901"/>
          </a:xfrm>
        </p:spPr>
        <p:txBody>
          <a:bodyPr>
            <a:noAutofit/>
          </a:bodyPr>
          <a:lstStyle/>
          <a:p>
            <a:pPr algn="ctr" rtl="1"/>
            <a:r>
              <a:rPr lang="fa-IR" sz="3600" b="1" dirty="0"/>
              <a:t>مصاحبه ای با شناگر المپیک مایکل فلپس و مربی اش باب باومن</a:t>
            </a:r>
            <a:endParaRPr lang="en-US" sz="3600" b="1" dirty="0"/>
          </a:p>
        </p:txBody>
      </p:sp>
      <p:sp>
        <p:nvSpPr>
          <p:cNvPr id="3" name="Content Placeholder 2"/>
          <p:cNvSpPr>
            <a:spLocks noGrp="1"/>
          </p:cNvSpPr>
          <p:nvPr>
            <p:ph idx="1"/>
          </p:nvPr>
        </p:nvSpPr>
        <p:spPr>
          <a:xfrm>
            <a:off x="838200" y="1851383"/>
            <a:ext cx="10515600" cy="4351338"/>
          </a:xfrm>
        </p:spPr>
        <p:txBody>
          <a:bodyPr>
            <a:noAutofit/>
          </a:bodyPr>
          <a:lstStyle/>
          <a:p>
            <a:pPr marL="0" indent="0" algn="just" rtl="1">
              <a:lnSpc>
                <a:spcPct val="170000"/>
              </a:lnSpc>
              <a:buNone/>
            </a:pPr>
            <a:r>
              <a:rPr lang="fa-IR" sz="2200" b="1" dirty="0"/>
              <a:t>مایکل باب یک کمال گراست یا حداقل تلاش میکند این گونه باشد هر کاری که انجام میدهد </a:t>
            </a:r>
            <a:r>
              <a:rPr lang="fa-IR" sz="2200" b="1" dirty="0" smtClean="0"/>
              <a:t>باید بی </a:t>
            </a:r>
            <a:r>
              <a:rPr lang="fa-IR" sz="2200" b="1" dirty="0"/>
              <a:t>نقص باشد یا به معنای واقعی پایان خوبی داشته باشد اولین تعامل و برخورد من با او دقیقا زمانی </a:t>
            </a:r>
            <a:r>
              <a:rPr lang="fa-IR" sz="2200" b="1" dirty="0" smtClean="0"/>
              <a:t>بود که </a:t>
            </a:r>
            <a:r>
              <a:rPr lang="fa-IR" sz="2200" b="1" dirty="0"/>
              <a:t>به بالتیمور شمالی آمد. فقط یادم هست که با خودم میگفتم؛ من هرگز نمیخواهم برای این </a:t>
            </a:r>
            <a:r>
              <a:rPr lang="fa-IR" sz="2200" b="1" dirty="0" smtClean="0"/>
              <a:t>آدم شنا </a:t>
            </a:r>
            <a:r>
              <a:rPr lang="fa-IR" sz="2200" b="1" dirty="0"/>
              <a:t>کنم. آدم بد جنسی به نظر میرسید من دوست ندارم برای یک مربی بدجنس شنا کنم؛ امکان </a:t>
            </a:r>
            <a:r>
              <a:rPr lang="fa-IR" sz="2200" b="1" dirty="0" smtClean="0"/>
              <a:t>ندارد. یک </a:t>
            </a:r>
            <a:r>
              <a:rPr lang="fa-IR" sz="2200" b="1" dirty="0"/>
              <a:t>سال بعد من در گروهش بودم که همه چیز از آنجا شروع </a:t>
            </a:r>
            <a:r>
              <a:rPr lang="fa-IR" sz="2200" b="1" dirty="0" smtClean="0"/>
              <a:t>شد. احتمالاً </a:t>
            </a:r>
            <a:r>
              <a:rPr lang="fa-IR" sz="2200" b="1" dirty="0"/>
              <a:t>به </a:t>
            </a:r>
            <a:r>
              <a:rPr lang="fa-IR" sz="2200" b="1" dirty="0" smtClean="0"/>
              <a:t>این باب </a:t>
            </a:r>
            <a:r>
              <a:rPr lang="fa-IR" sz="2200" b="1" dirty="0"/>
              <a:t>فکر میکنم کمی نسبت به عامل تعجب مایکل بی تفاوت و بی حس هستم </a:t>
            </a:r>
            <a:r>
              <a:rPr lang="fa-IR" sz="2200" b="1" dirty="0" smtClean="0"/>
              <a:t>و دلیل </a:t>
            </a:r>
            <a:r>
              <a:rPr lang="fa-IR" sz="2200" b="1" dirty="0"/>
              <a:t>است که همیشه سعی کرده ام تا کیفیت کارم را بالا </a:t>
            </a:r>
            <a:r>
              <a:rPr lang="fa-IR" sz="2200" b="1" dirty="0" smtClean="0"/>
              <a:t>ببرم مايكل </a:t>
            </a:r>
            <a:r>
              <a:rPr lang="fa-IR" sz="2200" b="1" dirty="0"/>
              <a:t>او هیچ وقت پایش را از روی پدال گاز بر نمیدارد با تمام سرعت پیش میرود و اگر </a:t>
            </a:r>
            <a:r>
              <a:rPr lang="fa-IR" sz="2200" b="1" dirty="0" smtClean="0"/>
              <a:t>شما آماده </a:t>
            </a:r>
            <a:r>
              <a:rPr lang="fa-IR" sz="2200" b="1" dirty="0"/>
              <a:t>نیستید مجبورید که خودتان را آماده کنید زمانی که جوان تر بودم عادت داشتم این کار را </a:t>
            </a:r>
            <a:r>
              <a:rPr lang="fa-IR" sz="2200" b="1" dirty="0" smtClean="0"/>
              <a:t>انجام و </a:t>
            </a:r>
            <a:r>
              <a:rPr lang="fa-IR" sz="2200" b="1" dirty="0"/>
              <a:t>من مانند سابق تندخو و بی دهم فکر میکنم هر دوی ما کمی آرام تر شده </a:t>
            </a:r>
            <a:r>
              <a:rPr lang="fa-IR" sz="2200" b="1" dirty="0" smtClean="0"/>
              <a:t>ایم بی </a:t>
            </a:r>
            <a:r>
              <a:rPr lang="fa-IR" sz="2200" b="1" dirty="0"/>
              <a:t>کله نیستم.</a:t>
            </a:r>
            <a:endParaRPr lang="en-US" sz="2200" b="1" dirty="0"/>
          </a:p>
        </p:txBody>
      </p:sp>
    </p:spTree>
    <p:extLst>
      <p:ext uri="{BB962C8B-B14F-4D97-AF65-F5344CB8AC3E}">
        <p14:creationId xmlns:p14="http://schemas.microsoft.com/office/powerpoint/2010/main" val="2963810120"/>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17431"/>
            <a:ext cx="10515600" cy="5159532"/>
          </a:xfrm>
        </p:spPr>
        <p:txBody>
          <a:bodyPr>
            <a:noAutofit/>
          </a:bodyPr>
          <a:lstStyle/>
          <a:p>
            <a:pPr marL="0" indent="0" algn="just" rtl="1">
              <a:lnSpc>
                <a:spcPct val="150000"/>
              </a:lnSpc>
              <a:buNone/>
            </a:pPr>
            <a:r>
              <a:rPr lang="fa-IR" sz="2500" b="1" dirty="0"/>
              <a:t>من واقعاً </a:t>
            </a:r>
            <a:r>
              <a:rPr lang="fa-IR" sz="2500" b="1" dirty="0" smtClean="0"/>
              <a:t>آدم سمج و </a:t>
            </a:r>
            <a:r>
              <a:rPr lang="fa-IR" sz="2500" b="1" dirty="0"/>
              <a:t>خودسری هستم و اینکه لقب </a:t>
            </a:r>
            <a:r>
              <a:rPr lang="fa-IR" sz="2500" b="1" dirty="0" smtClean="0"/>
              <a:t>«کوچولوی </a:t>
            </a:r>
            <a:r>
              <a:rPr lang="fa-IR" sz="2500" b="1" dirty="0"/>
              <a:t>شیطون» را دوست ندارم، بنابراین قطعاً می جنگم</a:t>
            </a:r>
          </a:p>
          <a:p>
            <a:pPr marL="0" indent="0" algn="just" rtl="1">
              <a:lnSpc>
                <a:spcPct val="150000"/>
              </a:lnSpc>
              <a:buNone/>
            </a:pPr>
            <a:r>
              <a:rPr lang="fa-IR" sz="2500" b="1" dirty="0" smtClean="0"/>
              <a:t>باب: </a:t>
            </a:r>
            <a:r>
              <a:rPr lang="fa-IR" sz="2500" b="1" dirty="0"/>
              <a:t>همان طور که با هم خیلی پیشرفت کردیم به یکدیگر نزدیک تر هم شدیم.</a:t>
            </a:r>
          </a:p>
          <a:p>
            <a:pPr marL="0" indent="0" algn="just" rtl="1">
              <a:lnSpc>
                <a:spcPct val="150000"/>
              </a:lnSpc>
              <a:buNone/>
            </a:pPr>
            <a:r>
              <a:rPr lang="fa-IR" sz="2500" b="1" dirty="0" smtClean="0"/>
              <a:t>مايكل: </a:t>
            </a:r>
            <a:r>
              <a:rPr lang="fa-IR" sz="2500" b="1" dirty="0"/>
              <a:t>رابطه ما چیزی بیش از یک مربی - ورزشکار بود.</a:t>
            </a:r>
          </a:p>
          <a:p>
            <a:pPr marL="0" indent="0" algn="just" rtl="1">
              <a:lnSpc>
                <a:spcPct val="150000"/>
              </a:lnSpc>
              <a:buNone/>
            </a:pPr>
            <a:r>
              <a:rPr lang="fa-IR" sz="2500" b="1" dirty="0" smtClean="0"/>
              <a:t>باب</a:t>
            </a:r>
            <a:r>
              <a:rPr lang="fa-IR" sz="2500" b="1" dirty="0"/>
              <a:t>: فکر نمیکنم هیچ کداممان بتوانیم صادقانه اعتراف کنیم که بدون دیگری می توانستیم ادامه </a:t>
            </a:r>
            <a:r>
              <a:rPr lang="fa-IR" sz="2500" b="1" dirty="0" smtClean="0"/>
              <a:t>دهیم.</a:t>
            </a:r>
          </a:p>
          <a:p>
            <a:pPr marL="0" indent="0" algn="just" rtl="1">
              <a:lnSpc>
                <a:spcPct val="150000"/>
              </a:lnSpc>
              <a:buNone/>
            </a:pPr>
            <a:r>
              <a:rPr lang="fa-IR" sz="2500" b="1" dirty="0" smtClean="0"/>
              <a:t>مایکل: </a:t>
            </a:r>
            <a:r>
              <a:rPr lang="fa-IR" sz="2500" b="1" dirty="0"/>
              <a:t>من برای هیچ کس دیگری شنا نمیکنم هر کجا او برود، من هم به دنبالش میروم باب </a:t>
            </a:r>
            <a:r>
              <a:rPr lang="fa-IR" sz="2500" b="1" dirty="0" smtClean="0"/>
              <a:t>به من </a:t>
            </a:r>
            <a:r>
              <a:rPr lang="fa-IR" sz="2500" b="1" dirty="0"/>
              <a:t>کمک کرده تا فکر کنم هر چیزی ممکن است و من میتوانم هر چقدر که بخواهم سریع تر شنا کنم</a:t>
            </a:r>
            <a:endParaRPr lang="en-US" sz="2500" b="1" dirty="0"/>
          </a:p>
        </p:txBody>
      </p:sp>
    </p:spTree>
    <p:extLst>
      <p:ext uri="{BB962C8B-B14F-4D97-AF65-F5344CB8AC3E}">
        <p14:creationId xmlns:p14="http://schemas.microsoft.com/office/powerpoint/2010/main" val="2609223560"/>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smtClean="0"/>
              <a:t>احترام بازیکن به مربی</a:t>
            </a:r>
            <a:endParaRPr lang="en-US" sz="5400" b="1" dirty="0"/>
          </a:p>
        </p:txBody>
      </p:sp>
      <p:sp>
        <p:nvSpPr>
          <p:cNvPr id="3" name="Content Placeholder 2"/>
          <p:cNvSpPr>
            <a:spLocks noGrp="1"/>
          </p:cNvSpPr>
          <p:nvPr>
            <p:ph idx="1"/>
          </p:nvPr>
        </p:nvSpPr>
        <p:spPr/>
        <p:txBody>
          <a:bodyPr>
            <a:noAutofit/>
          </a:bodyPr>
          <a:lstStyle/>
          <a:p>
            <a:pPr marL="0" indent="0" algn="just" rtl="1">
              <a:lnSpc>
                <a:spcPct val="160000"/>
              </a:lnSpc>
              <a:buNone/>
            </a:pPr>
            <a:r>
              <a:rPr lang="fa-IR" sz="2400" b="1" dirty="0"/>
              <a:t>بخش جدایی ناپذیر تلاش ،تیمی و به خاطر پایبندی به یکی از ۱۲ ورزش و شخصیت اخلاقی بازخوانی اصول اخلاق ورزشی باید به مربی احترام گذاشت در مورد نقش مربی در ثمر بخشی تلاشهای تیمی مطالب بسیاری منتشر شده است؛ برای بعضی وجود یک ،فرمانده یک رهبر و یا یک مربی ضروری است. تلاش تیمی در ورزش هم مستلزم گفتگو و هم نیازمند برخورداری مربی از قدرت رهبری و اختیارات است و زمانی که این اتفاق بیفتد شرایط مناسب نیز فراهم میشود. فقط با نام یک تیم نمیتوان به موفقیت دست یافت. در حقیقت «تیم فقط یک اسم نیست و بدون احترام هم تیمی ها به یکدیگر و بدون احترام آنها به مربی، عملاً تیمی وجود نخواهد داشت. </a:t>
            </a:r>
            <a:endParaRPr lang="en-US" sz="2400" b="1" dirty="0"/>
          </a:p>
        </p:txBody>
      </p:sp>
    </p:spTree>
    <p:extLst>
      <p:ext uri="{BB962C8B-B14F-4D97-AF65-F5344CB8AC3E}">
        <p14:creationId xmlns:p14="http://schemas.microsoft.com/office/powerpoint/2010/main" val="81442204"/>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آنها لزوماً نباید مربی را «دوست» داشته باشند، اما باید به او احترام بگذارند و این بدین معنی است که باید با مربی خود با احترام رفتار کنند. در این میان ممکن است با برخی تصمیمهای مربی مخالف باشیم و مخالفت خود را نیز ابراز کنیم اما اگر موافق بازی و حضور در تیم هستیم باید نقش مربی در کسب پیروزی را درک کرده و به آن احترام </a:t>
            </a:r>
            <a:r>
              <a:rPr lang="fa-IR" sz="2400" b="1" dirty="0" smtClean="0"/>
              <a:t>بگذاریم.</a:t>
            </a:r>
            <a:endParaRPr lang="fa-IR" sz="2400" b="1" dirty="0"/>
          </a:p>
          <a:p>
            <a:pPr marL="0" indent="0" algn="just" rtl="1">
              <a:lnSpc>
                <a:spcPct val="150000"/>
              </a:lnSpc>
              <a:buNone/>
            </a:pPr>
            <a:endParaRPr lang="en-US" sz="2400" b="1" dirty="0"/>
          </a:p>
        </p:txBody>
      </p:sp>
    </p:spTree>
    <p:extLst>
      <p:ext uri="{BB962C8B-B14F-4D97-AF65-F5344CB8AC3E}">
        <p14:creationId xmlns:p14="http://schemas.microsoft.com/office/powerpoint/2010/main" val="3281013670"/>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5170" y="1878773"/>
            <a:ext cx="10515600" cy="5249684"/>
          </a:xfrm>
        </p:spPr>
        <p:txBody>
          <a:bodyPr>
            <a:normAutofit/>
          </a:bodyPr>
          <a:lstStyle/>
          <a:p>
            <a:pPr marL="0" indent="0" algn="just" rtl="1">
              <a:lnSpc>
                <a:spcPct val="150000"/>
              </a:lnSpc>
              <a:buNone/>
            </a:pPr>
            <a:r>
              <a:rPr lang="fa-IR" sz="2400" b="1" dirty="0" smtClean="0"/>
              <a:t>اگر یک مربی خط </a:t>
            </a:r>
            <a:r>
              <a:rPr lang="fa-IR" sz="2400" b="1" dirty="0"/>
              <a:t>قرمزهای احترام و نزاکت را رد کند ممکن است از تیم خارج شویم و یا حتی کاری کنیم که مربی مذکور برکنار شود اما بالعکس در کنار یک مربی محترم می ایستیم و احترام به او برای ثمر بخشی کار و تلاش تیمی ضروری است بسیاری از والدین، و برخی از مدیران ورزشی، به درستی به ورزشکاران جوانی که از کار با مربیان بدقلق ناراضی هستند اشاره کرده اند. البته، بسیاری از والدین در تلاش برای تعیین چارچوب اختیارات یک مربی اقداماتی انجام داده اند و نیاز به تأکید نیست که ورزشکاران جوان نیازمند حمایت والدین هستند حمایت در اینجا مشخصاً به معنای کنار ایستادن و اجازه دادن به بچه ها برای تجربه بازی در یک تیم و بازی برای یک مربی، حتی از نوع سخت گیر آن است. </a:t>
            </a:r>
            <a:endParaRPr lang="en-US" sz="2400" b="1" dirty="0"/>
          </a:p>
        </p:txBody>
      </p:sp>
    </p:spTree>
    <p:extLst>
      <p:ext uri="{BB962C8B-B14F-4D97-AF65-F5344CB8AC3E}">
        <p14:creationId xmlns:p14="http://schemas.microsoft.com/office/powerpoint/2010/main" val="1407847310"/>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9715" y="1841679"/>
            <a:ext cx="10515600" cy="5352715"/>
          </a:xfrm>
        </p:spPr>
        <p:txBody>
          <a:bodyPr>
            <a:noAutofit/>
          </a:bodyPr>
          <a:lstStyle/>
          <a:p>
            <a:pPr marL="0" indent="0" algn="just" rtl="1">
              <a:lnSpc>
                <a:spcPct val="150000"/>
              </a:lnSpc>
              <a:buNone/>
            </a:pPr>
            <a:r>
              <a:rPr lang="fa-IR" sz="2200" b="1" dirty="0"/>
              <a:t>بازیکنان باید به طور کاملاً جدی تشخیص دهند که مربی تمام و کمال پای آنها ایستاده است و ممکن است گاهی در مورد این موضوع به تردید بیفتند. یکی از شیرین ترین تجربیات برای یک مربی زمانی اتفاق میافتد که بازیکنان به سمت مربیگری برسند و به مربی شان؛ همان کسی که زندگی را زمانی برایشان سخت کرده ادای احترام کنند همان طور که تلاش برای مشاهده ی یک بازی از دید داوران کمک کننده است بازیکنان هم به زاویه دیدی نیاز دارند تا بتوانند از دید مربیان به بازی نگاه کنند. احترام به مربیان ورزش مدارس تیمهای دانش آموزی نیز مانند احترام به یک معلم است. در اینجا باز هم در مورد مربیانی با اخلاق خاص صحبت نمیکنم میتوان مثالهای بیشمار از مربیانی ذکر کرد که شخصیت های بدی ساخته اند اما واقعیت این است که بیشتر مربیان مانند بسیاری از معلمان افرادی هستند که زندگی خود را وقف تربیت جوانان کرده اند که البته گاهی با پاداش همراه بوده و گاهی هم پاداشی برای آنها به دنبال نداشته است. </a:t>
            </a:r>
            <a:endParaRPr lang="en-US" sz="2200" b="1" dirty="0"/>
          </a:p>
        </p:txBody>
      </p:sp>
    </p:spTree>
    <p:extLst>
      <p:ext uri="{BB962C8B-B14F-4D97-AF65-F5344CB8AC3E}">
        <p14:creationId xmlns:p14="http://schemas.microsoft.com/office/powerpoint/2010/main" val="2472974123"/>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مربیان ورزش همانند معلمان انسانهای جایزالخطایی هستند اما به خاطر نقش و مسئولیتی که پذیرفته اند همواره لایق احترام هستند. و تخم مرغ می اندازد. اگر احترام کم شود به این دلیل است که احترام گذاشتن را به ما یاد نداده اند نتیجه این که مسئولیت و وظیفه مربیان ورزش برای اموزش احترام در جهت اختیارات و کسب احترامی است که برای خودشان به عنوان یک مربی و یا معلم قائل هستند</a:t>
            </a:r>
            <a:r>
              <a:rPr lang="fa-IR" sz="2400" b="1" dirty="0" smtClean="0"/>
              <a:t>.</a:t>
            </a:r>
          </a:p>
          <a:p>
            <a:pPr marL="0" indent="0" algn="just" rtl="1">
              <a:lnSpc>
                <a:spcPct val="150000"/>
              </a:lnSpc>
              <a:buNone/>
            </a:pPr>
            <a:endParaRPr lang="en-US" sz="2400" b="1" dirty="0"/>
          </a:p>
        </p:txBody>
      </p:sp>
    </p:spTree>
    <p:extLst>
      <p:ext uri="{BB962C8B-B14F-4D97-AF65-F5344CB8AC3E}">
        <p14:creationId xmlns:p14="http://schemas.microsoft.com/office/powerpoint/2010/main" val="27620075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0477" y="1700011"/>
            <a:ext cx="9889901" cy="4335284"/>
          </a:xfrm>
        </p:spPr>
        <p:txBody>
          <a:bodyPr>
            <a:noAutofit/>
          </a:bodyPr>
          <a:lstStyle/>
          <a:p>
            <a:pPr marL="0" indent="0" algn="just" rtl="1">
              <a:lnSpc>
                <a:spcPct val="150000"/>
              </a:lnSpc>
              <a:buNone/>
            </a:pPr>
            <a:r>
              <a:rPr lang="fa-IR" sz="2300" b="1" dirty="0" smtClean="0"/>
              <a:t>در </a:t>
            </a:r>
            <a:r>
              <a:rPr lang="fa-IR" sz="2300" b="1" dirty="0"/>
              <a:t>موردی دیگر ده بازیکن یک مربی لیگ بسکتبال حرفه ای زنان به دلیل نزاع و درگیری طی بازی تعلیق و جریمه نقدی است در مورد دیگر مشاهده می کنیم که اعضای تیم شی المپیک آمریکا متم به صحه گذاری محصولات ممنوعه از سوی انجمن ملی ورزش های دانشگاهی و مثبت تست دوپینگ </a:t>
            </a:r>
            <a:r>
              <a:rPr lang="fa-IR" sz="2300" b="1" dirty="0" smtClean="0"/>
              <a:t>شدند. </a:t>
            </a:r>
            <a:r>
              <a:rPr lang="fa-IR" sz="2300" b="1" dirty="0"/>
              <a:t>همچنین تماشاگری پس از حمله و سر بود داور مسابقه بیسبال رده سنی دوازده سال برای یک سال از حضور در لیگ بیسبال محروم شد نمونه های زیادی از گوشه و کنار ورزش می توان یافت برخی رفتارها از نظر اخلاق فوق العاده و برخی دیگر منزجر کننده هست به حدی فضای کنونی ورزش پس پر از رفتارهای غیراخلاقی که باید تلاش کرد این گونه رفتارها کاهش یابند امیدواریم کتاب حاضر در این راستا حرکت </a:t>
            </a:r>
            <a:r>
              <a:rPr lang="fa-IR" sz="2300" b="1" dirty="0" smtClean="0"/>
              <a:t>کند</a:t>
            </a:r>
            <a:endParaRPr lang="en-US" sz="2300" b="1" dirty="0"/>
          </a:p>
        </p:txBody>
      </p:sp>
    </p:spTree>
    <p:extLst>
      <p:ext uri="{BB962C8B-B14F-4D97-AF65-F5344CB8AC3E}">
        <p14:creationId xmlns:p14="http://schemas.microsoft.com/office/powerpoint/2010/main" val="4038300840"/>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a:t>مانوئل، رولینز را نیمکت نشین میکند</a:t>
            </a:r>
            <a:endParaRPr lang="en-US" sz="5400" b="1" dirty="0"/>
          </a:p>
        </p:txBody>
      </p:sp>
      <p:sp>
        <p:nvSpPr>
          <p:cNvPr id="3" name="Content Placeholder 2"/>
          <p:cNvSpPr>
            <a:spLocks noGrp="1"/>
          </p:cNvSpPr>
          <p:nvPr>
            <p:ph idx="1"/>
          </p:nvPr>
        </p:nvSpPr>
        <p:spPr/>
        <p:txBody>
          <a:bodyPr>
            <a:normAutofit/>
          </a:bodyPr>
          <a:lstStyle/>
          <a:p>
            <a:pPr marL="0" indent="0" algn="just" rtl="1">
              <a:lnSpc>
                <a:spcPct val="150000"/>
              </a:lnSpc>
              <a:buNone/>
            </a:pPr>
            <a:r>
              <a:rPr lang="fa-IR" b="1" dirty="0"/>
              <a:t>مانوئل این کار را انجام داد، در حقیقت جیمی رولینز را امروز در پنجمین بازی و از ابتدای </a:t>
            </a:r>
            <a:r>
              <a:rPr lang="fa-IR" b="1" dirty="0" smtClean="0"/>
              <a:t>بازی نیمکت </a:t>
            </a:r>
            <a:r>
              <a:rPr lang="fa-IR" b="1" dirty="0"/>
              <a:t>نشین ،کرد درست دو بازی بعد از اینکه نتوانست حرکت پاپ فلای حرکتی در بیسبال </a:t>
            </a:r>
            <a:r>
              <a:rPr lang="fa-IR" b="1" dirty="0" smtClean="0"/>
              <a:t>را انجام </a:t>
            </a:r>
            <a:r>
              <a:rPr lang="fa-IR" b="1" dirty="0"/>
              <a:t>دهد، توسط ردز مدافع تیم حریف سرنگون شد و به چاله سمت چپ زمین افتاد. بعد از این </a:t>
            </a:r>
            <a:r>
              <a:rPr lang="fa-IR" b="1" dirty="0" smtClean="0"/>
              <a:t>اتفاق نه </a:t>
            </a:r>
            <a:r>
              <a:rPr lang="fa-IR" b="1" dirty="0"/>
              <a:t>تنها بینشان شکر آب ،شد بلکه مانوئل و رولینز نتوانستند از پس نشست خبری بعد از بازی نیز </a:t>
            </a:r>
            <a:r>
              <a:rPr lang="fa-IR" b="1" dirty="0" smtClean="0"/>
              <a:t>بربیایند. این </a:t>
            </a:r>
            <a:r>
              <a:rPr lang="fa-IR" b="1" dirty="0"/>
              <a:t>امر می توانست موقعیتی بسیار بدی در پایان یک بازی خانگی آن هم پس از پیروزی ۸ بر ۲ </a:t>
            </a:r>
            <a:r>
              <a:rPr lang="fa-IR" b="1" dirty="0" smtClean="0"/>
              <a:t>باشد. اما </a:t>
            </a:r>
            <a:r>
              <a:rPr lang="fa-IR" b="1" dirty="0"/>
              <a:t>مانوئل رولینز را شرمنده کرد و رولینز برای اتفاقی که افتاد بسیار سرزنش </a:t>
            </a:r>
            <a:r>
              <a:rPr lang="fa-IR" b="1" dirty="0" smtClean="0"/>
              <a:t>شد. رولینز </a:t>
            </a:r>
            <a:r>
              <a:rPr lang="fa-IR" b="1" dirty="0"/>
              <a:t>گفت: هیچ توضیحی ندارم من هم اشتباه دارم و گاهی مربی هم از شما دلگیر میشود.</a:t>
            </a:r>
            <a:endParaRPr lang="en-US" b="1" dirty="0"/>
          </a:p>
        </p:txBody>
      </p:sp>
    </p:spTree>
    <p:extLst>
      <p:ext uri="{BB962C8B-B14F-4D97-AF65-F5344CB8AC3E}">
        <p14:creationId xmlns:p14="http://schemas.microsoft.com/office/powerpoint/2010/main" val="646792488"/>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به بازی بر میگردم و مطمئن میشوم که دوباره این اشتباه را تکرار نکنم. او مربی است و اوست </a:t>
            </a:r>
            <a:r>
              <a:rPr lang="fa-IR" sz="2400" b="1" dirty="0" smtClean="0"/>
              <a:t>که تصمیم </a:t>
            </a:r>
            <a:r>
              <a:rPr lang="fa-IR" sz="2400" b="1" dirty="0"/>
              <a:t>میگیرد چه کاری باید انجام شود. او دو قانون دارد اول اینکه وقت شناس باشید و دوم </a:t>
            </a:r>
            <a:r>
              <a:rPr lang="fa-IR" sz="2400" b="1" dirty="0" smtClean="0"/>
              <a:t>اینکه هشیار </a:t>
            </a:r>
            <a:r>
              <a:rPr lang="fa-IR" sz="2400" b="1" dirty="0"/>
              <a:t>باشید من یکی از این دو قانون را نقض </a:t>
            </a:r>
            <a:r>
              <a:rPr lang="fa-IR" sz="2400" b="1" dirty="0" smtClean="0"/>
              <a:t>کردم. در </a:t>
            </a:r>
            <a:r>
              <a:rPr lang="fa-IR" sz="2400" b="1" dirty="0"/>
              <a:t>پاسخ به سؤالی پیرامون ناراحت شدن مانوئل در زمان نقض قوانین رولیز پاسخ داد که او </a:t>
            </a:r>
            <a:r>
              <a:rPr lang="fa-IR" sz="2400" b="1" dirty="0" smtClean="0"/>
              <a:t>ناراحت نشده </a:t>
            </a:r>
            <a:r>
              <a:rPr lang="fa-IR" sz="2400" b="1" dirty="0"/>
              <a:t>و عصبانی شدنش مثل زمانی است که پلیس در صحنه حاضر </a:t>
            </a:r>
            <a:r>
              <a:rPr lang="fa-IR" sz="2400" b="1" dirty="0" smtClean="0"/>
              <a:t>میشود. گفتن </a:t>
            </a:r>
            <a:r>
              <a:rPr lang="fa-IR" sz="2400" b="1" dirty="0"/>
              <a:t>این جمله که کودکان امروزی مثل نسلهای قبل مسئول کارهای خود نیستند تا حدی </a:t>
            </a:r>
            <a:r>
              <a:rPr lang="fa-IR" sz="2400" b="1" dirty="0" smtClean="0"/>
              <a:t>درست است</a:t>
            </a:r>
            <a:r>
              <a:rPr lang="fa-IR" sz="2400" b="1" dirty="0"/>
              <a:t>، اما بدین معنی است که آنها هر چه خلاق و باهوش هم باشند باید آموزش ببینند. </a:t>
            </a:r>
            <a:endParaRPr lang="en-US" sz="2400" b="1" dirty="0"/>
          </a:p>
        </p:txBody>
      </p:sp>
    </p:spTree>
    <p:extLst>
      <p:ext uri="{BB962C8B-B14F-4D97-AF65-F5344CB8AC3E}">
        <p14:creationId xmlns:p14="http://schemas.microsoft.com/office/powerpoint/2010/main" val="103600146"/>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15920"/>
            <a:ext cx="10515600" cy="5042079"/>
          </a:xfrm>
        </p:spPr>
        <p:txBody>
          <a:bodyPr>
            <a:noAutofit/>
          </a:bodyPr>
          <a:lstStyle/>
          <a:p>
            <a:pPr marL="0" indent="0" algn="just" rtl="1">
              <a:lnSpc>
                <a:spcPct val="150000"/>
              </a:lnSpc>
              <a:buNone/>
            </a:pPr>
            <a:r>
              <a:rPr lang="fa-IR" sz="2200" b="1" dirty="0"/>
              <a:t>بخشی </a:t>
            </a:r>
            <a:r>
              <a:rPr lang="fa-IR" sz="2200" b="1" dirty="0" smtClean="0"/>
              <a:t>از آموزش </a:t>
            </a:r>
            <a:r>
              <a:rPr lang="fa-IR" sz="2200" b="1" dirty="0"/>
              <a:t>احترام، آموختن چیستی رفتار محترمانه است. همان طور که در بخش بعد خواهیم گفت، </a:t>
            </a:r>
            <a:r>
              <a:rPr lang="fa-IR" sz="2200" b="1" dirty="0" smtClean="0"/>
              <a:t>احترام بر </a:t>
            </a:r>
            <a:r>
              <a:rPr lang="fa-IR" sz="2200" b="1" dirty="0"/>
              <a:t>پایه ی درک و فهم ما و همچنین میزان لیاقت ما بنا شده است اما این موضوع با عادات ویژگیها </a:t>
            </a:r>
            <a:r>
              <a:rPr lang="fa-IR" sz="2200" b="1" dirty="0" smtClean="0"/>
              <a:t>و خصوصیات </a:t>
            </a:r>
            <a:r>
              <a:rPr lang="fa-IR" sz="2200" b="1" dirty="0"/>
              <a:t>ذاتی ما نیز مرتبط است در برخی موارد با کسی محترمانه رفتار کردن کار خیلی </a:t>
            </a:r>
            <a:r>
              <a:rPr lang="fa-IR" sz="2200" b="1" dirty="0" smtClean="0"/>
              <a:t>معقولی نیست</a:t>
            </a:r>
            <a:r>
              <a:rPr lang="fa-IR" sz="2200" b="1" dirty="0"/>
              <a:t>. برای مثال در اواخر دهه ۱۹۳۰ و اوایل دهه ۱۹۴۰ آدولف هیتلر شایسته هیچ چیزی به جز </a:t>
            </a:r>
            <a:r>
              <a:rPr lang="fa-IR" sz="2200" b="1" dirty="0" smtClean="0"/>
              <a:t>اهانت ،نبود</a:t>
            </a:r>
            <a:r>
              <a:rPr lang="fa-IR" sz="2200" b="1" dirty="0"/>
              <a:t>، اما به صورت کلی رفتار محترمانه با مردم عادت بسیار خوبی است که باید آن را ترویج </a:t>
            </a:r>
            <a:r>
              <a:rPr lang="fa-IR" sz="2200" b="1" dirty="0" smtClean="0"/>
              <a:t>کرد. در </a:t>
            </a:r>
            <a:r>
              <a:rPr lang="fa-IR" sz="2200" b="1" dirty="0"/>
              <a:t>این قسمت دو رویکرد افراطی حوزه ورزش که در فصل دوم این کتاب پیرامون آنها </a:t>
            </a:r>
            <a:r>
              <a:rPr lang="fa-IR" sz="2200" b="1" dirty="0" smtClean="0"/>
              <a:t>صحبت کردیم </a:t>
            </a:r>
            <a:r>
              <a:rPr lang="fa-IR" sz="2200" b="1" dirty="0"/>
              <a:t>یعنی مربیگری «کمینه و مربیگری بیشینه را تشریح خواهیم کرد درباره مربیگری بیشینه </a:t>
            </a:r>
            <a:r>
              <a:rPr lang="fa-IR" sz="2200" b="1" dirty="0" smtClean="0"/>
              <a:t>یا بیش </a:t>
            </a:r>
            <a:r>
              <a:rPr lang="fa-IR" sz="2200" b="1" dirty="0"/>
              <a:t>مربیگری در فصل بعدی مواردی را ذکر خواهیم کرد مربیگری کمینه به معنی واگذاری مسئولیت </a:t>
            </a:r>
            <a:r>
              <a:rPr lang="fa-IR" sz="2200" b="1" dirty="0" smtClean="0"/>
              <a:t>و اختیارات </a:t>
            </a:r>
            <a:r>
              <a:rPr lang="fa-IR" sz="2200" b="1" dirty="0"/>
              <a:t>از سوی مربی به بازیکن است به طوری که در چارچوب رابطه مربی بازیکن مربی در </a:t>
            </a:r>
            <a:r>
              <a:rPr lang="fa-IR" sz="2200" b="1" dirty="0" smtClean="0"/>
              <a:t>مقام یک </a:t>
            </a:r>
            <a:r>
              <a:rPr lang="fa-IR" sz="2200" b="1" dirty="0"/>
              <a:t>معلم یا آموزگار دارای مسئولیت کمتری است. </a:t>
            </a:r>
            <a:endParaRPr lang="en-US" sz="2200" b="1" dirty="0"/>
          </a:p>
        </p:txBody>
      </p:sp>
    </p:spTree>
    <p:extLst>
      <p:ext uri="{BB962C8B-B14F-4D97-AF65-F5344CB8AC3E}">
        <p14:creationId xmlns:p14="http://schemas.microsoft.com/office/powerpoint/2010/main" val="1143789579"/>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الگوها و اشکال مختلفی از مربی گری مسئولیت پذیر وجود دارد به همان اندازه که شخصیتهای بسیاری با ویژگیهای مختلف وجود دارد، عده ای مانند بابی نایت تندخو و عده ای هم مثل جان وودن نجیب </a:t>
            </a:r>
            <a:r>
              <a:rPr lang="fa-IR" sz="2400" b="1" dirty="0" smtClean="0"/>
              <a:t>و آرام. اما مربی مسئولیتی را که می پذیرد باید رابطه مربی - </a:t>
            </a:r>
            <a:r>
              <a:rPr lang="fa-IR" sz="2400" b="1" dirty="0"/>
              <a:t>بازیکن را به یک رابطه قدرتمند تبدیل کند ممکن است این رابطه دوستانه باشد، </a:t>
            </a:r>
            <a:r>
              <a:rPr lang="fa-IR" sz="2400" b="1" dirty="0" smtClean="0"/>
              <a:t>اما به رابطه </a:t>
            </a:r>
            <a:r>
              <a:rPr lang="fa-IR" sz="2400" b="1" dirty="0"/>
              <a:t>والد - فرزند شباهت بسیاری دارد. </a:t>
            </a:r>
            <a:endParaRPr lang="en-US" sz="2400" b="1" dirty="0"/>
          </a:p>
          <a:p>
            <a:pPr marL="0" indent="0" algn="just" rtl="1">
              <a:lnSpc>
                <a:spcPct val="150000"/>
              </a:lnSpc>
              <a:buNone/>
            </a:pPr>
            <a:endParaRPr lang="en-US" sz="2400" b="1" dirty="0"/>
          </a:p>
        </p:txBody>
      </p:sp>
    </p:spTree>
    <p:extLst>
      <p:ext uri="{BB962C8B-B14F-4D97-AF65-F5344CB8AC3E}">
        <p14:creationId xmlns:p14="http://schemas.microsoft.com/office/powerpoint/2010/main" val="2384067873"/>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just" rtl="1">
              <a:lnSpc>
                <a:spcPct val="150000"/>
              </a:lnSpc>
              <a:buNone/>
            </a:pPr>
            <a:r>
              <a:rPr lang="fa-IR" sz="2400" b="1" dirty="0"/>
              <a:t> تا اینجا ما بر ضرورت مطالبه احترام از طرف یک مربی اصرار کردیم. البته، قطعه بزرگی از این </a:t>
            </a:r>
            <a:r>
              <a:rPr lang="fa-IR" sz="2400" b="1" dirty="0" smtClean="0"/>
              <a:t>پازل هنوز </a:t>
            </a:r>
            <a:r>
              <a:rPr lang="fa-IR" sz="2400" b="1" dirty="0"/>
              <a:t>آشکار نشده است. مربی ای که احترام بازیکنانش را نمی خواهد احتمالاً نسبت به </a:t>
            </a:r>
            <a:r>
              <a:rPr lang="fa-IR" sz="2400" b="1" dirty="0" smtClean="0"/>
              <a:t>مسئولیتهای مربیگری </a:t>
            </a:r>
            <a:r>
              <a:rPr lang="fa-IR" sz="2400" b="1" dirty="0"/>
              <a:t>خود نیز محتاط است، اما یک مربی که صرفاً به دنبال این موضوع است، احتمالاً در به </a:t>
            </a:r>
            <a:r>
              <a:rPr lang="fa-IR" sz="2400" b="1" dirty="0" smtClean="0"/>
              <a:t>دست آوردنش </a:t>
            </a:r>
            <a:r>
              <a:rPr lang="fa-IR" sz="2400" b="1" dirty="0"/>
              <a:t>شکست خواهد خورد. زمانی که شما به اولین کودکی که با احترام به شما «مربی» می گوید </a:t>
            </a:r>
            <a:r>
              <a:rPr lang="fa-IR" sz="2400" b="1" dirty="0" smtClean="0"/>
              <a:t>پاسخ می </a:t>
            </a:r>
            <a:r>
              <a:rPr lang="fa-IR" sz="2400" b="1" dirty="0"/>
              <a:t>دهید کاری کرده اید که این احترام متقابل باشد. فرزندانمان مدت زیادی در اختیار مربیان هستند. </a:t>
            </a:r>
            <a:r>
              <a:rPr lang="fa-IR" sz="2400" b="1" dirty="0" smtClean="0"/>
              <a:t>تنها دلیل </a:t>
            </a:r>
            <a:r>
              <a:rPr lang="fa-IR" sz="2400" b="1" dirty="0"/>
              <a:t>اعطای این مجوز به آنها این است که فکر میکنیم آنها بتوانند به آموزش فرزندانمان کمک </a:t>
            </a:r>
            <a:r>
              <a:rPr lang="fa-IR" sz="2400" b="1" dirty="0" smtClean="0"/>
              <a:t>کنند. آنچه </a:t>
            </a:r>
            <a:r>
              <a:rPr lang="fa-IR" sz="2400" b="1" dirty="0"/>
              <a:t>اصل احترام به مربی را تضمین میکند احترامی است که همه ی مربیان باید برای ظرفیت </a:t>
            </a:r>
            <a:r>
              <a:rPr lang="fa-IR" sz="2400" b="1" dirty="0" smtClean="0"/>
              <a:t>یادگیری دانش </a:t>
            </a:r>
            <a:r>
              <a:rPr lang="fa-IR" sz="2400" b="1" dirty="0"/>
              <a:t>آموزان داشته باشند.</a:t>
            </a:r>
            <a:endParaRPr lang="en-US" sz="2400" b="1" dirty="0"/>
          </a:p>
        </p:txBody>
      </p:sp>
    </p:spTree>
    <p:extLst>
      <p:ext uri="{BB962C8B-B14F-4D97-AF65-F5344CB8AC3E}">
        <p14:creationId xmlns:p14="http://schemas.microsoft.com/office/powerpoint/2010/main" val="671599722"/>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smtClean="0"/>
              <a:t>احترام مربی به بازیکنان</a:t>
            </a:r>
            <a:endParaRPr lang="en-US" sz="5400" b="1" dirty="0"/>
          </a:p>
        </p:txBody>
      </p:sp>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آیا شما به بازیکنانتان به خاطر احترامی که به شما میگذارند مدیون هستید؟ شما از این جهت </a:t>
            </a:r>
            <a:r>
              <a:rPr lang="fa-IR" sz="2400" b="1" dirty="0" smtClean="0"/>
              <a:t>مدیون آنها </a:t>
            </a:r>
            <a:r>
              <a:rPr lang="fa-IR" sz="2400" b="1" dirty="0"/>
              <a:t>هستید که باید بازی را به آنها بشناسانید یاد بدهید و کاری کنید که اخلاق ورزش را درک کنند </a:t>
            </a:r>
            <a:r>
              <a:rPr lang="fa-IR" sz="2400" b="1" dirty="0" smtClean="0"/>
              <a:t>و در </a:t>
            </a:r>
            <a:r>
              <a:rPr lang="fa-IR" sz="2400" b="1" dirty="0"/>
              <a:t>عمل بکار گیرند هر چیزی غیر از این پدیده مربیگری کمینه محسوب میشود. با همین </a:t>
            </a:r>
            <a:r>
              <a:rPr lang="fa-IR" sz="2400" b="1" dirty="0" smtClean="0"/>
              <a:t>مشخصه شما </a:t>
            </a:r>
            <a:r>
              <a:rPr lang="fa-IR" sz="2400" b="1" dirty="0"/>
              <a:t>باید به ادای دین برابر وسوسه تبدیل شدن به یک </a:t>
            </a:r>
            <a:r>
              <a:rPr lang="fa-IR" sz="2400" b="1" dirty="0" smtClean="0"/>
              <a:t>بیش مربی </a:t>
            </a:r>
            <a:r>
              <a:rPr lang="fa-IR" sz="2400" b="1" dirty="0"/>
              <a:t>مقاومت کنید. به عبارت دیگر </a:t>
            </a:r>
            <a:r>
              <a:rPr lang="fa-IR" sz="2400" b="1" dirty="0" smtClean="0"/>
              <a:t>شما آموختن </a:t>
            </a:r>
            <a:r>
              <a:rPr lang="fa-IR" sz="2400" b="1" dirty="0"/>
              <a:t>برقراری تعادل مناسب میان ،جدیت اهمیت و سرگرمی که هدف رقابت ورزشی است را </a:t>
            </a:r>
            <a:r>
              <a:rPr lang="fa-IR" sz="2400" b="1" dirty="0" smtClean="0"/>
              <a:t>به آنها </a:t>
            </a:r>
            <a:r>
              <a:rPr lang="fa-IR" sz="2400" b="1" dirty="0"/>
              <a:t>بدهکار هستید.</a:t>
            </a:r>
            <a:endParaRPr lang="en-US" sz="2400" b="1" dirty="0"/>
          </a:p>
        </p:txBody>
      </p:sp>
    </p:spTree>
    <p:extLst>
      <p:ext uri="{BB962C8B-B14F-4D97-AF65-F5344CB8AC3E}">
        <p14:creationId xmlns:p14="http://schemas.microsoft.com/office/powerpoint/2010/main" val="3141230683"/>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smtClean="0"/>
              <a:t>شناخت و آموزش بازی</a:t>
            </a:r>
            <a:endParaRPr lang="en-US" sz="5400" b="1" dirty="0"/>
          </a:p>
        </p:txBody>
      </p:sp>
      <p:sp>
        <p:nvSpPr>
          <p:cNvPr id="3" name="Content Placeholder 2"/>
          <p:cNvSpPr>
            <a:spLocks noGrp="1"/>
          </p:cNvSpPr>
          <p:nvPr>
            <p:ph idx="1"/>
          </p:nvPr>
        </p:nvSpPr>
        <p:spPr/>
        <p:txBody>
          <a:bodyPr>
            <a:noAutofit/>
          </a:bodyPr>
          <a:lstStyle/>
          <a:p>
            <a:pPr marL="0" indent="0" algn="just" rtl="1">
              <a:lnSpc>
                <a:spcPct val="150000"/>
              </a:lnSpc>
              <a:buNone/>
            </a:pPr>
            <a:r>
              <a:rPr lang="fa-IR" sz="2400" b="1" dirty="0"/>
              <a:t>ضروری است ،مربیان به عنوان بخش جدایی ناپذیر یک تلاش تیمی از طرف تیم تصمیم بگیرند، </a:t>
            </a:r>
            <a:r>
              <a:rPr lang="fa-IR" sz="2400" b="1" dirty="0" smtClean="0"/>
              <a:t>بازی</a:t>
            </a:r>
            <a:r>
              <a:rPr lang="en-US" sz="2400" b="1" dirty="0" smtClean="0"/>
              <a:t> </a:t>
            </a:r>
            <a:r>
              <a:rPr lang="fa-IR" sz="2400" b="1" dirty="0" smtClean="0"/>
              <a:t>را </a:t>
            </a:r>
            <a:r>
              <a:rPr lang="fa-IR" sz="2400" b="1" dirty="0"/>
              <a:t>بشناسند و نسبت به آن آگاهی داشته باشند و این بدان معنی است که آگاهی شما نسبت به </a:t>
            </a:r>
            <a:r>
              <a:rPr lang="fa-IR" sz="2400" b="1" dirty="0" smtClean="0"/>
              <a:t>ورزشی</a:t>
            </a:r>
            <a:r>
              <a:rPr lang="en-US" sz="2400" b="1" dirty="0" smtClean="0"/>
              <a:t> </a:t>
            </a:r>
            <a:r>
              <a:rPr lang="fa-IR" sz="2400" b="1" dirty="0" smtClean="0"/>
              <a:t>که </a:t>
            </a:r>
            <a:r>
              <a:rPr lang="fa-IR" sz="2400" b="1" dirty="0"/>
              <a:t>در آن فعالیت میکنید برای تبدیل یک دانش آموز آماتور به یک بازیکن حرفه ای ضروری </a:t>
            </a:r>
            <a:r>
              <a:rPr lang="fa-IR" sz="2400" b="1" dirty="0" smtClean="0"/>
              <a:t>است.</a:t>
            </a:r>
            <a:r>
              <a:rPr lang="en-US" sz="2400" b="1" dirty="0" smtClean="0"/>
              <a:t> </a:t>
            </a:r>
            <a:r>
              <a:rPr lang="fa-IR" sz="2400" b="1" dirty="0" smtClean="0"/>
              <a:t>ممکن </a:t>
            </a:r>
            <a:r>
              <a:rPr lang="fa-IR" sz="2400" b="1" dirty="0"/>
              <a:t>است شما به عنوان یک کمک مربی فوتبال به کار گرفته شوید اما مدرسه تصمیم می گیرد </a:t>
            </a:r>
            <a:r>
              <a:rPr lang="fa-IR" sz="2400" b="1" dirty="0" smtClean="0"/>
              <a:t>که</a:t>
            </a:r>
            <a:r>
              <a:rPr lang="en-US" sz="2400" b="1" dirty="0" smtClean="0"/>
              <a:t> </a:t>
            </a:r>
            <a:r>
              <a:rPr lang="fa-IR" sz="2400" b="1" dirty="0" smtClean="0"/>
              <a:t>مسئولیت </a:t>
            </a:r>
            <a:r>
              <a:rPr lang="fa-IR" sz="2400" b="1" dirty="0"/>
              <a:t>هدایت تیم اصلی گلف را به شما واگذار کند و شما این مسئولیت را قبول میکنید</a:t>
            </a:r>
            <a:endParaRPr lang="en-US" sz="2400" b="1" dirty="0"/>
          </a:p>
        </p:txBody>
      </p:sp>
    </p:spTree>
    <p:extLst>
      <p:ext uri="{BB962C8B-B14F-4D97-AF65-F5344CB8AC3E}">
        <p14:creationId xmlns:p14="http://schemas.microsoft.com/office/powerpoint/2010/main" val="28551797"/>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just" rtl="1">
              <a:lnSpc>
                <a:spcPct val="170000"/>
              </a:lnSpc>
              <a:buNone/>
            </a:pPr>
            <a:r>
              <a:rPr lang="fa-IR" sz="2400" b="1" dirty="0" smtClean="0"/>
              <a:t>شما اصطلاح </a:t>
            </a:r>
            <a:r>
              <a:rPr lang="fa-IR" sz="2400" b="1" dirty="0"/>
              <a:t>«بیردای» که در بازی گلف استفاده میشود را میشناسید اما اطلاعی از فلسفه آن ندارید </a:t>
            </a:r>
            <a:r>
              <a:rPr lang="fa-IR" sz="2400" b="1" dirty="0" smtClean="0"/>
              <a:t>و البته </a:t>
            </a:r>
            <a:r>
              <a:rPr lang="fa-IR" sz="2400" b="1" dirty="0"/>
              <a:t>نمیتوانید بچه ای که بازی را میشناسد گول بزنید اما با توجه به محدودیت هایتان در </a:t>
            </a:r>
            <a:r>
              <a:rPr lang="fa-IR" sz="2400" b="1" dirty="0" smtClean="0"/>
              <a:t>وظایفتان شما </a:t>
            </a:r>
            <a:r>
              <a:rPr lang="fa-IR" sz="2400" b="1" dirty="0"/>
              <a:t>میتوانید برای یادگیری قوانین بازی کارهایی انجام دهید تفاوت بسیاری بین قدم زدن روی </a:t>
            </a:r>
            <a:r>
              <a:rPr lang="fa-IR" sz="2400" b="1" dirty="0" smtClean="0"/>
              <a:t>چمن و </a:t>
            </a:r>
            <a:r>
              <a:rPr lang="fa-IR" sz="2400" b="1" dirty="0"/>
              <a:t>گفتن من در این بازی ،تازه کارم اما میخواهم آنها را هر چه سریع تر یاد بگیرم و گفتن این حرفه اصلی من نیست پس خودت باش وجود دارد مربیان موظف به شناخت و یادگیری بازی </a:t>
            </a:r>
            <a:r>
              <a:rPr lang="fa-IR" sz="2400" b="1" dirty="0" smtClean="0"/>
              <a:t>خودشان هستند</a:t>
            </a:r>
            <a:r>
              <a:rPr lang="fa-IR" sz="2400" b="1" dirty="0"/>
              <a:t>. تصمیمهای لحظه ای و آنی یک مربی ناآشنا به بازی به سختی باعث پیشرفت بازیکنان </a:t>
            </a:r>
            <a:r>
              <a:rPr lang="fa-IR" sz="2400" b="1" dirty="0" smtClean="0"/>
              <a:t>میشود نداشتن </a:t>
            </a:r>
            <a:r>
              <a:rPr lang="fa-IR" sz="2400" b="1" dirty="0"/>
              <a:t>مربی به مراتب از داشتن یک مربی نابلد بهتر است.</a:t>
            </a:r>
            <a:endParaRPr lang="en-US" sz="2400" b="1" dirty="0"/>
          </a:p>
        </p:txBody>
      </p:sp>
    </p:spTree>
    <p:extLst>
      <p:ext uri="{BB962C8B-B14F-4D97-AF65-F5344CB8AC3E}">
        <p14:creationId xmlns:p14="http://schemas.microsoft.com/office/powerpoint/2010/main" val="2202180697"/>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837" y="1841679"/>
            <a:ext cx="10515600" cy="5378473"/>
          </a:xfrm>
        </p:spPr>
        <p:txBody>
          <a:bodyPr>
            <a:noAutofit/>
          </a:bodyPr>
          <a:lstStyle/>
          <a:p>
            <a:pPr marL="0" indent="0" algn="just" rtl="1">
              <a:lnSpc>
                <a:spcPct val="170000"/>
              </a:lnSpc>
              <a:buNone/>
            </a:pPr>
            <a:r>
              <a:rPr lang="fa-IR" sz="2200" b="1" dirty="0"/>
              <a:t>مربیان برای تصمیم گیری در امر مربیگری باید بتوانند مثل ورزشکاران جوان فکر کنند، به </a:t>
            </a:r>
            <a:r>
              <a:rPr lang="fa-IR" sz="2200" b="1" dirty="0" smtClean="0"/>
              <a:t>خصوص در </a:t>
            </a:r>
            <a:r>
              <a:rPr lang="fa-IR" sz="2200" b="1" dirty="0"/>
              <a:t>ورزش دانش آموزی آنها باید یادگیرنده هم باشند زیرا آنها وظیفه آموختن بازی به بازیکنان </a:t>
            </a:r>
            <a:r>
              <a:rPr lang="fa-IR" sz="2200" b="1" dirty="0" smtClean="0"/>
              <a:t>را  بر </a:t>
            </a:r>
            <a:r>
              <a:rPr lang="fa-IR" sz="2200" b="1" dirty="0"/>
              <a:t>عهده دارند. احترام به دانش آموزان ورزشکار از این جهت حائز اهمیت است که آنها از </a:t>
            </a:r>
            <a:r>
              <a:rPr lang="fa-IR" sz="2200" b="1" dirty="0" smtClean="0"/>
              <a:t>ظرفیت یادگیری </a:t>
            </a:r>
            <a:r>
              <a:rPr lang="fa-IR" sz="2200" b="1" dirty="0"/>
              <a:t>بالایی برخوردارند این امر بدین معناست که آنها از ظرفیت یادگیری بالایی برخوردارند و </a:t>
            </a:r>
            <a:r>
              <a:rPr lang="fa-IR" sz="2200" b="1" dirty="0" smtClean="0"/>
              <a:t>از این </a:t>
            </a:r>
            <a:r>
              <a:rPr lang="fa-IR" sz="2200" b="1" dirty="0"/>
              <a:t>رو مربیان ورزش مدارس هیچگاه نباید تازه کار و نابلد باشند در واقع، یکی از جنبه های هیجان </a:t>
            </a:r>
            <a:r>
              <a:rPr lang="fa-IR" sz="2200" b="1" dirty="0" smtClean="0"/>
              <a:t>انگیز مربیگری </a:t>
            </a:r>
            <a:r>
              <a:rPr lang="fa-IR" sz="2200" b="1" dirty="0"/>
              <a:t>برای جوانان این است که به سرعت میتوان پیشرفت آنها را به عنوان یک بازیکن </a:t>
            </a:r>
            <a:r>
              <a:rPr lang="fa-IR" sz="2200" b="1" dirty="0" smtClean="0"/>
              <a:t>مشاهده کرد</a:t>
            </a:r>
            <a:r>
              <a:rPr lang="fa-IR" sz="2200" b="1" dirty="0"/>
              <a:t>. هر مربی باید در پایان هر سال به آینه نگاه کند و از خود بپرسد آیا بازیکنان من از نظر </a:t>
            </a:r>
            <a:r>
              <a:rPr lang="fa-IR" sz="2200" b="1" dirty="0" smtClean="0"/>
              <a:t>عملکرد نسبت </a:t>
            </a:r>
            <a:r>
              <a:rPr lang="fa-IR" sz="2200" b="1" dirty="0"/>
              <a:t>به ابتدای سال بهتر شده اند؟ آیا مهارتهای آنها بهتر شده است؟ آیا خود آنها متوجه شده اند </a:t>
            </a:r>
            <a:r>
              <a:rPr lang="fa-IR" sz="2200" b="1" dirty="0" smtClean="0"/>
              <a:t>که بهتر </a:t>
            </a:r>
            <a:r>
              <a:rPr lang="fa-IR" sz="2200" b="1" dirty="0"/>
              <a:t>شده اند؟ آیا بازی را فرا گرفته اند؟</a:t>
            </a:r>
            <a:endParaRPr lang="en-US" sz="2200" b="1" dirty="0"/>
          </a:p>
        </p:txBody>
      </p:sp>
    </p:spTree>
    <p:extLst>
      <p:ext uri="{BB962C8B-B14F-4D97-AF65-F5344CB8AC3E}">
        <p14:creationId xmlns:p14="http://schemas.microsoft.com/office/powerpoint/2010/main" val="3662271795"/>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5321" y="1893195"/>
            <a:ext cx="10515600" cy="5365594"/>
          </a:xfrm>
        </p:spPr>
        <p:txBody>
          <a:bodyPr>
            <a:normAutofit/>
          </a:bodyPr>
          <a:lstStyle/>
          <a:p>
            <a:pPr marL="0" indent="0" algn="just" rtl="1">
              <a:lnSpc>
                <a:spcPct val="150000"/>
              </a:lnSpc>
              <a:buNone/>
            </a:pPr>
            <a:r>
              <a:rPr lang="fa-IR" sz="2400" b="1" dirty="0"/>
              <a:t>این کار ساده ای نیست زیرا اساساً آموزش بازی کار ساده ای نیست. برخی بازیکنان میخواهند </a:t>
            </a:r>
            <a:r>
              <a:rPr lang="fa-IR" sz="2400" b="1" dirty="0" smtClean="0"/>
              <a:t>یادبگیرند و </a:t>
            </a:r>
            <a:r>
              <a:rPr lang="fa-IR" sz="2400" b="1" dirty="0"/>
              <a:t>اساساً عاشق </a:t>
            </a:r>
            <a:r>
              <a:rPr lang="fa-IR" sz="2400" b="1" dirty="0" smtClean="0"/>
              <a:t>یادگیری هستند</a:t>
            </a:r>
            <a:r>
              <a:rPr lang="fa-IR" sz="2400" b="1" dirty="0"/>
              <a:t>؛ بعضی هم فکر میکنند که همه چیز را را می دانند. عده ای بر </a:t>
            </a:r>
            <a:r>
              <a:rPr lang="fa-IR" sz="2400" b="1" dirty="0" smtClean="0"/>
              <a:t>آموزش اصرار </a:t>
            </a:r>
            <a:r>
              <a:rPr lang="fa-IR" sz="2400" b="1" dirty="0"/>
              <a:t>دارند و عده ای هم به شدت تمرینات مهارت افزایی را رد میکنند آنها ترجیح میدهند </a:t>
            </a:r>
            <a:r>
              <a:rPr lang="fa-IR" sz="2400" b="1" dirty="0" smtClean="0"/>
              <a:t>خونسرد به </a:t>
            </a:r>
            <a:r>
              <a:rPr lang="fa-IR" sz="2400" b="1" dirty="0"/>
              <a:t>نظر برسند. احترام به ظرفیت یادگیری ،بازیکنان به معنای تأمین همه چیز برای آنان نیست، به </a:t>
            </a:r>
            <a:r>
              <a:rPr lang="fa-IR" sz="2400" b="1" dirty="0" smtClean="0"/>
              <a:t>این دلیل </a:t>
            </a:r>
            <a:r>
              <a:rPr lang="fa-IR" sz="2400" b="1" dirty="0"/>
              <a:t>که بعضی از آنها میخواهند بدون یادگیری فنون و تاکتیکها بازی کنند. یکی از مزایایی که </a:t>
            </a:r>
            <a:r>
              <a:rPr lang="fa-IR" sz="2400" b="1" dirty="0" smtClean="0"/>
              <a:t>مربیان ورزش </a:t>
            </a:r>
            <a:r>
              <a:rPr lang="fa-IR" sz="2400" b="1" dirty="0"/>
              <a:t>نسبت به معلمان دارند این است که هدف روشن و تعریف شده ای به نام پیروزی برایشان </a:t>
            </a:r>
            <a:r>
              <a:rPr lang="fa-IR" sz="2400" b="1" dirty="0" smtClean="0"/>
              <a:t>وجود دارد</a:t>
            </a:r>
            <a:r>
              <a:rPr lang="fa-IR" sz="2400" b="1" dirty="0"/>
              <a:t>. هدفی که بازیکنان نیز آن را دنبال میکنند.</a:t>
            </a:r>
            <a:endParaRPr lang="en-US" sz="2400" b="1" dirty="0"/>
          </a:p>
        </p:txBody>
      </p:sp>
    </p:spTree>
    <p:extLst>
      <p:ext uri="{BB962C8B-B14F-4D97-AF65-F5344CB8AC3E}">
        <p14:creationId xmlns:p14="http://schemas.microsoft.com/office/powerpoint/2010/main" val="5921204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9099" y="1774109"/>
            <a:ext cx="9911366" cy="3918353"/>
          </a:xfrm>
        </p:spPr>
        <p:txBody>
          <a:bodyPr>
            <a:normAutofit/>
          </a:bodyPr>
          <a:lstStyle/>
          <a:p>
            <a:pPr marL="0" indent="0" algn="just" rtl="1">
              <a:lnSpc>
                <a:spcPct val="150000"/>
              </a:lnSpc>
              <a:buNone/>
            </a:pPr>
            <a:r>
              <a:rPr lang="fa-IR" sz="2400" b="1" dirty="0" smtClean="0"/>
              <a:t>در </a:t>
            </a:r>
            <a:r>
              <a:rPr lang="fa-IR" sz="2400" b="1" dirty="0"/>
              <a:t>بخش اول کتاب در مورد اخلاق ورزشی توضیح خواهیم داد تا مبنایی برای بخش های بعدی کتاب باشددر بخش دوم بر اساس موضوعات مطرح در بخش اول به تبیین اصول اخلاق ورزشی می پردازیم و در بخش سوم پیرامون مفهوم ورزش و زندگی بحث خواهیم کرد در این بخش و رای زمین مسابقه از تاثیر ورزش بر زندگی صحبت می کنیم مطالب بخش اول به صورت انتزاعی بیان هم تیمی ها احترام به مسئولین برگزاری و احترام به بازی باید به صورت عینی و همراه با مثال توضیح داده شوند</a:t>
            </a:r>
            <a:endParaRPr lang="en-US" sz="2400" b="1" dirty="0"/>
          </a:p>
        </p:txBody>
      </p:sp>
    </p:spTree>
    <p:extLst>
      <p:ext uri="{BB962C8B-B14F-4D97-AF65-F5344CB8AC3E}">
        <p14:creationId xmlns:p14="http://schemas.microsoft.com/office/powerpoint/2010/main" val="3672567347"/>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normAutofit/>
          </a:bodyPr>
          <a:lstStyle/>
          <a:p>
            <a:pPr algn="r" rtl="1"/>
            <a:r>
              <a:rPr lang="fa-IR" sz="5400" b="1" dirty="0" smtClean="0"/>
              <a:t>چند پرسش</a:t>
            </a:r>
            <a:endParaRPr lang="en-US" sz="5400" b="1" dirty="0"/>
          </a:p>
        </p:txBody>
      </p:sp>
      <p:sp>
        <p:nvSpPr>
          <p:cNvPr id="3" name="Content Placeholder 2"/>
          <p:cNvSpPr>
            <a:spLocks noGrp="1"/>
          </p:cNvSpPr>
          <p:nvPr>
            <p:ph idx="1"/>
          </p:nvPr>
        </p:nvSpPr>
        <p:spPr/>
        <p:txBody>
          <a:bodyPr>
            <a:noAutofit/>
          </a:bodyPr>
          <a:lstStyle/>
          <a:p>
            <a:pPr algn="r" rtl="1">
              <a:lnSpc>
                <a:spcPct val="150000"/>
              </a:lnSpc>
            </a:pPr>
            <a:r>
              <a:rPr lang="fa-IR" sz="2400" b="1" dirty="0"/>
              <a:t>اصطلاح «دانش آموز» بازی به چه معنی است؟ آیا شما دانش آموز بازی هستید؟ معمولاً برای یادگیری </a:t>
            </a:r>
            <a:r>
              <a:rPr lang="fa-IR" sz="2400" b="1" dirty="0" smtClean="0"/>
              <a:t>بازی چه </a:t>
            </a:r>
            <a:r>
              <a:rPr lang="fa-IR" sz="2400" b="1" dirty="0"/>
              <a:t>کاری انجام </a:t>
            </a:r>
            <a:r>
              <a:rPr lang="fa-IR" sz="2400" b="1" dirty="0" smtClean="0"/>
              <a:t>میدهید؟</a:t>
            </a:r>
            <a:endParaRPr lang="fa-IR" sz="2400" b="1" dirty="0"/>
          </a:p>
          <a:p>
            <a:pPr marL="0" indent="0" algn="r" rtl="1">
              <a:lnSpc>
                <a:spcPct val="150000"/>
              </a:lnSpc>
              <a:buNone/>
            </a:pPr>
            <a:r>
              <a:rPr lang="fa-IR" sz="2400" b="1" dirty="0" smtClean="0"/>
              <a:t>آیا </a:t>
            </a:r>
            <a:r>
              <a:rPr lang="fa-IR" sz="2400" b="1" dirty="0"/>
              <a:t>مربیان تعهدی نسبت به حضور در جلسات و دوره های مربیگری به منظور کسب دانش ورزشی </a:t>
            </a:r>
            <a:r>
              <a:rPr lang="fa-IR" sz="2400" b="1" dirty="0" smtClean="0"/>
              <a:t>خود دارند</a:t>
            </a:r>
            <a:r>
              <a:rPr lang="fa-IR" sz="2400" b="1" dirty="0"/>
              <a:t>؟ آیا اطلاعات ورزشی آنها به روز است و اینکه نسبت به وضعیت خود آگاه </a:t>
            </a:r>
            <a:r>
              <a:rPr lang="fa-IR" sz="2400" b="1" dirty="0" smtClean="0"/>
              <a:t>هستند؟ </a:t>
            </a:r>
          </a:p>
          <a:p>
            <a:pPr algn="r" rtl="1">
              <a:lnSpc>
                <a:spcPct val="150000"/>
              </a:lnSpc>
            </a:pPr>
            <a:r>
              <a:rPr lang="fa-IR" sz="2400" b="1" dirty="0" smtClean="0"/>
              <a:t>آیا </a:t>
            </a:r>
            <a:r>
              <a:rPr lang="fa-IR" sz="2400" b="1" dirty="0"/>
              <a:t>آگاهی بازیکنان شما نسبت به بازی در انتهای فصل بیشتر شده است؟ بعد از چندین سال بازی </a:t>
            </a:r>
            <a:r>
              <a:rPr lang="fa-IR" sz="2400" b="1" dirty="0" smtClean="0"/>
              <a:t>برای</a:t>
            </a:r>
            <a:r>
              <a:rPr lang="en-US" sz="2400" b="1" dirty="0" smtClean="0"/>
              <a:t> </a:t>
            </a:r>
            <a:r>
              <a:rPr lang="fa-IR" sz="2400" b="1" dirty="0" smtClean="0"/>
              <a:t>شما </a:t>
            </a:r>
            <a:r>
              <a:rPr lang="fa-IR" sz="2400" b="1" dirty="0"/>
              <a:t>چطور؟</a:t>
            </a:r>
            <a:endParaRPr lang="en-US" sz="2400" b="1" dirty="0"/>
          </a:p>
        </p:txBody>
      </p:sp>
    </p:spTree>
    <p:extLst>
      <p:ext uri="{BB962C8B-B14F-4D97-AF65-F5344CB8AC3E}">
        <p14:creationId xmlns:p14="http://schemas.microsoft.com/office/powerpoint/2010/main" val="1151524236"/>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smtClean="0"/>
              <a:t>شناخت ، آموزش و نمایش اخلاق ورزشی</a:t>
            </a:r>
            <a:endParaRPr lang="en-US" sz="5400" b="1" dirty="0"/>
          </a:p>
        </p:txBody>
      </p:sp>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مربیان برای بازیکنانشان احترام قائل اند و از طریق آموزش بازی به بازیکنان، زمینه افزایش شناخت </a:t>
            </a:r>
            <a:r>
              <a:rPr lang="fa-IR" sz="2400" b="1" dirty="0" smtClean="0"/>
              <a:t>و معرفت </a:t>
            </a:r>
            <a:r>
              <a:rPr lang="fa-IR" sz="2400" b="1" dirty="0"/>
              <a:t>آنها را فراهم میکنند اما وظیفه ی آنها چیزی بیشتر از آن است. اگر شما در مورد ماهیت </a:t>
            </a:r>
            <a:r>
              <a:rPr lang="fa-IR" sz="2400" b="1" dirty="0" smtClean="0"/>
              <a:t>ذات و </a:t>
            </a:r>
            <a:r>
              <a:rPr lang="fa-IR" sz="2400" b="1" dirty="0"/>
              <a:t>معنای رقابت و نقش آن در محیطهای آموزشی فکر کنید متوجه خواهید شد که احترام به بازیکنان به معنی پذیرش مسئولیت آموزش اصول اخلاق ورزشی به آنان است. چگونه؟ بسته به سن سابقه </a:t>
            </a:r>
            <a:r>
              <a:rPr lang="fa-IR" sz="2400" b="1" dirty="0" smtClean="0"/>
              <a:t>و ویژگی </a:t>
            </a:r>
            <a:r>
              <a:rPr lang="fa-IR" sz="2400" b="1" dirty="0"/>
              <a:t>های رفتاری و اخلاقی بازیکنان میزان آن متفاوت است اما آموزش رفتار ورزشی همیشه </a:t>
            </a:r>
            <a:r>
              <a:rPr lang="fa-IR" sz="2400" b="1" dirty="0" smtClean="0"/>
              <a:t>در برگیرنده </a:t>
            </a:r>
            <a:r>
              <a:rPr lang="fa-IR" sz="2400" b="1" dirty="0"/>
              <a:t>ترکیبی از آموزشها دستورالعملها و همچنین فرصتهایی برای تمرین است</a:t>
            </a:r>
            <a:endParaRPr lang="en-US" sz="2400" b="1" dirty="0"/>
          </a:p>
        </p:txBody>
      </p:sp>
    </p:spTree>
    <p:extLst>
      <p:ext uri="{BB962C8B-B14F-4D97-AF65-F5344CB8AC3E}">
        <p14:creationId xmlns:p14="http://schemas.microsoft.com/office/powerpoint/2010/main" val="2214047702"/>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5321" y="1687132"/>
            <a:ext cx="10515600" cy="4992107"/>
          </a:xfrm>
        </p:spPr>
        <p:txBody>
          <a:bodyPr>
            <a:normAutofit/>
          </a:bodyPr>
          <a:lstStyle/>
          <a:p>
            <a:pPr marL="0" indent="0" algn="just" rtl="1">
              <a:lnSpc>
                <a:spcPct val="150000"/>
              </a:lnSpc>
              <a:buNone/>
            </a:pPr>
            <a:r>
              <a:rPr lang="fa-IR" sz="2400" b="1" dirty="0"/>
              <a:t>شاید به نظر برسد زمان کافی برای آمادگی و یادگیری مفاهیم اخلاق ورزشی برای بازیکنان </a:t>
            </a:r>
            <a:r>
              <a:rPr lang="fa-IR" sz="2400" b="1" dirty="0" smtClean="0"/>
              <a:t>که به </a:t>
            </a:r>
            <a:r>
              <a:rPr lang="fa-IR" sz="2400" b="1" dirty="0"/>
              <a:t>دنبال خوب بازی کردن و مسابقه دادن هستند وجود ندارد. اول از همه، اگر در مورد مفهوم </a:t>
            </a:r>
            <a:r>
              <a:rPr lang="fa-IR" sz="2400" b="1" dirty="0" smtClean="0"/>
              <a:t>بازی و </a:t>
            </a:r>
            <a:r>
              <a:rPr lang="fa-IR" sz="2400" b="1" dirty="0"/>
              <a:t>مسابقه دچار تردید هستید باید تأکید کنیم که اخلاق ورزشی بخشی از یک بازی خوب </a:t>
            </a:r>
            <a:r>
              <a:rPr lang="fa-IR" sz="2400" b="1" dirty="0" smtClean="0"/>
              <a:t>محسوب می </a:t>
            </a:r>
            <a:r>
              <a:rPr lang="fa-IR" sz="2400" b="1" dirty="0"/>
              <a:t>شود اما اجازه دهید در اینجا به صورت </a:t>
            </a:r>
            <a:r>
              <a:rPr lang="fa-IR" sz="2400" b="1" dirty="0" smtClean="0"/>
              <a:t>واضح و </a:t>
            </a:r>
            <a:r>
              <a:rPr lang="fa-IR" sz="2400" b="1" dirty="0"/>
              <a:t>روشن بیان کنیم که ما در مورد جلسات </a:t>
            </a:r>
            <a:r>
              <a:rPr lang="fa-IR" sz="2400" b="1" dirty="0" smtClean="0"/>
              <a:t>جداگانه آموزش </a:t>
            </a:r>
            <a:r>
              <a:rPr lang="fa-IR" sz="2400" b="1" dirty="0"/>
              <a:t>اخلاق ورزشی صحبت نمیکنیم آنچه از شما میخواهیم مربیگری مبتنی بر اصول </a:t>
            </a:r>
            <a:r>
              <a:rPr lang="fa-IR" sz="2400" b="1" dirty="0" smtClean="0"/>
              <a:t>اخلاق ورزشی </a:t>
            </a:r>
            <a:r>
              <a:rPr lang="fa-IR" sz="2400" b="1" dirty="0"/>
              <a:t>است. به عبارت ساده تر هدایت تمرینات و مربیگری تیم با توجه به این اصول، زمان </a:t>
            </a:r>
            <a:r>
              <a:rPr lang="fa-IR" sz="2400" b="1" dirty="0" smtClean="0"/>
              <a:t>زیادی نخواهد </a:t>
            </a:r>
            <a:r>
              <a:rPr lang="fa-IR" sz="2400" b="1" dirty="0"/>
              <a:t>برد، و شما را از تلاش برای پیروزی دور نخواهد کرد شاید این امر بدین معنی باشد که </a:t>
            </a:r>
            <a:r>
              <a:rPr lang="fa-IR" sz="2400" b="1" dirty="0" smtClean="0"/>
              <a:t>شما کارهایی </a:t>
            </a:r>
            <a:r>
              <a:rPr lang="fa-IR" sz="2400" b="1" dirty="0"/>
              <a:t>را انجام میدهید که همیشه به طرق مختلف انجام می داده اید.</a:t>
            </a:r>
            <a:endParaRPr lang="en-US" sz="2400" b="1" dirty="0"/>
          </a:p>
        </p:txBody>
      </p:sp>
    </p:spTree>
    <p:extLst>
      <p:ext uri="{BB962C8B-B14F-4D97-AF65-F5344CB8AC3E}">
        <p14:creationId xmlns:p14="http://schemas.microsoft.com/office/powerpoint/2010/main" val="1495501181"/>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a:t>آموزش با روشها و دستورالعملهای مشخص</a:t>
            </a:r>
            <a:endParaRPr lang="en-US" sz="5400" b="1" dirty="0"/>
          </a:p>
        </p:txBody>
      </p:sp>
      <p:sp>
        <p:nvSpPr>
          <p:cNvPr id="3" name="Content Placeholder 2"/>
          <p:cNvSpPr>
            <a:spLocks noGrp="1"/>
          </p:cNvSpPr>
          <p:nvPr>
            <p:ph idx="1"/>
          </p:nvPr>
        </p:nvSpPr>
        <p:spPr>
          <a:xfrm>
            <a:off x="1099856" y="1884371"/>
            <a:ext cx="10058400" cy="4023360"/>
          </a:xfrm>
        </p:spPr>
        <p:txBody>
          <a:bodyPr>
            <a:normAutofit/>
          </a:bodyPr>
          <a:lstStyle/>
          <a:p>
            <a:pPr marL="0" indent="0" algn="r" rtl="1">
              <a:lnSpc>
                <a:spcPct val="150000"/>
              </a:lnSpc>
              <a:buNone/>
            </a:pPr>
            <a:r>
              <a:rPr lang="fa-IR" sz="2400" b="1" dirty="0"/>
              <a:t>در مورد اخلاق ورزشی با ورزشکارانتان صحبت کنید تصور نکنید که کودکان چرایی و ضرورت </a:t>
            </a:r>
            <a:r>
              <a:rPr lang="fa-IR" sz="2400" b="1" dirty="0" smtClean="0"/>
              <a:t>رفتارمحترمانه </a:t>
            </a:r>
            <a:r>
              <a:rPr lang="fa-IR" sz="2400" b="1" dirty="0"/>
              <a:t>با حریف را درک نمیکنند زیرا اگر حریفی نباشد رقابتی هم در کار نخواهد بود. می </a:t>
            </a:r>
            <a:r>
              <a:rPr lang="fa-IR" sz="2400" b="1" dirty="0" smtClean="0"/>
              <a:t>خواهیم</a:t>
            </a:r>
            <a:r>
              <a:rPr lang="en-US" sz="2400" b="1" dirty="0" smtClean="0"/>
              <a:t> </a:t>
            </a:r>
            <a:r>
              <a:rPr lang="fa-IR" sz="2400" b="1" dirty="0" smtClean="0"/>
              <a:t>بازی </a:t>
            </a:r>
            <a:r>
              <a:rPr lang="fa-IR" sz="2400" b="1" dirty="0"/>
              <a:t>کنیم یا خیر؟ آیا چیزی فراتر از بازی به دست آورده ایم یا خیر؟ درست است که پند </a:t>
            </a:r>
            <a:r>
              <a:rPr lang="fa-IR" sz="2400" b="1" dirty="0" smtClean="0"/>
              <a:t>اخلاقی</a:t>
            </a:r>
            <a:r>
              <a:rPr lang="en-US" sz="2400" b="1" dirty="0" smtClean="0"/>
              <a:t>  </a:t>
            </a:r>
            <a:r>
              <a:rPr lang="fa-IR" sz="2400" b="1" dirty="0" smtClean="0"/>
              <a:t>مستقیم </a:t>
            </a:r>
            <a:r>
              <a:rPr lang="fa-IR" sz="2400" b="1" dirty="0"/>
              <a:t>کافی نیست اما در این سن حساس از نظر روانی معمولاً بهای کمی به آن داده میشود. از این </a:t>
            </a:r>
            <a:r>
              <a:rPr lang="fa-IR" sz="2400" b="1" dirty="0" smtClean="0"/>
              <a:t>رو</a:t>
            </a:r>
            <a:r>
              <a:rPr lang="en-US" sz="2400" b="1" dirty="0" smtClean="0"/>
              <a:t> </a:t>
            </a:r>
            <a:r>
              <a:rPr lang="fa-IR" sz="2400" b="1" dirty="0" smtClean="0"/>
              <a:t>ضروری </a:t>
            </a:r>
            <a:r>
              <a:rPr lang="fa-IR" sz="2400" b="1" dirty="0"/>
              <a:t>است چیزهای غلط و درست را به آنها یادآور شویم و تأکید کنیم چه چیزهایی درست و </a:t>
            </a:r>
            <a:r>
              <a:rPr lang="fa-IR" sz="2400" b="1" dirty="0" smtClean="0"/>
              <a:t>چه</a:t>
            </a:r>
            <a:r>
              <a:rPr lang="en-US" sz="2400" b="1" dirty="0" smtClean="0"/>
              <a:t> </a:t>
            </a:r>
            <a:r>
              <a:rPr lang="fa-IR" sz="2400" b="1" dirty="0" smtClean="0"/>
              <a:t>چیزهایی </a:t>
            </a:r>
            <a:r>
              <a:rPr lang="fa-IR" sz="2400" b="1" dirty="0"/>
              <a:t>نادرست است؟ و منظورمان را به طور کامل تشریح کنیم گاهی این موضوع برای آنها به </a:t>
            </a:r>
            <a:r>
              <a:rPr lang="fa-IR" sz="2400" b="1" dirty="0" smtClean="0"/>
              <a:t>مثابه</a:t>
            </a:r>
            <a:r>
              <a:rPr lang="en-US" sz="2400" b="1" dirty="0" smtClean="0"/>
              <a:t>  </a:t>
            </a:r>
            <a:r>
              <a:rPr lang="fa-IR" sz="2400" b="1" dirty="0" smtClean="0"/>
              <a:t>واقعیتی </a:t>
            </a:r>
            <a:r>
              <a:rPr lang="fa-IR" sz="2400" b="1" dirty="0"/>
              <a:t>است که چشمشان را باز میکند.</a:t>
            </a:r>
            <a:endParaRPr lang="en-US" sz="2400" b="1" dirty="0"/>
          </a:p>
        </p:txBody>
      </p:sp>
    </p:spTree>
    <p:extLst>
      <p:ext uri="{BB962C8B-B14F-4D97-AF65-F5344CB8AC3E}">
        <p14:creationId xmlns:p14="http://schemas.microsoft.com/office/powerpoint/2010/main" val="686147183"/>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just" rtl="1">
              <a:lnSpc>
                <a:spcPct val="150000"/>
              </a:lnSpc>
              <a:buNone/>
            </a:pPr>
            <a:r>
              <a:rPr lang="fa-IR" sz="2800" b="1" dirty="0"/>
              <a:t>زمانی که از براتس همیلتون سرمربی تیم ملی دوومیدانی آمریکا در بازیهای المپیک ۱۹۵۲ </a:t>
            </a:r>
            <a:r>
              <a:rPr lang="fa-IR" sz="2800" b="1" dirty="0" smtClean="0"/>
              <a:t>سوال کردند</a:t>
            </a:r>
            <a:r>
              <a:rPr lang="fa-IR" sz="2800" b="1" dirty="0"/>
              <a:t>؛ معمولاً به ورزشکارانش چه می گوید جواب </a:t>
            </a:r>
            <a:r>
              <a:rPr lang="fa-IR" sz="2800" b="1" dirty="0" smtClean="0"/>
              <a:t>داد: جان </a:t>
            </a:r>
            <a:r>
              <a:rPr lang="fa-IR" sz="2800" b="1" dirty="0"/>
              <a:t>کلام صحبتهای من با پسرها میتواند در چند کلمه خلاصه شود؛ به خودتان کشورتان و</a:t>
            </a:r>
            <a:br>
              <a:rPr lang="fa-IR" sz="2800" b="1" dirty="0"/>
            </a:br>
            <a:r>
              <a:rPr lang="fa-IR" sz="2800" b="1" dirty="0"/>
              <a:t>حریفتان با بهترین عملکرد و با رفتار خوب احترام </a:t>
            </a:r>
            <a:r>
              <a:rPr lang="fa-IR" sz="2800" b="1" dirty="0" smtClean="0"/>
              <a:t>بگذارید</a:t>
            </a:r>
          </a:p>
          <a:p>
            <a:pPr marL="0" indent="0" algn="just">
              <a:lnSpc>
                <a:spcPct val="150000"/>
              </a:lnSpc>
              <a:buNone/>
            </a:pPr>
            <a:r>
              <a:rPr lang="fa-IR" sz="2800" b="1" dirty="0"/>
              <a:t/>
            </a:r>
            <a:br>
              <a:rPr lang="fa-IR" sz="2800" b="1" dirty="0"/>
            </a:br>
            <a:r>
              <a:rPr lang="fa-IR" sz="2800" b="1" dirty="0" smtClean="0"/>
              <a:t>والتون</a:t>
            </a:r>
            <a:r>
              <a:rPr lang="fa-IR" sz="2800" b="1" dirty="0"/>
              <a:t>، صفحه (۱۰۵)</a:t>
            </a:r>
            <a:endParaRPr lang="en-US" sz="2800" b="1" dirty="0"/>
          </a:p>
        </p:txBody>
      </p:sp>
    </p:spTree>
    <p:extLst>
      <p:ext uri="{BB962C8B-B14F-4D97-AF65-F5344CB8AC3E}">
        <p14:creationId xmlns:p14="http://schemas.microsoft.com/office/powerpoint/2010/main" val="3667378846"/>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just" rtl="1">
              <a:lnSpc>
                <a:spcPct val="150000"/>
              </a:lnSpc>
              <a:buNone/>
            </a:pPr>
            <a:r>
              <a:rPr lang="fa-IR" sz="2400" b="1" dirty="0"/>
              <a:t>اگر شما با بازیکنانتان با عصبانیت برخورد میکنید درست این است که از خودتان سؤال کنید؛ </a:t>
            </a:r>
            <a:r>
              <a:rPr lang="fa-IR" sz="2400" b="1" dirty="0" smtClean="0"/>
              <a:t>به خاطر </a:t>
            </a:r>
            <a:r>
              <a:rPr lang="fa-IR" sz="2400" b="1" dirty="0"/>
              <a:t>باختشان به خاطر توپی که از دست داده اند سرشان فریاد زده اید و یا به خاطر اینکه </a:t>
            </a:r>
            <a:r>
              <a:rPr lang="fa-IR" sz="2400" b="1" dirty="0" smtClean="0"/>
              <a:t>رفتارشان غیرورزشی </a:t>
            </a:r>
            <a:r>
              <a:rPr lang="fa-IR" sz="2400" b="1" dirty="0"/>
              <a:t>بوده است؟ آیا آنها خطایی مرتکب شده اند؟ اگر شکست در بازی به دلیل کم فروشی و </a:t>
            </a:r>
            <a:r>
              <a:rPr lang="fa-IR" sz="2400" b="1" dirty="0" smtClean="0"/>
              <a:t>یا  کم </a:t>
            </a:r>
            <a:r>
              <a:rPr lang="fa-IR" sz="2400" b="1" dirty="0"/>
              <a:t>کاری بوده باشد چه؟ اگر آنها با تمام وجود بازی کرده اند و مهارتهایی را به نمایش گذاشته اند </a:t>
            </a:r>
            <a:r>
              <a:rPr lang="fa-IR" sz="2400" b="1" dirty="0" smtClean="0"/>
              <a:t>که شما </a:t>
            </a:r>
            <a:r>
              <a:rPr lang="fa-IR" sz="2400" b="1" dirty="0"/>
              <a:t>به آنان آموزش داده اید برخورد یا فریاد بر سر آنها چه معنایی دارد</a:t>
            </a:r>
            <a:r>
              <a:rPr lang="fa-IR" sz="2400" b="1" dirty="0" smtClean="0"/>
              <a:t>؟ </a:t>
            </a:r>
            <a:r>
              <a:rPr lang="fa-IR" sz="2400" b="1" dirty="0"/>
              <a:t>از خودتان بپرسید که واقعاً به خاطر اینکه با آنها چنین عصبانی رفتار کرده اید یا به این دلیل که نتوانسته اند امتیازی کسب کنند؟ شاید به خاطر اینکه به همه نشان دهید شما مقصر نیستید و آنها مقصرند سرشان داد زده اید چنین نیست؟</a:t>
            </a:r>
            <a:endParaRPr lang="en-US" sz="2400" b="1" dirty="0"/>
          </a:p>
          <a:p>
            <a:pPr marL="0" indent="0" algn="just" rtl="1">
              <a:lnSpc>
                <a:spcPct val="150000"/>
              </a:lnSpc>
              <a:buNone/>
            </a:pPr>
            <a:r>
              <a:rPr lang="fa-IR" sz="2400" b="1" dirty="0" smtClean="0"/>
              <a:t> </a:t>
            </a:r>
            <a:endParaRPr lang="en-US" sz="2400" b="1" dirty="0"/>
          </a:p>
        </p:txBody>
      </p:sp>
    </p:spTree>
    <p:extLst>
      <p:ext uri="{BB962C8B-B14F-4D97-AF65-F5344CB8AC3E}">
        <p14:creationId xmlns:p14="http://schemas.microsoft.com/office/powerpoint/2010/main" val="4004137372"/>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5400" b="1" dirty="0" smtClean="0"/>
              <a:t>آموزش با مثال</a:t>
            </a:r>
            <a:endParaRPr lang="en-US" sz="5400" b="1" dirty="0"/>
          </a:p>
        </p:txBody>
      </p:sp>
      <p:sp>
        <p:nvSpPr>
          <p:cNvPr id="3" name="Content Placeholder 2"/>
          <p:cNvSpPr>
            <a:spLocks noGrp="1"/>
          </p:cNvSpPr>
          <p:nvPr>
            <p:ph idx="1"/>
          </p:nvPr>
        </p:nvSpPr>
        <p:spPr/>
        <p:txBody>
          <a:bodyPr>
            <a:noAutofit/>
          </a:bodyPr>
          <a:lstStyle/>
          <a:p>
            <a:pPr marL="0" indent="0" algn="just" rtl="1">
              <a:lnSpc>
                <a:spcPct val="170000"/>
              </a:lnSpc>
              <a:buNone/>
            </a:pPr>
            <a:r>
              <a:rPr lang="fa-IR" sz="2400" b="1" dirty="0"/>
              <a:t>پند و اندرز بدون عمل هم از «هیچ» بهتر است مخصوصاً وصاً اگر صادقانه بپذیرید که به آنچه میگویید </a:t>
            </a:r>
            <a:r>
              <a:rPr lang="fa-IR" sz="2400" b="1" dirty="0" smtClean="0"/>
              <a:t>عمل نمی </a:t>
            </a:r>
            <a:r>
              <a:rPr lang="fa-IR" sz="2400" b="1" dirty="0"/>
              <a:t>کنید. اما مثال مربیان در مورد اخلاق ورزشی نباید غلو آمیز باشد. اگر شما اصرار دارید که </a:t>
            </a:r>
            <a:r>
              <a:rPr lang="fa-IR" sz="2400" b="1" dirty="0" smtClean="0"/>
              <a:t>بازیکنانتان به </a:t>
            </a:r>
            <a:r>
              <a:rPr lang="fa-IR" sz="2400" b="1" dirty="0"/>
              <a:t>رقبا هم تیمی ها داوران و مربیانشان احترام بگذارند و در صورتی که خودتان با بی احترامی نسبت </a:t>
            </a:r>
            <a:r>
              <a:rPr lang="fa-IR" sz="2400" b="1" dirty="0" smtClean="0"/>
              <a:t>به دیگران </a:t>
            </a:r>
            <a:r>
              <a:rPr lang="fa-IR" sz="2400" b="1" dirty="0"/>
              <a:t>رفتار میکنید تناقض حرف و عمل شما به سرعت برای همگان آشکار میشود. آنچه آنها </a:t>
            </a:r>
            <a:r>
              <a:rPr lang="fa-IR" sz="2400" b="1" dirty="0" smtClean="0"/>
              <a:t>یاد می </a:t>
            </a:r>
            <a:r>
              <a:rPr lang="fa-IR" sz="2400" b="1" dirty="0"/>
              <a:t>گیرند این است که فکر میکنند هر طوری که بخواهند میتوانند با دیگران رفتار کنند. خلاف </a:t>
            </a:r>
            <a:r>
              <a:rPr lang="fa-IR" sz="2400" b="1" dirty="0" smtClean="0"/>
              <a:t>این مورد </a:t>
            </a:r>
            <a:r>
              <a:rPr lang="fa-IR" sz="2400" b="1" dirty="0"/>
              <a:t>تنها زمانی است که شخصی با قدرت بیشتر بتواند آنها را مجبور به داشتن رفتاری خاص کند </a:t>
            </a:r>
            <a:r>
              <a:rPr lang="fa-IR" sz="2400" b="1" dirty="0" smtClean="0"/>
              <a:t>ونه </a:t>
            </a:r>
            <a:r>
              <a:rPr lang="fa-IR" sz="2400" b="1" dirty="0"/>
              <a:t>به خاطر اینکه بهتر باشند یا به یک انسان واقعی تبدیل شوند.</a:t>
            </a:r>
            <a:endParaRPr lang="en-US" sz="2400" b="1" dirty="0"/>
          </a:p>
        </p:txBody>
      </p:sp>
    </p:spTree>
    <p:extLst>
      <p:ext uri="{BB962C8B-B14F-4D97-AF65-F5344CB8AC3E}">
        <p14:creationId xmlns:p14="http://schemas.microsoft.com/office/powerpoint/2010/main" val="2028236432"/>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443" y="193182"/>
            <a:ext cx="10515600" cy="5494383"/>
          </a:xfrm>
        </p:spPr>
        <p:txBody>
          <a:bodyPr>
            <a:noAutofit/>
          </a:bodyPr>
          <a:lstStyle/>
          <a:p>
            <a:pPr marL="0" indent="0" algn="just" rtl="1">
              <a:lnSpc>
                <a:spcPct val="170000"/>
              </a:lnSpc>
              <a:buNone/>
            </a:pPr>
            <a:r>
              <a:rPr lang="fa-IR" sz="2400" b="1" dirty="0"/>
              <a:t>بازیکنان چه برداشتی از این کار شما که به آنها میگویید با داوران محترمانه برخورد کنید </a:t>
            </a:r>
            <a:r>
              <a:rPr lang="fa-IR" sz="2400" b="1" dirty="0" smtClean="0"/>
              <a:t>اما خودتان </a:t>
            </a:r>
            <a:r>
              <a:rPr lang="fa-IR" sz="2400" b="1" dirty="0"/>
              <a:t>مکرراً خلاف آن را انجام میدهید خواهند داشت؟ مربی ممکن است در اکثر بازی ها حداقل </a:t>
            </a:r>
            <a:r>
              <a:rPr lang="fa-IR" sz="2400" b="1" dirty="0" smtClean="0"/>
              <a:t>با رعایت </a:t>
            </a:r>
            <a:r>
              <a:rPr lang="fa-IR" sz="2400" b="1" dirty="0"/>
              <a:t>آدابی ،خاص مجوزی موردی برای اعتراض به داوران داشته باشند، اما یک مربی نمی تواند </a:t>
            </a:r>
            <a:r>
              <a:rPr lang="fa-IR" sz="2400" b="1" dirty="0" smtClean="0"/>
              <a:t>خارج از </a:t>
            </a:r>
            <a:r>
              <a:rPr lang="fa-IR" sz="2400" b="1" dirty="0"/>
              <a:t>چارچوب و به روشهایی که هیچ مطابقتی با ماهیت رقابت ندارد اعتراض </a:t>
            </a:r>
            <a:r>
              <a:rPr lang="fa-IR" sz="2400" b="1" dirty="0" smtClean="0"/>
              <a:t>کند. بازیکنان </a:t>
            </a:r>
            <a:r>
              <a:rPr lang="fa-IR" sz="2400" b="1" dirty="0"/>
              <a:t>از درخواست شما برای احترام چه برداشتی میکنند؛ زمانی که در شرایط سخت </a:t>
            </a:r>
            <a:r>
              <a:rPr lang="fa-IR" sz="2400" b="1" dirty="0" smtClean="0"/>
              <a:t>بازی نسبت </a:t>
            </a:r>
            <a:r>
              <a:rPr lang="fa-IR" sz="2400" b="1" dirty="0"/>
              <a:t>به آنها با بی احترامی رفتار میکنید؟ بر کسی پوشیده نیست مربیان در مقایسه با بازیکنان </a:t>
            </a:r>
            <a:r>
              <a:rPr lang="fa-IR" sz="2400" b="1" dirty="0" smtClean="0"/>
              <a:t>دارای اختیاراتی </a:t>
            </a:r>
            <a:r>
              <a:rPr lang="fa-IR" sz="2400" b="1" dirty="0"/>
              <a:t>هستند که بازیکنان از این اختیارات بی بهره اند یعنی مربیان باید گاهی تصمیم هایی بگیرند </a:t>
            </a:r>
            <a:r>
              <a:rPr lang="fa-IR" sz="2400" b="1" dirty="0" smtClean="0"/>
              <a:t>که خوشایند </a:t>
            </a:r>
            <a:r>
              <a:rPr lang="fa-IR" sz="2400" b="1" dirty="0"/>
              <a:t>بازیکنان نیست اما یک سؤال مهم همچنان وجود دارد آیا شما از اختیاراتتان در مسیر </a:t>
            </a:r>
            <a:r>
              <a:rPr lang="fa-IR" sz="2400" b="1" dirty="0" smtClean="0"/>
              <a:t>آموزش احترام </a:t>
            </a:r>
            <a:r>
              <a:rPr lang="fa-IR" sz="2400" b="1" dirty="0"/>
              <a:t>به بازیکنان استفاده میکنید؟ در این مورد ما گفتگو با آیینه بعد از هر تمرین و بازی را به </a:t>
            </a:r>
            <a:r>
              <a:rPr lang="fa-IR" sz="2400" b="1" dirty="0" smtClean="0"/>
              <a:t>شما توصیه </a:t>
            </a:r>
            <a:r>
              <a:rPr lang="fa-IR" sz="2400" b="1" dirty="0"/>
              <a:t>میکنیم سؤال مشخصی که باید از خودتان بپرسید این است؛ رفتار من چه چیزی در مورد </a:t>
            </a:r>
            <a:r>
              <a:rPr lang="fa-IR" sz="2400" b="1" dirty="0" smtClean="0"/>
              <a:t>اخلاق ورزشی </a:t>
            </a:r>
            <a:r>
              <a:rPr lang="fa-IR" sz="2400" b="1" dirty="0"/>
              <a:t>به آنها می آموزد؟</a:t>
            </a:r>
            <a:endParaRPr lang="en-US" sz="2400" b="1" dirty="0"/>
          </a:p>
        </p:txBody>
      </p:sp>
    </p:spTree>
    <p:extLst>
      <p:ext uri="{BB962C8B-B14F-4D97-AF65-F5344CB8AC3E}">
        <p14:creationId xmlns:p14="http://schemas.microsoft.com/office/powerpoint/2010/main" val="77724746"/>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smtClean="0"/>
              <a:t>تمرین اخلاق ورزشی</a:t>
            </a:r>
            <a:endParaRPr lang="en-US" sz="5400" b="1" dirty="0"/>
          </a:p>
        </p:txBody>
      </p:sp>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اگر بتوان اخلاق ورزشی را به مثابه یک فضیلت تمرین کرد؛ مربیان وظیفه دارند تا به اندازه </a:t>
            </a:r>
            <a:r>
              <a:rPr lang="fa-IR" sz="2400" b="1" dirty="0" smtClean="0"/>
              <a:t>موقعیت و </a:t>
            </a:r>
            <a:r>
              <a:rPr lang="fa-IR" sz="2400" b="1" dirty="0"/>
              <a:t>شرایط بازی اخلاق ورزشی را هم با جدیت تمرین دهند هر مربی خوبی میداند که اگر چه </a:t>
            </a:r>
            <a:r>
              <a:rPr lang="fa-IR" sz="2400" b="1" dirty="0" smtClean="0"/>
              <a:t>تمرین زیاد </a:t>
            </a:r>
            <a:r>
              <a:rPr lang="fa-IR" sz="2400" b="1" dirty="0"/>
              <a:t>ایده خوبی است اما ممکن است تلاش و تمرین از روی بی میلی هم به عادت تبدیل شود که </a:t>
            </a:r>
            <a:r>
              <a:rPr lang="fa-IR" sz="2400" b="1" dirty="0" smtClean="0"/>
              <a:t>از آن </a:t>
            </a:r>
            <a:r>
              <a:rPr lang="fa-IR" sz="2400" b="1" dirty="0"/>
              <a:t>به عنوان تلاش سرسری یاد میشود اگر شما اجازه میدهید که بازیکنانتان در تمرین یا بازی </a:t>
            </a:r>
            <a:r>
              <a:rPr lang="fa-IR" sz="2400" b="1" dirty="0" smtClean="0"/>
              <a:t>به حریفان </a:t>
            </a:r>
            <a:r>
              <a:rPr lang="fa-IR" sz="2400" b="1" dirty="0"/>
              <a:t>و هم تیمی هایشان بی احترامی کنند متوجه میشوید که رفتار غیر محترمانه آنها هر روز </a:t>
            </a:r>
            <a:r>
              <a:rPr lang="fa-IR" sz="2400" b="1" dirty="0" smtClean="0"/>
              <a:t>بیشتر شود</a:t>
            </a:r>
            <a:r>
              <a:rPr lang="fa-IR" sz="2400" b="1" dirty="0"/>
              <a:t>. </a:t>
            </a:r>
            <a:endParaRPr lang="en-US" sz="2400" b="1" dirty="0"/>
          </a:p>
        </p:txBody>
      </p:sp>
    </p:spTree>
    <p:extLst>
      <p:ext uri="{BB962C8B-B14F-4D97-AF65-F5344CB8AC3E}">
        <p14:creationId xmlns:p14="http://schemas.microsoft.com/office/powerpoint/2010/main" val="1477546886"/>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اگر برای آنها پرت کردن راکتشان در زمان تمرین با هم </a:t>
            </a:r>
            <a:r>
              <a:rPr lang="fa-IR" sz="2400" b="1" dirty="0" smtClean="0"/>
              <a:t>تیمی </a:t>
            </a:r>
            <a:r>
              <a:rPr lang="fa-IR" sz="2400" b="1" dirty="0"/>
              <a:t>شان کاری عادی است چطور میتواند در طی مسابقه برایشان عادی نباشد؟ حتی اگر عادی </a:t>
            </a:r>
            <a:r>
              <a:rPr lang="fa-IR" sz="2400" b="1" dirty="0" smtClean="0"/>
              <a:t>نباشد. که </a:t>
            </a:r>
            <a:r>
              <a:rPr lang="fa-IR" sz="2400" b="1" dirty="0"/>
              <a:t>وقتی را به </a:t>
            </a:r>
            <a:r>
              <a:rPr lang="fa-IR" sz="2400" b="1" dirty="0" smtClean="0"/>
              <a:t>عنوان یک </a:t>
            </a:r>
            <a:r>
              <a:rPr lang="fa-IR" sz="2400" b="1" dirty="0"/>
              <a:t>نوجوان سوئدی آغاز کرد خلق و خوی تندی داشت بعد از یک بار پرخاش در زمین مربی </a:t>
            </a:r>
            <a:r>
              <a:rPr lang="fa-IR" sz="2400" b="1" dirty="0" smtClean="0"/>
              <a:t>اش او </a:t>
            </a:r>
            <a:r>
              <a:rPr lang="fa-IR" sz="2400" b="1" dirty="0"/>
              <a:t>را برای دو هفته به خانه فرستاد و به او گفت وقتی بر می گردد اگر بار دیگر چنین اتفاقی بیفتد </a:t>
            </a:r>
            <a:r>
              <a:rPr lang="fa-IR" sz="2400" b="1" dirty="0" smtClean="0"/>
              <a:t>برای همیشه </a:t>
            </a:r>
            <a:r>
              <a:rPr lang="fa-IR" sz="2400" b="1" dirty="0"/>
              <a:t>از باشگاه اخراج می شود. همان طور که همه میدانند هیچ بازیکن تنیسی در تاریخ این ورزش </a:t>
            </a:r>
            <a:r>
              <a:rPr lang="fa-IR" sz="2400" b="1" dirty="0" smtClean="0"/>
              <a:t>به جایگاه </a:t>
            </a:r>
            <a:r>
              <a:rPr lang="fa-IR" sz="2400" b="1" dirty="0"/>
              <a:t>بورگ در این حرفه نرسیده است.</a:t>
            </a:r>
            <a:endParaRPr lang="en-US" sz="2400" b="1" dirty="0"/>
          </a:p>
        </p:txBody>
      </p:sp>
    </p:spTree>
    <p:extLst>
      <p:ext uri="{BB962C8B-B14F-4D97-AF65-F5344CB8AC3E}">
        <p14:creationId xmlns:p14="http://schemas.microsoft.com/office/powerpoint/2010/main" val="8769509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0462" y="1864262"/>
            <a:ext cx="10053034" cy="4072899"/>
          </a:xfrm>
        </p:spPr>
        <p:txBody>
          <a:bodyPr>
            <a:normAutofit/>
          </a:bodyPr>
          <a:lstStyle/>
          <a:p>
            <a:pPr marL="0" indent="0" algn="just" rtl="1">
              <a:lnSpc>
                <a:spcPct val="150000"/>
              </a:lnSpc>
              <a:buNone/>
            </a:pPr>
            <a:r>
              <a:rPr lang="fa-IR" sz="2400" b="1" dirty="0" smtClean="0"/>
              <a:t>در </a:t>
            </a:r>
            <a:r>
              <a:rPr lang="fa-IR" sz="2400" b="1" dirty="0"/>
              <a:t>غیر این صورت چیزی جز توصیه های بی پایه و اساس نخواهند بود ما معتقدیم که این اصول صرفا برداشت های ذهنی نویسندگان نیستند در نهایت باید خاطرنشان کنیم اصول اخلاق ورزشی بر اساس ماهیت مربیان و بازیکنان بمون نصاب انسان تدوین شده همان طور که در بخش سوم کتاب خواهیم تعامل و تفکر درباره ورزش ما ناج به ناچارمان ما را به سمت اساسی ترین سوالات مردم به زندگی سوق می دهد لطفا تامل کنید و تا آخر با او باشید و به ما فکر کن قیچی برگردان زیبایی که در دوره دبیرستان زده بودید کمکی به شما نخواهد کرد اما سختی و شجاعت دیگه طی رقابت ورزشی از خود بروز داده اید یاریگر شما در مسیر زندگی خواهند بود</a:t>
            </a:r>
            <a:endParaRPr lang="en-US" sz="2400" b="1" dirty="0"/>
          </a:p>
        </p:txBody>
      </p:sp>
    </p:spTree>
    <p:extLst>
      <p:ext uri="{BB962C8B-B14F-4D97-AF65-F5344CB8AC3E}">
        <p14:creationId xmlns:p14="http://schemas.microsoft.com/office/powerpoint/2010/main" val="3099281516"/>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normAutofit/>
          </a:bodyPr>
          <a:lstStyle/>
          <a:p>
            <a:pPr algn="r" rtl="1"/>
            <a:r>
              <a:rPr lang="fa-IR" sz="5400" b="1" dirty="0" smtClean="0"/>
              <a:t>چند پرسش</a:t>
            </a:r>
            <a:endParaRPr lang="en-US" sz="5400" b="1" dirty="0"/>
          </a:p>
        </p:txBody>
      </p:sp>
      <p:sp>
        <p:nvSpPr>
          <p:cNvPr id="3" name="Content Placeholder 2"/>
          <p:cNvSpPr>
            <a:spLocks noGrp="1"/>
          </p:cNvSpPr>
          <p:nvPr>
            <p:ph idx="1"/>
          </p:nvPr>
        </p:nvSpPr>
        <p:spPr>
          <a:xfrm>
            <a:off x="838200" y="1825625"/>
            <a:ext cx="10515600" cy="4613812"/>
          </a:xfrm>
        </p:spPr>
        <p:txBody>
          <a:bodyPr>
            <a:noAutofit/>
          </a:bodyPr>
          <a:lstStyle/>
          <a:p>
            <a:pPr algn="just" rtl="1">
              <a:lnSpc>
                <a:spcPct val="150000"/>
              </a:lnSpc>
            </a:pPr>
            <a:r>
              <a:rPr lang="fa-IR" sz="2000" b="1" dirty="0"/>
              <a:t>آیا آموزش اخلاق ورزشی بخشی از حرفه مربیگری است؟ روشهای خاص و ویژه ای که شما از طریق </a:t>
            </a:r>
            <a:r>
              <a:rPr lang="fa-IR" sz="2000" b="1" dirty="0" smtClean="0"/>
              <a:t>آنها ارزشهای </a:t>
            </a:r>
            <a:r>
              <a:rPr lang="fa-IR" sz="2000" b="1" dirty="0"/>
              <a:t>اخلاق ورزشی را ترویج میکنید </a:t>
            </a:r>
            <a:r>
              <a:rPr lang="fa-IR" sz="2000" b="1" dirty="0" smtClean="0"/>
              <a:t>کدامند؟</a:t>
            </a:r>
          </a:p>
          <a:p>
            <a:pPr algn="just" rtl="1">
              <a:lnSpc>
                <a:spcPct val="150000"/>
              </a:lnSpc>
            </a:pPr>
            <a:r>
              <a:rPr lang="fa-IR" sz="2000" b="1" dirty="0" smtClean="0"/>
              <a:t>آیا </a:t>
            </a:r>
            <a:r>
              <a:rPr lang="fa-IR" sz="2000" b="1" dirty="0"/>
              <a:t>در مورد موضوع اخلاق ورزشی با بازیکنانتان صحبت میکنید؟ در ابتدای فصل و زمانهایی که </a:t>
            </a:r>
            <a:r>
              <a:rPr lang="fa-IR" sz="2000" b="1" dirty="0" smtClean="0"/>
              <a:t>موقعیت</a:t>
            </a:r>
            <a:r>
              <a:rPr lang="fa-IR" sz="2000" b="1" dirty="0"/>
              <a:t> </a:t>
            </a:r>
            <a:r>
              <a:rPr lang="fa-IR" sz="2000" b="1" dirty="0" smtClean="0"/>
              <a:t>فراهم </a:t>
            </a:r>
            <a:r>
              <a:rPr lang="fa-IR" sz="2000" b="1" dirty="0"/>
              <a:t>شد، اهمیت اخلاق ورزشی را به آنها گوشزد میکنید؟ آیا با بازیکنانتان در مورد </a:t>
            </a:r>
            <a:r>
              <a:rPr lang="fa-IR" sz="2000" b="1" dirty="0" smtClean="0"/>
              <a:t>ورزشکاران معروفی </a:t>
            </a:r>
            <a:r>
              <a:rPr lang="fa-IR" sz="2000" b="1" dirty="0"/>
              <a:t>که از خود اخلاق ورزشی یا غیر ورزشی نشان دادهاند صحبت </a:t>
            </a:r>
            <a:r>
              <a:rPr lang="fa-IR" sz="2000" b="1" dirty="0" smtClean="0"/>
              <a:t>میکنید؟ </a:t>
            </a:r>
          </a:p>
          <a:p>
            <a:pPr algn="just" rtl="1">
              <a:lnSpc>
                <a:spcPct val="150000"/>
              </a:lnSpc>
            </a:pPr>
            <a:r>
              <a:rPr lang="fa-IR" sz="2000" b="1" dirty="0" smtClean="0"/>
              <a:t>از </a:t>
            </a:r>
            <a:r>
              <a:rPr lang="fa-IR" sz="2000" b="1" dirty="0"/>
              <a:t>چه روشهایی برای مثال زدن پیرامون اخلاق ورزشی استفاده میکنید؟ چطور مثالهای بد را </a:t>
            </a:r>
            <a:r>
              <a:rPr lang="fa-IR" sz="2000" b="1" dirty="0" smtClean="0"/>
              <a:t>به شاگردانتان یادآور میشوید؟ </a:t>
            </a:r>
          </a:p>
          <a:p>
            <a:pPr algn="just" rtl="1">
              <a:lnSpc>
                <a:spcPct val="150000"/>
              </a:lnSpc>
            </a:pPr>
            <a:r>
              <a:rPr lang="fa-IR" sz="2000" b="1" dirty="0" smtClean="0"/>
              <a:t>آیا </a:t>
            </a:r>
            <a:r>
              <a:rPr lang="fa-IR" sz="2000" b="1" dirty="0"/>
              <a:t>اجازه میدهید رفتارهای ورزشی که در بازی منع کرده اید را در تمرین انجام دهند؟ چه کارهایی </a:t>
            </a:r>
            <a:r>
              <a:rPr lang="fa-IR" sz="2000" b="1" dirty="0" smtClean="0"/>
              <a:t>برای کمک </a:t>
            </a:r>
            <a:r>
              <a:rPr lang="fa-IR" sz="2000" b="1" dirty="0"/>
              <a:t>به بازیکنانتان به منظور احترام گذاشتن بیشتر به دیگران و بازی انجام میدهید؟</a:t>
            </a:r>
            <a:endParaRPr lang="en-US" sz="2000" b="1" dirty="0"/>
          </a:p>
        </p:txBody>
      </p:sp>
    </p:spTree>
    <p:extLst>
      <p:ext uri="{BB962C8B-B14F-4D97-AF65-F5344CB8AC3E}">
        <p14:creationId xmlns:p14="http://schemas.microsoft.com/office/powerpoint/2010/main" val="2010728123"/>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a:t>ایستادگی در برابر وسوسه «بیش مربیگری»</a:t>
            </a:r>
            <a:endParaRPr lang="en-US" sz="5400" b="1" dirty="0"/>
          </a:p>
        </p:txBody>
      </p:sp>
      <p:sp>
        <p:nvSpPr>
          <p:cNvPr id="3" name="Content Placeholder 2"/>
          <p:cNvSpPr>
            <a:spLocks noGrp="1"/>
          </p:cNvSpPr>
          <p:nvPr>
            <p:ph idx="1"/>
          </p:nvPr>
        </p:nvSpPr>
        <p:spPr/>
        <p:txBody>
          <a:bodyPr>
            <a:noAutofit/>
          </a:bodyPr>
          <a:lstStyle/>
          <a:p>
            <a:pPr marL="0" indent="0" algn="just" rtl="1">
              <a:lnSpc>
                <a:spcPct val="170000"/>
              </a:lnSpc>
              <a:buNone/>
            </a:pPr>
            <a:r>
              <a:rPr lang="fa-IR" sz="2200" b="1" dirty="0"/>
              <a:t>گاهی اصطلاح آموزش دانشجو محور به خصوص در دانشگاههایی که پذیرش و آموزش دانشجویان</a:t>
            </a:r>
            <a:br>
              <a:rPr lang="fa-IR" sz="2200" b="1" dirty="0"/>
            </a:br>
            <a:r>
              <a:rPr lang="fa-IR" sz="2200" b="1" dirty="0"/>
              <a:t>هزینه بر است بدین معنی است که هر چه دانشجویان بخواهند در اختیارشان قرار میدهند، به طوری</a:t>
            </a:r>
            <a:br>
              <a:rPr lang="fa-IR" sz="2200" b="1" dirty="0"/>
            </a:br>
            <a:r>
              <a:rPr lang="fa-IR" sz="2200" b="1" dirty="0"/>
              <a:t>که انگار مشتری یک کسب و کار یا مصرف کننده یک محصول هستند اگر مشتریان (مصرف کنندگان)</a:t>
            </a:r>
            <a:br>
              <a:rPr lang="fa-IR" sz="2200" b="1" dirty="0"/>
            </a:br>
            <a:r>
              <a:rPr lang="fa-IR" sz="2200" b="1" dirty="0"/>
              <a:t>ماشینی با رنگ روشن ،بخواهند ما چه کسی هستیم که از چرایی انتخاب آنها بپرسیم؟ آموزش به</a:t>
            </a:r>
            <a:br>
              <a:rPr lang="fa-IR" sz="2200" b="1" dirty="0"/>
            </a:br>
            <a:r>
              <a:rPr lang="fa-IR" sz="2200" b="1" dirty="0"/>
              <a:t>دانشجویان و تولید ،ماشین به هر حال یک چیز مشابه نیستند احترام به ظرفیت ورزشکاران جوان برای</a:t>
            </a:r>
            <a:br>
              <a:rPr lang="fa-IR" sz="2200" b="1" dirty="0"/>
            </a:br>
            <a:r>
              <a:rPr lang="fa-IR" sz="2200" b="1" dirty="0"/>
              <a:t>یادگیری به این معنی نیست که به آنها اجازه دهیم هر کاری که میخواهند انجام دهند. لزوماً به این</a:t>
            </a:r>
            <a:br>
              <a:rPr lang="fa-IR" sz="2200" b="1" dirty="0"/>
            </a:br>
            <a:r>
              <a:rPr lang="fa-IR" sz="2200" b="1" dirty="0"/>
              <a:t>معنی است که برای آنها تصمیمهای خوبی بگیریم تصمیمهایی که حداقل در این زمانه رایج و</a:t>
            </a:r>
            <a:br>
              <a:rPr lang="fa-IR" sz="2200" b="1" dirty="0"/>
            </a:br>
            <a:r>
              <a:rPr lang="fa-IR" sz="2200" b="1" dirty="0"/>
              <a:t>عامه پسند نیستند. </a:t>
            </a:r>
            <a:endParaRPr lang="en-US" sz="2200" b="1" dirty="0"/>
          </a:p>
        </p:txBody>
      </p:sp>
    </p:spTree>
    <p:extLst>
      <p:ext uri="{BB962C8B-B14F-4D97-AF65-F5344CB8AC3E}">
        <p14:creationId xmlns:p14="http://schemas.microsoft.com/office/powerpoint/2010/main" val="3477343900"/>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در غیر این صورت هیچ معنایی ندارد که بگوییم معلمان به دانش آموزان آموزش</a:t>
            </a:r>
            <a:br>
              <a:rPr lang="fa-IR" sz="2400" b="1" dirty="0"/>
            </a:br>
            <a:r>
              <a:rPr lang="fa-IR" sz="2400" b="1" dirty="0"/>
              <a:t>میدهند اما خطر بزرگتری که وجود دارد این است که ما هدف تصمیم گیری را فراموش کنیم </a:t>
            </a:r>
            <a:r>
              <a:rPr lang="fa-IR" sz="2400" b="1" dirty="0" smtClean="0"/>
              <a:t>آموزش امری </a:t>
            </a:r>
            <a:r>
              <a:rPr lang="fa-IR" sz="2400" b="1" dirty="0"/>
              <a:t>ضروری است که بخشی از آن مستلزم تصمیم گیری استاد برای دانشجویان است و اینکه در </a:t>
            </a:r>
            <a:r>
              <a:rPr lang="fa-IR" sz="2400" b="1" dirty="0" smtClean="0"/>
              <a:t>آن تناقضی </a:t>
            </a:r>
            <a:r>
              <a:rPr lang="fa-IR" sz="2400" b="1" dirty="0"/>
              <a:t>آمرانه وجود دارد تصمیم گیری آمرانه برای دانشجویان با هدف آموزش بهتر به آنان است </a:t>
            </a:r>
            <a:r>
              <a:rPr lang="fa-IR" sz="2400" b="1" dirty="0" smtClean="0"/>
              <a:t>به نحوی </a:t>
            </a:r>
            <a:r>
              <a:rPr lang="fa-IR" sz="2400" b="1" dirty="0"/>
              <a:t>که در نهایت بتوانند به طور مسئولانه تصمیم گیری کنند البته این نوع آموزش آمرانه، ممکن </a:t>
            </a:r>
            <a:r>
              <a:rPr lang="fa-IR" sz="2400" b="1" dirty="0" smtClean="0"/>
              <a:t>است زمینه </a:t>
            </a:r>
            <a:r>
              <a:rPr lang="fa-IR" sz="2400" b="1" dirty="0"/>
              <a:t>تبدیل آموزش به امری غیر ضروری را فراهم کند.</a:t>
            </a:r>
            <a:endParaRPr lang="en-US" sz="2400" b="1" dirty="0"/>
          </a:p>
        </p:txBody>
      </p:sp>
    </p:spTree>
    <p:extLst>
      <p:ext uri="{BB962C8B-B14F-4D97-AF65-F5344CB8AC3E}">
        <p14:creationId xmlns:p14="http://schemas.microsoft.com/office/powerpoint/2010/main" val="1628924564"/>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60000"/>
              </a:lnSpc>
              <a:buNone/>
            </a:pPr>
            <a:r>
              <a:rPr lang="fa-IR" sz="2200" b="1" dirty="0"/>
              <a:t>اختیارات زیادی که عموما به مربیان ورزش واگذار شده باعث می‌شود که اکثر آنها به راحتی </a:t>
            </a:r>
            <a:r>
              <a:rPr lang="fa-IR" sz="2200" b="1" dirty="0" smtClean="0"/>
              <a:t>هدف نهایی </a:t>
            </a:r>
            <a:r>
              <a:rPr lang="fa-IR" sz="2200" b="1" dirty="0"/>
              <a:t>شان از داشتن این اختیارات را فراموش کنند. اولین دلیل برای وجود یک برنامه ی ورزشی در </a:t>
            </a:r>
            <a:r>
              <a:rPr lang="fa-IR" sz="2200" b="1" dirty="0" smtClean="0"/>
              <a:t>سر فصلهای </a:t>
            </a:r>
            <a:r>
              <a:rPr lang="fa-IR" sz="2200" b="1" dirty="0"/>
              <a:t>تحصیلی آموزش به ورزشکاران جوان است. اگر این موضوع را فراموش کنید می‌توانید </a:t>
            </a:r>
            <a:r>
              <a:rPr lang="fa-IR" sz="2200" b="1" dirty="0" smtClean="0"/>
              <a:t>به راحتی </a:t>
            </a:r>
            <a:r>
              <a:rPr lang="fa-IR" sz="2200" b="1" dirty="0"/>
              <a:t>فکر کنید که این اختیارات خاص را به خاطر اینکه کسی هستید به شما داده‌اند و اینکه تمام </a:t>
            </a:r>
            <a:r>
              <a:rPr lang="fa-IR" sz="2200" b="1" dirty="0" smtClean="0"/>
              <a:t>تیم به </a:t>
            </a:r>
            <a:r>
              <a:rPr lang="fa-IR" sz="2200" b="1" dirty="0"/>
              <a:t>خاطر شماست که وجود دارد. سپس شروع می‌کنید به تصمیم‌گیری برای تیمی که فکر می‌کنید </a:t>
            </a:r>
            <a:r>
              <a:rPr lang="fa-IR" sz="2200" b="1" dirty="0" smtClean="0"/>
              <a:t>برای اهداف </a:t>
            </a:r>
            <a:r>
              <a:rPr lang="fa-IR" sz="2200" b="1" dirty="0"/>
              <a:t>شما کار می‌کند و قرار است حرفه شما را پیش ببرد و در نهایت باعث پیشرفت شما شود. </a:t>
            </a:r>
            <a:r>
              <a:rPr lang="fa-IR" sz="2200" b="1" dirty="0" smtClean="0"/>
              <a:t>اگر شما </a:t>
            </a:r>
            <a:r>
              <a:rPr lang="fa-IR" sz="2200" b="1" dirty="0"/>
              <a:t>درست کار کنید طبیعتا حرفه شما نیز پیشرفت می‌کند. بارها تاکید شده است که تفاوت زیادی </a:t>
            </a:r>
            <a:r>
              <a:rPr lang="fa-IR" sz="2200" b="1" dirty="0" smtClean="0"/>
              <a:t>میان غرور </a:t>
            </a:r>
            <a:r>
              <a:rPr lang="fa-IR" sz="2200" b="1" dirty="0"/>
              <a:t>و خودپسندی وجود دارد.</a:t>
            </a:r>
            <a:endParaRPr lang="en-US" sz="2200" b="1" dirty="0"/>
          </a:p>
        </p:txBody>
      </p:sp>
    </p:spTree>
    <p:extLst>
      <p:ext uri="{BB962C8B-B14F-4D97-AF65-F5344CB8AC3E}">
        <p14:creationId xmlns:p14="http://schemas.microsoft.com/office/powerpoint/2010/main" val="4152581037"/>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8049" y="1825625"/>
            <a:ext cx="10515600" cy="4351338"/>
          </a:xfrm>
        </p:spPr>
        <p:txBody>
          <a:bodyPr>
            <a:noAutofit/>
          </a:bodyPr>
          <a:lstStyle/>
          <a:p>
            <a:pPr marL="0" indent="0" algn="just" rtl="1">
              <a:lnSpc>
                <a:spcPct val="150000"/>
              </a:lnSpc>
              <a:buNone/>
            </a:pPr>
            <a:r>
              <a:rPr lang="fa-IR" sz="2400" b="1" dirty="0"/>
              <a:t>مربی مشخصا می‌تواند از بازیکنان مهم‌تر باشد. جالب است بدانید تغییر قوانین طی چند دهه </a:t>
            </a:r>
            <a:r>
              <a:rPr lang="fa-IR" sz="2400" b="1" dirty="0" smtClean="0"/>
              <a:t>گذشته به </a:t>
            </a:r>
            <a:r>
              <a:rPr lang="fa-IR" sz="2400" b="1" dirty="0"/>
              <a:t>خصوص در ورزش‌های دانشگاهی اختیارات مربی را به طور فزاینده‌ای افزایش داده تا حدی که </a:t>
            </a:r>
            <a:r>
              <a:rPr lang="fa-IR" sz="2400" b="1" dirty="0" smtClean="0"/>
              <a:t>در ورزش‌ها </a:t>
            </a:r>
            <a:r>
              <a:rPr lang="fa-IR" sz="2400" b="1" dirty="0"/>
              <a:t>و رقابت‌های بزرگ، دانشگاهی مربی معمولا نقطه تمرکز و کانون توجه همگان است. </a:t>
            </a:r>
            <a:r>
              <a:rPr lang="fa-IR" sz="2400" b="1" dirty="0" smtClean="0"/>
              <a:t>دیدگاه پیروزی </a:t>
            </a:r>
            <a:r>
              <a:rPr lang="fa-IR" sz="2400" b="1" dirty="0"/>
              <a:t>همه چیز است اغلب اوقات به تأکید بیش از حد مربی مربوط می‌شود. همچنین اغلب </a:t>
            </a:r>
            <a:r>
              <a:rPr lang="fa-IR" sz="2400" b="1" dirty="0" smtClean="0"/>
              <a:t>اوقات برای </a:t>
            </a:r>
            <a:r>
              <a:rPr lang="fa-IR" sz="2400" b="1" dirty="0"/>
              <a:t>مربی پیروزی از ارزش کمی برخوردار است. شغل، حقوق، اعتبار و فهرست پیروزی‌های </a:t>
            </a:r>
            <a:r>
              <a:rPr lang="fa-IR" sz="2400" b="1" dirty="0" smtClean="0"/>
              <a:t>مربی اموری </a:t>
            </a:r>
            <a:r>
              <a:rPr lang="fa-IR" sz="2400" b="1" dirty="0"/>
              <a:t>هستند که در ورای زمین بازی مهم هستند. در رابطه با این موضوع پرسش از خود در مقابل اینه</a:t>
            </a:r>
            <a:br>
              <a:rPr lang="fa-IR" sz="2400" b="1" dirty="0"/>
            </a:br>
            <a:r>
              <a:rPr lang="fa-IR" sz="2400" b="1" dirty="0"/>
              <a:t>این است که آیا من به عنوان مربی یا معلم ورزشکاران اینجا هستم یا آنها به خاطر من اینجا </a:t>
            </a:r>
            <a:r>
              <a:rPr lang="fa-IR" sz="2400" b="1" dirty="0" smtClean="0"/>
              <a:t>هستند؟ به </a:t>
            </a:r>
            <a:r>
              <a:rPr lang="fa-IR" sz="2400" b="1" dirty="0"/>
              <a:t>آنها آموزش می‌دهم یا آنها را در خدمت اهداف خویش قرار داده‌ام؟</a:t>
            </a:r>
            <a:endParaRPr lang="en-US" sz="2400" b="1" dirty="0"/>
          </a:p>
        </p:txBody>
      </p:sp>
    </p:spTree>
    <p:extLst>
      <p:ext uri="{BB962C8B-B14F-4D97-AF65-F5344CB8AC3E}">
        <p14:creationId xmlns:p14="http://schemas.microsoft.com/office/powerpoint/2010/main" val="3569594303"/>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0927" y="1790163"/>
            <a:ext cx="10515600" cy="5494383"/>
          </a:xfrm>
        </p:spPr>
        <p:txBody>
          <a:bodyPr>
            <a:noAutofit/>
          </a:bodyPr>
          <a:lstStyle/>
          <a:p>
            <a:pPr marL="0" indent="0" algn="just" rtl="1">
              <a:lnSpc>
                <a:spcPct val="150000"/>
              </a:lnSpc>
              <a:buNone/>
            </a:pPr>
            <a:r>
              <a:rPr lang="fa-IR" b="1" dirty="0"/>
              <a:t>یکی از نتایج تأکید بیش از حد بر اهمیت مربی احتمال ایجاد وسوسه «بیش مربیگری» است. </a:t>
            </a:r>
            <a:r>
              <a:rPr lang="fa-IR" b="1" dirty="0" smtClean="0"/>
              <a:t>اگر سوابق</a:t>
            </a:r>
            <a:r>
              <a:rPr lang="fa-IR" b="1" dirty="0"/>
              <a:t>، حرفه و یا خود شما نقطه تمرکز تلاش شما است، بنابراین تصمیم‌گیری برای همه </a:t>
            </a:r>
            <a:r>
              <a:rPr lang="fa-IR" b="1" dirty="0" smtClean="0"/>
              <a:t>بازیکنان و </a:t>
            </a:r>
            <a:r>
              <a:rPr lang="fa-IR" b="1" dirty="0"/>
              <a:t>انرژی و روحیه دادن به آنها اغواکننده است، حتی اگر با وحشت و ترس آمیخته شده باشد. </a:t>
            </a:r>
            <a:r>
              <a:rPr lang="fa-IR" b="1" dirty="0" smtClean="0"/>
              <a:t>اگر کارنامه </a:t>
            </a:r>
            <a:r>
              <a:rPr lang="fa-IR" b="1" dirty="0"/>
              <a:t>پیروزی‌ها یا شکست‌ها برای شما مهم هستند، شما باید از انجام هر کاری که درست و </a:t>
            </a:r>
            <a:r>
              <a:rPr lang="fa-IR" b="1" dirty="0" smtClean="0"/>
              <a:t>ضروری است </a:t>
            </a:r>
            <a:r>
              <a:rPr lang="fa-IR" b="1" dirty="0"/>
              <a:t>مطمئن شوید چه کار شما به نفع آموزش بازیکنان باشد چه نباشد. اما یادتان باشد؛ هدف </a:t>
            </a:r>
            <a:r>
              <a:rPr lang="fa-IR" b="1" dirty="0" smtClean="0"/>
              <a:t>نهایی شما </a:t>
            </a:r>
            <a:r>
              <a:rPr lang="fa-IR" b="1" dirty="0"/>
              <a:t>کمک به بازیکنان برای رشد و تبدیل آنها به افرادی بالغ و مستقل است. در مواردی </a:t>
            </a:r>
            <a:r>
              <a:rPr lang="fa-IR" b="1" dirty="0" smtClean="0"/>
              <a:t>مجبوریداجازه </a:t>
            </a:r>
            <a:r>
              <a:rPr lang="fa-IR" b="1" dirty="0"/>
              <a:t>دهید خودشان تصمیم بگیرند، اشتباه کنند و آنچه که به آنها آموخته‌اید را انجام دهند. </a:t>
            </a:r>
            <a:r>
              <a:rPr lang="fa-IR" b="1" dirty="0" smtClean="0"/>
              <a:t>بعضی مواقع </a:t>
            </a:r>
            <a:r>
              <a:rPr lang="fa-IR" b="1" dirty="0"/>
              <a:t>مجبورید به عنوان یک مربی از بازی کنار بکشید یا به مسئولیت خود به عنوان مربی که </a:t>
            </a:r>
            <a:r>
              <a:rPr lang="fa-IR" b="1" dirty="0" smtClean="0"/>
              <a:t>بخشی جدا </a:t>
            </a:r>
            <a:r>
              <a:rPr lang="fa-IR" b="1" dirty="0"/>
              <a:t>نشدنی از تلاشی تیمی است، برگردید. و همچنین مجبورید به آنها اجازه دهید خودشان </a:t>
            </a:r>
            <a:r>
              <a:rPr lang="fa-IR" b="1" dirty="0" smtClean="0"/>
              <a:t>بازی کنند</a:t>
            </a:r>
            <a:r>
              <a:rPr lang="fa-IR" b="1" dirty="0"/>
              <a:t>. در واقع این مربی نیست که پیروز می‌شود یا شکست می‌خورد، بلکه این تیم است که در </a:t>
            </a:r>
            <a:r>
              <a:rPr lang="fa-IR" b="1" dirty="0" smtClean="0"/>
              <a:t>نهایت پیروزی </a:t>
            </a:r>
            <a:r>
              <a:rPr lang="fa-IR" b="1" dirty="0"/>
              <a:t>یا شکست در کارنامه‌اش ثبت می‌شود. بر این اساس مربیان باید مربیگری کنند و بازیکنان بازی</a:t>
            </a:r>
            <a:endParaRPr lang="en-US" b="1" dirty="0"/>
          </a:p>
        </p:txBody>
      </p:sp>
    </p:spTree>
    <p:extLst>
      <p:ext uri="{BB962C8B-B14F-4D97-AF65-F5344CB8AC3E}">
        <p14:creationId xmlns:p14="http://schemas.microsoft.com/office/powerpoint/2010/main" val="3387389402"/>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z="5400" b="1" dirty="0" smtClean="0"/>
              <a:t>آموزش برقراری تعادل مناسب میان شوخی و جدی</a:t>
            </a:r>
            <a:endParaRPr lang="en-US" sz="5400" b="1" dirty="0"/>
          </a:p>
        </p:txBody>
      </p:sp>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smtClean="0"/>
              <a:t>مطمئناً، شما احترام به بازیکنان را با ایجاد تعادل مناسب در نحوه رفتارتان نشان می‌دهید. مربیانی که مسئولیت مربیگری «کمینه را به عهده نمی‌گیرند؛ خودشان را خیلی جدی می‌گیرند، خیلی به خودشان اهمیت میدهند و در مقابل آموزش بازیکنان را جدی نمیگیرند در حال ایفای نقش یک بیش مربی.هستند مانند والدین مربیان هم ممکن است در هر دو سمت دچار خطا و اشتباه شوند. شما میتوانید خود را با شرایط تطبیق دهید مثل تولید کنندگان خودرو که در قبال تقاضای بازار مسئولند شما می توانید به نحوی مسئولیت خود را نادیده بگیرید و یا میتوانید آنقدر جاه طلب باشید که از اختیارات قانونی تان سوء استفاده کنید.</a:t>
            </a:r>
            <a:endParaRPr lang="en-US" sz="2400" b="1" dirty="0"/>
          </a:p>
        </p:txBody>
      </p:sp>
    </p:spTree>
    <p:extLst>
      <p:ext uri="{BB962C8B-B14F-4D97-AF65-F5344CB8AC3E}">
        <p14:creationId xmlns:p14="http://schemas.microsoft.com/office/powerpoint/2010/main" val="3327869667"/>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8352" y="1838504"/>
            <a:ext cx="10515600" cy="4351338"/>
          </a:xfrm>
        </p:spPr>
        <p:txBody>
          <a:bodyPr>
            <a:normAutofit/>
          </a:bodyPr>
          <a:lstStyle/>
          <a:p>
            <a:pPr marL="0" indent="0" algn="just" rtl="1">
              <a:lnSpc>
                <a:spcPct val="150000"/>
              </a:lnSpc>
              <a:buNone/>
            </a:pPr>
            <a:r>
              <a:rPr lang="fa-IR" sz="2400" b="1" dirty="0"/>
              <a:t>برای یافتن این تعادل باید با خود روراست باشید به خصوص در مورد توانایی ها و محدودیت </a:t>
            </a:r>
            <a:r>
              <a:rPr lang="fa-IR" sz="2400" b="1" dirty="0" smtClean="0"/>
              <a:t>هایتان افراد </a:t>
            </a:r>
            <a:r>
              <a:rPr lang="fa-IR" sz="2400" b="1" dirty="0"/>
              <a:t>مختلف میخواهند و باید بخواهند روشهای مختلفی را برای برآمدن از پس مسئولیت </a:t>
            </a:r>
            <a:r>
              <a:rPr lang="fa-IR" sz="2400" b="1" dirty="0" smtClean="0"/>
              <a:t>مربیگری و </a:t>
            </a:r>
            <a:r>
              <a:rPr lang="fa-IR" sz="2400" b="1" dirty="0"/>
              <a:t>برای احترام به بازیکنان پیدا کنند بعضی مربیان میخواهند سرزنده تر و شوخ طبع تر از دیگران به </a:t>
            </a:r>
            <a:r>
              <a:rPr lang="fa-IR" sz="2400" b="1" dirty="0" smtClean="0"/>
              <a:t>نظر برسند </a:t>
            </a:r>
            <a:r>
              <a:rPr lang="fa-IR" sz="2400" b="1" dirty="0"/>
              <a:t>و برخی دیگر میخواهند جدی تر از دیگران باشند اما اصل اساسی یافتن یک تعادل و </a:t>
            </a:r>
            <a:r>
              <a:rPr lang="fa-IR" sz="2400" b="1" dirty="0" smtClean="0"/>
              <a:t>توازن مناسب </a:t>
            </a:r>
            <a:r>
              <a:rPr lang="fa-IR" sz="2400" b="1" dirty="0"/>
              <a:t>است. در تمرین آینه برخی مربیان باید به خود بگویند؛ آزاد و راحت باش»، و برخی دیگر </a:t>
            </a:r>
            <a:r>
              <a:rPr lang="fa-IR" sz="2400" b="1" dirty="0" smtClean="0"/>
              <a:t>نیز باید </a:t>
            </a:r>
            <a:r>
              <a:rPr lang="fa-IR" sz="2400" b="1" dirty="0"/>
              <a:t>بگویند؛ «جدی باش».</a:t>
            </a:r>
            <a:endParaRPr lang="en-US" sz="2400" b="1" dirty="0"/>
          </a:p>
        </p:txBody>
      </p:sp>
    </p:spTree>
    <p:extLst>
      <p:ext uri="{BB962C8B-B14F-4D97-AF65-F5344CB8AC3E}">
        <p14:creationId xmlns:p14="http://schemas.microsoft.com/office/powerpoint/2010/main" val="2629910193"/>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838200" y="1595437"/>
            <a:ext cx="10515600" cy="5262563"/>
          </a:xfrm>
        </p:spPr>
        <p:txBody>
          <a:bodyPr>
            <a:normAutofit/>
          </a:bodyPr>
          <a:lstStyle/>
          <a:p>
            <a:pPr marL="0" indent="0" algn="just" rtl="1">
              <a:lnSpc>
                <a:spcPct val="150000"/>
              </a:lnSpc>
              <a:buNone/>
            </a:pPr>
            <a:r>
              <a:rPr lang="fa-IR" sz="2400" b="1" dirty="0"/>
              <a:t>برای آنهایی که نیاز به گفتن راحت باش ،دارند یک راه به دست آوردن تعادل نگرشی </a:t>
            </a:r>
            <a:r>
              <a:rPr lang="fa-IR" sz="2400" b="1" dirty="0" smtClean="0"/>
              <a:t>نسبت به </a:t>
            </a:r>
            <a:r>
              <a:rPr lang="fa-IR" sz="2400" b="1" dirty="0"/>
              <a:t>جایگاه ورزش در زندگی ،است موضوعی که در فصل نهم کتاب بیشتر توضیح خواهیم داد. </a:t>
            </a:r>
            <a:r>
              <a:rPr lang="fa-IR" sz="2400" b="1" dirty="0" smtClean="0"/>
              <a:t>برای ورزشکاران </a:t>
            </a:r>
            <a:r>
              <a:rPr lang="fa-IR" sz="2400" b="1" dirty="0"/>
              <a:t>بازی همه چیز است و جدیت در مورد ،رقابت مستلزم این است که ما پا به میدان </a:t>
            </a:r>
            <a:r>
              <a:rPr lang="fa-IR" sz="2400" b="1" dirty="0" smtClean="0"/>
              <a:t>نگذاریم مگر </a:t>
            </a:r>
            <a:r>
              <a:rPr lang="fa-IR" sz="2400" b="1" dirty="0"/>
              <a:t>اینکه قصدمان این باشد هر چه در توان داریم .بگذاریم با توجه به مرگ چندین هزار انسان بی گناه </a:t>
            </a:r>
            <a:r>
              <a:rPr lang="fa-IR" sz="2400" b="1" dirty="0" smtClean="0"/>
              <a:t>در حمله </a:t>
            </a:r>
            <a:r>
              <a:rPr lang="fa-IR" sz="2400" b="1" dirty="0"/>
              <a:t>ی تروریستی مرکز تجارت جهانی دانشمندان همواره کوشیده اند راه حلی برای مبارزه با </a:t>
            </a:r>
            <a:r>
              <a:rPr lang="fa-IR" sz="2400" b="1" dirty="0" smtClean="0"/>
              <a:t>تروریسم درمانی </a:t>
            </a:r>
            <a:r>
              <a:rPr lang="fa-IR" sz="2400" b="1" dirty="0"/>
              <a:t>برای سرطان راه حلی برای پیشگیری از تیراندازی و کشتار نوجوانان در سطح شهرها و </a:t>
            </a:r>
            <a:r>
              <a:rPr lang="fa-IR" sz="2400" b="1" dirty="0" smtClean="0"/>
              <a:t>کشورها و </a:t>
            </a:r>
            <a:r>
              <a:rPr lang="fa-IR" sz="2400" b="1" dirty="0"/>
              <a:t>در نهایت راهی برای پیشگیری از آدم ربایی هزاران انسان بیگناه پیدا کنند ورزش همه چیز نیست </a:t>
            </a:r>
            <a:r>
              <a:rPr lang="fa-IR" sz="2400" b="1" dirty="0" smtClean="0"/>
              <a:t>اما یک </a:t>
            </a:r>
            <a:r>
              <a:rPr lang="fa-IR" sz="2400" b="1" dirty="0"/>
              <a:t>بازی و البته یکی از راه حلها است؛ مانند یک مسیر یا خیابان به سمت مقصد. موضوع این است </a:t>
            </a:r>
            <a:r>
              <a:rPr lang="fa-IR" sz="2400" b="1" dirty="0" smtClean="0"/>
              <a:t>که مسیرهای </a:t>
            </a:r>
            <a:r>
              <a:rPr lang="fa-IR" sz="2400" b="1" dirty="0"/>
              <a:t>دیگری هم وجود دارد.</a:t>
            </a:r>
            <a:endParaRPr lang="en-US" sz="2400" b="1" dirty="0"/>
          </a:p>
        </p:txBody>
      </p:sp>
    </p:spTree>
    <p:extLst>
      <p:ext uri="{BB962C8B-B14F-4D97-AF65-F5344CB8AC3E}">
        <p14:creationId xmlns:p14="http://schemas.microsoft.com/office/powerpoint/2010/main" val="3035676612"/>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smtClean="0"/>
              <a:t>بسکتبال – احترام بین بازیکنان و مربی</a:t>
            </a:r>
            <a:endParaRPr lang="en-US" sz="5400" b="1" dirty="0"/>
          </a:p>
        </p:txBody>
      </p:sp>
      <p:sp>
        <p:nvSpPr>
          <p:cNvPr id="3" name="Content Placeholder 2"/>
          <p:cNvSpPr>
            <a:spLocks noGrp="1"/>
          </p:cNvSpPr>
          <p:nvPr>
            <p:ph idx="1"/>
          </p:nvPr>
        </p:nvSpPr>
        <p:spPr/>
        <p:txBody>
          <a:bodyPr>
            <a:noAutofit/>
          </a:bodyPr>
          <a:lstStyle/>
          <a:p>
            <a:pPr marL="0" indent="0" algn="r" rtl="1">
              <a:lnSpc>
                <a:spcPct val="160000"/>
              </a:lnSpc>
              <a:buNone/>
            </a:pPr>
            <a:r>
              <a:rPr lang="fa-IR" sz="2400" b="1" dirty="0"/>
              <a:t>در برخی ورزش ها این مربی است که بازیکنان را برای مسابقه آماده می کند، اما این اقدام به معنای</a:t>
            </a:r>
          </a:p>
          <a:p>
            <a:pPr marL="0" indent="0" algn="r" rtl="1">
              <a:lnSpc>
                <a:spcPct val="160000"/>
              </a:lnSpc>
              <a:buNone/>
            </a:pPr>
            <a:r>
              <a:rPr lang="fa-IR" sz="2400" b="1" dirty="0"/>
              <a:t>حضور فعال در مسابقه نیست در بسکتبال مربی و بازیکن همزمان با یکدیگر تمرین میکنند و با هم</a:t>
            </a:r>
          </a:p>
          <a:p>
            <a:pPr marL="0" indent="0" algn="r" rtl="1">
              <a:lnSpc>
                <a:spcPct val="160000"/>
              </a:lnSpc>
              <a:buNone/>
            </a:pPr>
            <a:r>
              <a:rPr lang="fa-IR" sz="2400" b="1" dirty="0"/>
              <a:t>رقابت میکنند و این موضوع برقراری احترام پایدار میان مربی و برخی فوق ستاره های بسکتبال </a:t>
            </a:r>
            <a:r>
              <a:rPr lang="fa-IR" sz="2400" b="1" dirty="0" smtClean="0"/>
              <a:t>حرفه ای را </a:t>
            </a:r>
            <a:r>
              <a:rPr lang="fa-IR" sz="2400" b="1" dirty="0"/>
              <a:t>دشوار می کند. وظایف باید به روشنی تعریف و مشخص شوند ضروری است احترام گذاشتن </a:t>
            </a:r>
            <a:r>
              <a:rPr lang="fa-IR" sz="2400" b="1" dirty="0" smtClean="0"/>
              <a:t>واحترام </a:t>
            </a:r>
            <a:r>
              <a:rPr lang="fa-IR" sz="2400" b="1" dirty="0"/>
              <a:t>دیدن آموزش داده شود در ادامه پیشنهادها و توصیه هایی برای آموزش احترام به بازیکنان </a:t>
            </a:r>
            <a:r>
              <a:rPr lang="fa-IR" sz="2400" b="1" dirty="0" smtClean="0"/>
              <a:t>دریک </a:t>
            </a:r>
            <a:r>
              <a:rPr lang="fa-IR" sz="2400" b="1" dirty="0"/>
              <a:t>تیم بسکتبال لیگ جوانان یا سطح آموزشگاه ها ارایه خواهیم کرد</a:t>
            </a:r>
            <a:endParaRPr lang="en-US" sz="2400" b="1" dirty="0"/>
          </a:p>
        </p:txBody>
      </p:sp>
    </p:spTree>
    <p:extLst>
      <p:ext uri="{BB962C8B-B14F-4D97-AF65-F5344CB8AC3E}">
        <p14:creationId xmlns:p14="http://schemas.microsoft.com/office/powerpoint/2010/main" val="39980982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611" y="1754796"/>
            <a:ext cx="10058400" cy="3242207"/>
          </a:xfrm>
        </p:spPr>
        <p:txBody>
          <a:bodyPr>
            <a:normAutofit/>
          </a:bodyPr>
          <a:lstStyle/>
          <a:p>
            <a:pPr algn="ctr" rtl="1"/>
            <a:r>
              <a:rPr lang="fa-IR" sz="5400" b="1" dirty="0" smtClean="0"/>
              <a:t>فصل 1</a:t>
            </a:r>
            <a:br>
              <a:rPr lang="fa-IR" sz="5400" b="1" dirty="0" smtClean="0"/>
            </a:br>
            <a:r>
              <a:rPr lang="fa-IR" sz="5400" b="1" dirty="0" smtClean="0"/>
              <a:t/>
            </a:r>
            <a:br>
              <a:rPr lang="fa-IR" sz="5400" b="1" dirty="0" smtClean="0"/>
            </a:br>
            <a:r>
              <a:rPr lang="fa-IR" sz="5400" b="1" dirty="0" smtClean="0"/>
              <a:t>تعمق </a:t>
            </a:r>
            <a:r>
              <a:rPr lang="fa-IR" sz="5400" b="1" dirty="0"/>
              <a:t>در تجربیات فردی</a:t>
            </a:r>
            <a:endParaRPr lang="en-US" sz="5400" dirty="0"/>
          </a:p>
        </p:txBody>
      </p:sp>
    </p:spTree>
    <p:extLst>
      <p:ext uri="{BB962C8B-B14F-4D97-AF65-F5344CB8AC3E}">
        <p14:creationId xmlns:p14="http://schemas.microsoft.com/office/powerpoint/2010/main" val="4108839399"/>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5473" y="1709716"/>
            <a:ext cx="10515600" cy="4351338"/>
          </a:xfrm>
        </p:spPr>
        <p:txBody>
          <a:bodyPr>
            <a:noAutofit/>
          </a:bodyPr>
          <a:lstStyle/>
          <a:p>
            <a:pPr algn="just" rtl="1">
              <a:lnSpc>
                <a:spcPct val="150000"/>
              </a:lnSpc>
            </a:pPr>
            <a:r>
              <a:rPr lang="fa-IR" sz="2400" b="1" dirty="0"/>
              <a:t>برای بازیکنان شفاف کنید چطور شما را خطاب کنند (مربی) از همه بیشتر توصیه میشود </a:t>
            </a:r>
            <a:r>
              <a:rPr lang="fa-IR" sz="2400" b="1" dirty="0" smtClean="0"/>
              <a:t>صدا زدن </a:t>
            </a:r>
            <a:r>
              <a:rPr lang="fa-IR" sz="2400" b="1" dirty="0"/>
              <a:t>شما با اسم کوچک توصیه نمیشود این امر نشان میدهد که آنها نقش شما را پذیرفته اند و </a:t>
            </a:r>
            <a:r>
              <a:rPr lang="fa-IR" sz="2400" b="1" dirty="0" smtClean="0"/>
              <a:t>البته به شما این فرصت را می دهند که مربی آن ها باشید.</a:t>
            </a:r>
          </a:p>
          <a:p>
            <a:pPr algn="just" rtl="1">
              <a:lnSpc>
                <a:spcPct val="150000"/>
              </a:lnSpc>
            </a:pPr>
            <a:r>
              <a:rPr lang="fa-IR" sz="2400" b="1" dirty="0"/>
              <a:t>از بازیکنان بخواهید که با دقت به دستورات شما گوش دهند در جلسات تیمی و در طول تمرین به بازیکنان اجازه ندهید بین صحبتهای مربی حرف بزنند</a:t>
            </a:r>
            <a:r>
              <a:rPr lang="fa-IR" sz="2400" b="1" dirty="0" smtClean="0"/>
              <a:t>.</a:t>
            </a:r>
          </a:p>
          <a:p>
            <a:pPr algn="just" rtl="1">
              <a:lnSpc>
                <a:spcPct val="150000"/>
              </a:lnSpc>
            </a:pPr>
            <a:r>
              <a:rPr lang="fa-IR" sz="2400" b="1" dirty="0"/>
              <a:t>در مورد اینکه چه کسی در تیم تصمیم میگیرد صریح باشید. این کار مربی است که به عنوان مثال مشخص کند؛ چه کسی شروع کننده بازی است و یا چه بازیکنانی باید تعویض شوند. این کار به هیچ عنوان وظيفه بازيکنان، والدین با هواداران نیست.</a:t>
            </a:r>
            <a:endParaRPr lang="en-US" sz="2400" b="1" dirty="0"/>
          </a:p>
        </p:txBody>
      </p:sp>
    </p:spTree>
    <p:extLst>
      <p:ext uri="{BB962C8B-B14F-4D97-AF65-F5344CB8AC3E}">
        <p14:creationId xmlns:p14="http://schemas.microsoft.com/office/powerpoint/2010/main" val="760148469"/>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3957" y="605307"/>
            <a:ext cx="10515600" cy="5468625"/>
          </a:xfrm>
        </p:spPr>
        <p:txBody>
          <a:bodyPr>
            <a:normAutofit/>
          </a:bodyPr>
          <a:lstStyle/>
          <a:p>
            <a:pPr algn="just" rtl="1">
              <a:lnSpc>
                <a:spcPct val="150000"/>
              </a:lnSpc>
            </a:pPr>
            <a:r>
              <a:rPr lang="fa-IR" sz="2400" b="1" dirty="0"/>
              <a:t>از الگوها و مقایسه های مناسب برای توضیح چگونگی درک و شناخت اختیارات و مسئولیتها و مسئولیتهایتان در قبال بازیکنان استفاده کنید. برای مثال تأکید کنید که بازیکنانتان با شما همان طور محترمانه رفتار </a:t>
            </a:r>
            <a:r>
              <a:rPr lang="fa-IR" sz="2400" b="1" dirty="0" smtClean="0"/>
              <a:t>کنند که </a:t>
            </a:r>
            <a:r>
              <a:rPr lang="fa-IR" sz="2400" b="1" dirty="0"/>
              <a:t>با والدین یا سایر مربیان رفتار میکنند.</a:t>
            </a:r>
          </a:p>
          <a:p>
            <a:pPr algn="just" rtl="1">
              <a:lnSpc>
                <a:spcPct val="150000"/>
              </a:lnSpc>
            </a:pPr>
            <a:r>
              <a:rPr lang="fa-IR" sz="2400" b="1" dirty="0"/>
              <a:t>در مورد کوچکترین نشانه های بی احترامی سخت گیر باشید و به هیچ عنوان تحمل نکنید و </a:t>
            </a:r>
            <a:r>
              <a:rPr lang="fa-IR" sz="2400" b="1" dirty="0" smtClean="0"/>
              <a:t>ناراحتی خود </a:t>
            </a:r>
            <a:r>
              <a:rPr lang="fa-IR" sz="2400" b="1" dirty="0"/>
              <a:t>را از طریق چشم غره رفتار سرد یا تصمیمهای سؤال برانگیز از بازیکنان در موقعیتهای </a:t>
            </a:r>
            <a:r>
              <a:rPr lang="fa-IR" sz="2400" b="1" dirty="0" smtClean="0"/>
              <a:t>نامناسب نشان </a:t>
            </a:r>
            <a:r>
              <a:rPr lang="fa-IR" sz="2400" b="1" dirty="0"/>
              <a:t>دهید.</a:t>
            </a:r>
          </a:p>
          <a:p>
            <a:pPr algn="just" rtl="1">
              <a:lnSpc>
                <a:spcPct val="150000"/>
              </a:lnSpc>
            </a:pPr>
            <a:r>
              <a:rPr lang="fa-IR" sz="2400" b="1" dirty="0"/>
              <a:t>به بازیکنان نشان دهید که به آنها احترام میگذارید و از آنها انتظار دارید با رفتاری بزرگ </a:t>
            </a:r>
            <a:r>
              <a:rPr lang="fa-IR" sz="2400" b="1" dirty="0" smtClean="0"/>
              <a:t>منشانه با </a:t>
            </a:r>
            <a:r>
              <a:rPr lang="fa-IR" sz="2400" b="1" dirty="0"/>
              <a:t>شما رفتار کنند و شما هم اینگونه با آنها رفتار کنید به هر میزان که ممکن است با آنها </a:t>
            </a:r>
            <a:r>
              <a:rPr lang="fa-IR" sz="2400" b="1" dirty="0" smtClean="0"/>
              <a:t>مثل بزرگسالانی </a:t>
            </a:r>
            <a:r>
              <a:rPr lang="fa-IR" sz="2400" b="1" dirty="0"/>
              <a:t>که توانایی درک وظایف خودشان و شما را دارند رفتار کنید.</a:t>
            </a:r>
            <a:endParaRPr lang="en-US" sz="2400" b="1" dirty="0"/>
          </a:p>
        </p:txBody>
      </p:sp>
    </p:spTree>
    <p:extLst>
      <p:ext uri="{BB962C8B-B14F-4D97-AF65-F5344CB8AC3E}">
        <p14:creationId xmlns:p14="http://schemas.microsoft.com/office/powerpoint/2010/main" val="2021156256"/>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97735"/>
            <a:ext cx="10515600" cy="4979228"/>
          </a:xfrm>
        </p:spPr>
        <p:txBody>
          <a:bodyPr>
            <a:noAutofit/>
          </a:bodyPr>
          <a:lstStyle/>
          <a:p>
            <a:pPr algn="r" rtl="1">
              <a:lnSpc>
                <a:spcPct val="150000"/>
              </a:lnSpc>
            </a:pPr>
            <a:r>
              <a:rPr lang="fa-IR" sz="2200" b="1" dirty="0"/>
              <a:t>بعضی زمانها در طول فصل را به صحبتهای خصوصی و انفرادی با بازیکنان اختصاص دهید. </a:t>
            </a:r>
            <a:r>
              <a:rPr lang="fa-IR" sz="2200" b="1" dirty="0" smtClean="0"/>
              <a:t>درمورد </a:t>
            </a:r>
            <a:r>
              <a:rPr lang="fa-IR" sz="2200" b="1" dirty="0"/>
              <a:t>اینکه آنها در مورد گروه چگونه فکر میکند صحبت کنید از آنها نظر و پیشنهاد بخواهید و </a:t>
            </a:r>
            <a:r>
              <a:rPr lang="fa-IR" sz="2200" b="1" dirty="0" smtClean="0"/>
              <a:t>درفرصتهای </a:t>
            </a:r>
            <a:r>
              <a:rPr lang="fa-IR" sz="2200" b="1" dirty="0"/>
              <a:t>مناسب گفتگو کنید</a:t>
            </a:r>
          </a:p>
          <a:p>
            <a:pPr algn="r" rtl="1">
              <a:lnSpc>
                <a:spcPct val="150000"/>
              </a:lnSpc>
            </a:pPr>
            <a:r>
              <a:rPr lang="fa-IR" sz="2200" b="1" dirty="0"/>
              <a:t>اصول اخلاق ورزشی را در رفتارتان نشان دهید و با مثالها دستورالعملها راهنماییهای </a:t>
            </a:r>
            <a:r>
              <a:rPr lang="fa-IR" sz="2200" b="1" dirty="0" smtClean="0"/>
              <a:t>مشخص و </a:t>
            </a:r>
            <a:r>
              <a:rPr lang="fa-IR" sz="2200" b="1" dirty="0"/>
              <a:t>همچنین با تمرینهای پیشرفته به تدریج اصول و ویژگیهای اخلاق ورزشی را به آنها نشان دهید.</a:t>
            </a:r>
          </a:p>
          <a:p>
            <a:pPr algn="r" rtl="1">
              <a:lnSpc>
                <a:spcPct val="150000"/>
              </a:lnSpc>
            </a:pPr>
            <a:r>
              <a:rPr lang="fa-IR" sz="2200" b="1" dirty="0"/>
              <a:t>زمانی که در مورد اخلاق ورزشی صحبت میکنید زمین بسکتبال را با زندگی واقعی نیز پیوند </a:t>
            </a:r>
            <a:r>
              <a:rPr lang="fa-IR" sz="2200" b="1" dirty="0" smtClean="0"/>
              <a:t>بزنید.به </a:t>
            </a:r>
            <a:r>
              <a:rPr lang="fa-IR" sz="2200" b="1" dirty="0"/>
              <a:t>عبارت دیگر بازیکنانتان را روشن کنید شخصیت و خصوصیتی که آنها در باشگاه میسازند </a:t>
            </a:r>
            <a:r>
              <a:rPr lang="fa-IR" sz="2200" b="1" dirty="0" smtClean="0"/>
              <a:t>باید به </a:t>
            </a:r>
            <a:r>
              <a:rPr lang="fa-IR" sz="2200" b="1" dirty="0"/>
              <a:t>بقیه زندگی آنها نیز تسری پیدا کنند</a:t>
            </a:r>
          </a:p>
          <a:p>
            <a:pPr algn="r" rtl="1">
              <a:lnSpc>
                <a:spcPct val="150000"/>
              </a:lnSpc>
            </a:pPr>
            <a:r>
              <a:rPr lang="fa-IR" sz="2200" b="1" dirty="0"/>
              <a:t>فراموش نکنید که بازیکنانتان به تفریح و سرگرمی نیاز دارند بخشی از زمان تمرین را برای </a:t>
            </a:r>
            <a:r>
              <a:rPr lang="fa-IR" sz="2200" b="1" dirty="0" smtClean="0"/>
              <a:t>تمرینات و </a:t>
            </a:r>
            <a:r>
              <a:rPr lang="fa-IR" sz="2200" b="1" dirty="0"/>
              <a:t>فعالیتهایی که شاد و مفرح هستند اختصاص دهید.</a:t>
            </a:r>
            <a:endParaRPr lang="en-US" sz="2200" b="1" dirty="0"/>
          </a:p>
        </p:txBody>
      </p:sp>
    </p:spTree>
    <p:extLst>
      <p:ext uri="{BB962C8B-B14F-4D97-AF65-F5344CB8AC3E}">
        <p14:creationId xmlns:p14="http://schemas.microsoft.com/office/powerpoint/2010/main" val="2229674312"/>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5400" b="1" dirty="0" smtClean="0"/>
              <a:t>جمع بندی</a:t>
            </a:r>
            <a:endParaRPr lang="en-US" sz="5400" b="1" dirty="0"/>
          </a:p>
        </p:txBody>
      </p:sp>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رابطه ی بین مربی و بازیکنان رابطه ی خاصی است. این رابطه بر اساس شخصیت و سن بازیکنان و ورزشی که در </a:t>
            </a:r>
            <a:r>
              <a:rPr lang="fa-IR" sz="2400" b="1" dirty="0" smtClean="0"/>
              <a:t>آن فعالیت </a:t>
            </a:r>
            <a:r>
              <a:rPr lang="fa-IR" sz="2400" b="1" dirty="0"/>
              <a:t>میکنند متفاوت است. اما چیزی که در فصل حاضر تلاش کردیم بیان کنیم این است که رابطه مذکور </a:t>
            </a:r>
            <a:r>
              <a:rPr lang="fa-IR" sz="2400" b="1" dirty="0" smtClean="0"/>
              <a:t>باید محترمانه </a:t>
            </a:r>
            <a:r>
              <a:rPr lang="fa-IR" sz="2400" b="1" dirty="0"/>
              <a:t>و متقابل باشد این احترام نظیر احترام به حریفان هم تیمیها و داوران بر اساس ماهیت رقابت ورزشی </a:t>
            </a:r>
            <a:r>
              <a:rPr lang="fa-IR" sz="2400" b="1" dirty="0" smtClean="0"/>
              <a:t>و نقشی </a:t>
            </a:r>
            <a:r>
              <a:rPr lang="fa-IR" sz="2400" b="1" dirty="0"/>
              <a:t>که مربی در یک تلاش تیمی ایفا میکند بنا می.شود. از آنجا که مربی بزرگتر است و در تیمهای دانش آموزی </a:t>
            </a:r>
            <a:r>
              <a:rPr lang="fa-IR" sz="2400" b="1" dirty="0" smtClean="0"/>
              <a:t>یک «معلم</a:t>
            </a:r>
            <a:r>
              <a:rPr lang="fa-IR" sz="2400" b="1" dirty="0"/>
              <a:t>» و به معنای واقعی کلمه یک «راهنما» محسوب میشود باید مسئولیت ساخت این ارتباط تعاملی و محترمانه را </a:t>
            </a:r>
            <a:r>
              <a:rPr lang="fa-IR" sz="2400" b="1" dirty="0" smtClean="0"/>
              <a:t>نیز بر </a:t>
            </a:r>
            <a:r>
              <a:rPr lang="fa-IR" sz="2400" b="1" dirty="0"/>
              <a:t>عهده بگیرد.</a:t>
            </a:r>
            <a:endParaRPr lang="en-US" sz="2400" b="1" dirty="0"/>
          </a:p>
        </p:txBody>
      </p:sp>
    </p:spTree>
    <p:extLst>
      <p:ext uri="{BB962C8B-B14F-4D97-AF65-F5344CB8AC3E}">
        <p14:creationId xmlns:p14="http://schemas.microsoft.com/office/powerpoint/2010/main" val="1288897823"/>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128" y="2733589"/>
            <a:ext cx="10058400" cy="1450757"/>
          </a:xfrm>
        </p:spPr>
        <p:txBody>
          <a:bodyPr>
            <a:noAutofit/>
          </a:bodyPr>
          <a:lstStyle/>
          <a:p>
            <a:pPr algn="ctr" rtl="1"/>
            <a:r>
              <a:rPr lang="fa-IR" sz="5400" b="1" dirty="0"/>
              <a:t>فصل 8 </a:t>
            </a:r>
            <a:r>
              <a:rPr lang="en-US" sz="5400" b="1" dirty="0" smtClean="0"/>
              <a:t/>
            </a:r>
            <a:br>
              <a:rPr lang="en-US" sz="5400" b="1" dirty="0" smtClean="0"/>
            </a:br>
            <a:r>
              <a:rPr lang="en-US" sz="5400" b="1" dirty="0"/>
              <a:t/>
            </a:r>
            <a:br>
              <a:rPr lang="en-US" sz="5400" b="1" dirty="0"/>
            </a:br>
            <a:r>
              <a:rPr lang="fa-IR" sz="5400" b="1" dirty="0" smtClean="0"/>
              <a:t> </a:t>
            </a:r>
            <a:r>
              <a:rPr lang="fa-IR" sz="5400" b="1" dirty="0"/>
              <a:t>ورزش ، جامعه و تربیت</a:t>
            </a:r>
            <a:endParaRPr lang="en-US" sz="5400" dirty="0"/>
          </a:p>
        </p:txBody>
      </p:sp>
    </p:spTree>
    <p:extLst>
      <p:ext uri="{BB962C8B-B14F-4D97-AF65-F5344CB8AC3E}">
        <p14:creationId xmlns:p14="http://schemas.microsoft.com/office/powerpoint/2010/main" val="3241155006"/>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endParaRPr lang="en-US" sz="5400" b="1" dirty="0"/>
          </a:p>
        </p:txBody>
      </p:sp>
      <p:sp>
        <p:nvSpPr>
          <p:cNvPr id="3" name="Content Placeholder 2"/>
          <p:cNvSpPr>
            <a:spLocks noGrp="1"/>
          </p:cNvSpPr>
          <p:nvPr>
            <p:ph idx="1"/>
          </p:nvPr>
        </p:nvSpPr>
        <p:spPr/>
        <p:txBody>
          <a:bodyPr>
            <a:noAutofit/>
          </a:bodyPr>
          <a:lstStyle/>
          <a:p>
            <a:pPr marL="0" indent="0" algn="just" rtl="1">
              <a:lnSpc>
                <a:spcPct val="150000"/>
              </a:lnSpc>
              <a:buNone/>
            </a:pPr>
            <a:r>
              <a:rPr lang="fa-IR" sz="2400" b="1" dirty="0"/>
              <a:t>هنوز هم تصور می شود که آموزش همزمان مفاهیمی چون صداقت عدالت و شجاعت در کنار یادگیری و تمرین مانع ثروتمند شدن مشهور شدن و قدرتمند شدنمان می شود با اینکه ممکن است خوبی و درستی همواره یک مانع لغزنده بالقوه برای جاه طلبی هایمان باشند اما می توان امیدوار بود که در سایه رعایت استانداردهای اخلاقی فضیلت گرایانه به فردی ثروتمند مشهور و قدرتمند تبدیل شویم بنابراین اگر در جامعه ای ملاک خوبی انسان ها ظاهر آنها باشد باید کنیم باید منتظر بود که مفهوم تقوا و عمل درست به تدریج رنگ ببازد و کم کم از بین برود</a:t>
            </a:r>
          </a:p>
          <a:p>
            <a:pPr marL="0" indent="0" algn="just" rtl="1">
              <a:lnSpc>
                <a:spcPct val="150000"/>
              </a:lnSpc>
              <a:buNone/>
            </a:pPr>
            <a:r>
              <a:rPr lang="fa-IR" sz="2400" b="1" dirty="0"/>
              <a:t>                                                                     السدیر ، مک اینتایر ، در پی فضیلت</a:t>
            </a:r>
          </a:p>
        </p:txBody>
      </p:sp>
    </p:spTree>
    <p:extLst>
      <p:ext uri="{BB962C8B-B14F-4D97-AF65-F5344CB8AC3E}">
        <p14:creationId xmlns:p14="http://schemas.microsoft.com/office/powerpoint/2010/main" val="740572295"/>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a:t>ورزش ، جامعه و تربیت</a:t>
            </a:r>
            <a:endParaRPr lang="en-US" sz="5400" b="1" dirty="0"/>
          </a:p>
        </p:txBody>
      </p:sp>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در بخش پایانی این کتاب، مجدداً به دنبال پاسخ به سؤالات مطرح شده در فصل اول هستیم. ما می توانیم ورزش را به دو صورت نگاه کنیم؛ همان طور که تلاش کردیم فضیلت اخلاق ورزشی و اصول احترام در نقش های مختلف حوزه ورزش را نشان دهیم میتوانیم بر روی ماهیت اصلی ورزش متمرکزشویم و یا میتوانیم بر آنچه در دنیای ورزش معمول و رایج است تمرکز کنیم؛ مواردی که ارزشهای قانونی، رقابتی و ذاتی آن هستند و زمینه بروز چالشها و درگیریها بر سر یک خواست مشترک را فراهم می کنند. </a:t>
            </a:r>
            <a:endParaRPr lang="en-US" sz="2400" b="1" dirty="0"/>
          </a:p>
        </p:txBody>
      </p:sp>
    </p:spTree>
    <p:extLst>
      <p:ext uri="{BB962C8B-B14F-4D97-AF65-F5344CB8AC3E}">
        <p14:creationId xmlns:p14="http://schemas.microsoft.com/office/powerpoint/2010/main" val="1574835199"/>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البته در این میان رسمها و سنتهایی وجود دارند که استانداردهای متعالی بودن را شکل می دهند. با این حال ما مشخصاً در مورد جهان ورزش یا دنیای یک ورزش خاص، یا بازی جهانی ابداع شده با قوانینی خاص صحبت میکنیم در این جهان ایده آل مکان (فضا) و زمان از جهان معمولی جدا شده و ارزشهای درونی این دنیا به پیروزی ،موفقیت برتری سخت کوشی، پشتکار و شجاعت درمواجهه با چالشهای احتمالی و چیزهایی از این دست تقلیل می یابد.</a:t>
            </a:r>
          </a:p>
          <a:p>
            <a:pPr marL="0" indent="0" algn="just" rtl="1">
              <a:lnSpc>
                <a:spcPct val="150000"/>
              </a:lnSpc>
              <a:buNone/>
            </a:pPr>
            <a:endParaRPr lang="fa-IR" sz="2400" b="1" dirty="0"/>
          </a:p>
          <a:p>
            <a:pPr marL="0" indent="0" algn="just" rtl="1">
              <a:lnSpc>
                <a:spcPct val="150000"/>
              </a:lnSpc>
              <a:buNone/>
            </a:pPr>
            <a:endParaRPr lang="en-US" sz="2400" b="1" dirty="0"/>
          </a:p>
        </p:txBody>
      </p:sp>
    </p:spTree>
    <p:extLst>
      <p:ext uri="{BB962C8B-B14F-4D97-AF65-F5344CB8AC3E}">
        <p14:creationId xmlns:p14="http://schemas.microsoft.com/office/powerpoint/2010/main" val="358106171"/>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b="1" dirty="0"/>
              <a:t>ورزش به مثابه جهانی کوچک</a:t>
            </a:r>
            <a:endParaRPr lang="en-US" b="1" dirty="0"/>
          </a:p>
        </p:txBody>
      </p:sp>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از منظری دیگر جهان بازی یا جهان ورزش پاکتر و یا درست تر از جهان واقعی نیست. صحبت درمورد ورزش به مثابه جهانی کوچک موضوعی پیش پا افتاده ای است که نشان میدهد ورزش؛ بازتاب دنیایی بزرگتر است. اما این گزاره گزاره ای مبهم است زمانی که تلاش میکنیم جهان ورزش را از جهان واقعی جدا کنیم ممکن است با صفات کیفیتهای درونی و یا قوانینی مواجه شویم که همگی به دنبال ایجاد یک فضای ایده آل مملو از عدالت مطلق هستند فضایی که ممکن است ما را تحت تأثیرقرار دهد.</a:t>
            </a:r>
            <a:endParaRPr lang="en-US" sz="2400" b="1" dirty="0"/>
          </a:p>
        </p:txBody>
      </p:sp>
    </p:spTree>
    <p:extLst>
      <p:ext uri="{BB962C8B-B14F-4D97-AF65-F5344CB8AC3E}">
        <p14:creationId xmlns:p14="http://schemas.microsoft.com/office/powerpoint/2010/main" val="1140474016"/>
      </p:ext>
    </p:extLst>
  </p:cSld>
  <p:clrMapOvr>
    <a:masterClrMapping/>
  </p:clrMapOvr>
  <p:timing>
    <p:tnLst>
      <p:par>
        <p:cT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اگر تصور ما این است که واقعیت زندگیمان در خارج از جهان ،ورزش، واقعیتی غیر منصفانه است،ما واقعیتی مثل پرتاب توپ در یک منطقه مشخص را ترجیح میدهیم حلقه بسکتبالی که همیشه درارتفاع ثابتی از زمین قرار دارد و اگر شما در مسیر خود بایستید صرف نظر از مسابقه، گروه، جنسیت یا نژاد، پیروز مسابقه خواهید شد اما این عادی نیست که مردم ورزش را به مثابه یک جهان کوچک تفسیر یا تصور کنند.</a:t>
            </a:r>
          </a:p>
          <a:p>
            <a:pPr marL="0" indent="0" algn="just" rtl="1">
              <a:lnSpc>
                <a:spcPct val="150000"/>
              </a:lnSpc>
              <a:buNone/>
            </a:pPr>
            <a:endParaRPr lang="en-US" sz="2400" b="1" dirty="0"/>
          </a:p>
        </p:txBody>
      </p:sp>
    </p:spTree>
    <p:extLst>
      <p:ext uri="{BB962C8B-B14F-4D97-AF65-F5344CB8AC3E}">
        <p14:creationId xmlns:p14="http://schemas.microsoft.com/office/powerpoint/2010/main" val="653535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845733"/>
            <a:ext cx="10058400" cy="4310367"/>
          </a:xfrm>
        </p:spPr>
        <p:txBody>
          <a:bodyPr>
            <a:normAutofit fontScale="92500"/>
          </a:bodyPr>
          <a:lstStyle/>
          <a:p>
            <a:pPr marL="0" indent="0" algn="just" rtl="1">
              <a:lnSpc>
                <a:spcPct val="150000"/>
              </a:lnSpc>
              <a:buNone/>
            </a:pPr>
            <a:r>
              <a:rPr lang="fa-IR" sz="2400" b="1" i="1" dirty="0">
                <a:solidFill>
                  <a:schemeClr val="tx1"/>
                </a:solidFill>
              </a:rPr>
              <a:t>زندگی بدون فکر ارزش زیستن ندارد.</a:t>
            </a:r>
          </a:p>
          <a:p>
            <a:pPr marL="0" indent="0" algn="just" rtl="1">
              <a:lnSpc>
                <a:spcPct val="150000"/>
              </a:lnSpc>
              <a:buNone/>
            </a:pPr>
            <a:r>
              <a:rPr lang="fa-IR" sz="2400" b="1" i="1" dirty="0">
                <a:solidFill>
                  <a:schemeClr val="tx1"/>
                </a:solidFill>
              </a:rPr>
              <a:t>                                                                                                               افلاطون</a:t>
            </a:r>
          </a:p>
          <a:p>
            <a:pPr marL="0" indent="0" algn="just" rtl="1">
              <a:lnSpc>
                <a:spcPct val="150000"/>
              </a:lnSpc>
              <a:buNone/>
            </a:pPr>
            <a:r>
              <a:rPr lang="fa-IR" sz="2600" b="1" dirty="0">
                <a:solidFill>
                  <a:schemeClr val="tx1"/>
                </a:solidFill>
              </a:rPr>
              <a:t>بهترین نقطه برای شروع ، توجه به تجارب فردی خودتان است. از شما انتظار داریم تجارب شخصی تان را مرور کنید و با شناختی که از این تجارب دارید اجازه دهید به چالش کشیده شوند،و البته هرگز توقع نداریم که این تجارب را کنار بگذارید. احتمالا بسیاری از شما تلاش کردید که آرام آرام ارزش های اخلاقی را به بازیکنانتان بیاموزید. اما این آموزش تا چه حد، در حد مربیگری شما پررنگ بوده است؟ آیا اخلاق ورزشی برای بازیکنانتان مهم است؟برای خودتان چطور؟</a:t>
            </a:r>
          </a:p>
          <a:p>
            <a:pPr marL="0" indent="0" algn="r" rtl="1">
              <a:buNone/>
            </a:pPr>
            <a:endParaRPr lang="en-US" dirty="0">
              <a:solidFill>
                <a:schemeClr val="tx1"/>
              </a:solidFill>
            </a:endParaRPr>
          </a:p>
          <a:p>
            <a:pPr marL="0" indent="0">
              <a:buNone/>
            </a:pPr>
            <a:endParaRPr lang="en-US" dirty="0">
              <a:solidFill>
                <a:schemeClr val="tx1"/>
              </a:solidFill>
            </a:endParaRPr>
          </a:p>
          <a:p>
            <a:pPr algn="r" rtl="1"/>
            <a:endParaRPr lang="en-US" dirty="0">
              <a:solidFill>
                <a:schemeClr val="tx1"/>
              </a:solidFill>
            </a:endParaRPr>
          </a:p>
        </p:txBody>
      </p:sp>
    </p:spTree>
    <p:extLst>
      <p:ext uri="{BB962C8B-B14F-4D97-AF65-F5344CB8AC3E}">
        <p14:creationId xmlns:p14="http://schemas.microsoft.com/office/powerpoint/2010/main" val="744650949"/>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در مقابل تفسیر انزواطلبانه پیرامون جهان کوچک ،ورزش، تفسیر متن گرا قرار دارد که این</a:t>
            </a:r>
            <a:br>
              <a:rPr lang="fa-IR" sz="2400" b="1" dirty="0"/>
            </a:br>
            <a:r>
              <a:rPr lang="fa-IR" sz="2400" b="1" dirty="0"/>
              <a:t>تفسیر، دیدگاه کاملاً متفاوتی را ایجاد میکند که بر عناصر مختلف ورزش معاصر تأکید می کند. بر اساس این ،تفسیر ورزش پدیدهای اجتماعی است که ابعاد زندگی اجتماعی ما را بازتاب میدهد. از همین رو تأثير برای مردمی که سؤالاتی در مورد مسابقه جنسیت ملیت و مشکلات اقتصادی دارند و نسبت به ورزش بر دیگر جنبه های جامعه آگاه هستند مفهوم ورزش معاصر تعجب آور و هیجان انگیز نیست. تقابل دو رویکرد انزواطلبانه و متن گرا به ورزش منتهی نمیشود البته ورزش به ناچار تحت تأثیر واقعیتهای بزرگتر اجتماعی است </a:t>
            </a:r>
            <a:endParaRPr lang="en-US" sz="2400" b="1" dirty="0"/>
          </a:p>
        </p:txBody>
      </p:sp>
    </p:spTree>
    <p:extLst>
      <p:ext uri="{BB962C8B-B14F-4D97-AF65-F5344CB8AC3E}">
        <p14:creationId xmlns:p14="http://schemas.microsoft.com/office/powerpoint/2010/main" val="4003611240"/>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9715" y="1803042"/>
            <a:ext cx="10515600" cy="5352715"/>
          </a:xfrm>
        </p:spPr>
        <p:txBody>
          <a:bodyPr>
            <a:normAutofit/>
          </a:bodyPr>
          <a:lstStyle/>
          <a:p>
            <a:pPr marL="0" indent="0" algn="just" rtl="1">
              <a:lnSpc>
                <a:spcPct val="150000"/>
              </a:lnSpc>
              <a:buNone/>
            </a:pPr>
            <a:r>
              <a:rPr lang="fa-IR" sz="2200" b="1" dirty="0"/>
              <a:t>و از آنجا که راهبردهای شناسایی جنبه های چالشی زندگی اجتماعی ما را به جامعه شناسان تاریخ دانان و اقتصاددانان نشان میدهد مهم است. خطر از آنجا آغاز می شود که ورزش به ابزاری تبدیل میشود که بر حقایق اجتماعی و اقتصادی جامعه سایه افکنده و در نتیجه واقعیتهای درونی ورزش صدمه خورده و نادیده گرفته میشود. زمانیکه به ورزش معاصر» نگاه میکنیم با چه چیزی روبرو میشویم؟ حتی همین عبارت هم میتواند گمراه کننده باشد. جای تعجب نیست اگر منتقدان ورزش معاصر؛ در واکنش به آنچه میبینند صدای خود را بالا ببرند؛ تقلب، افزایش استفاده از دارو، پرخاشگری، خودخواهی دستمزدهای نجومی خودپسندی و بی احترامی. واقعاً فرزندان ما چه چیزی از دنیای تماماً تجاری شده ورزش خواهند آموخت؟ آیا پیروزی همه چیز زندگی است؟ کسب درآمد و پول هنگفت؟ طوری عمل میکنند که گویی آنها با ورزش حرفه ایشان مرکز جهان هستند؟ شاید ما باید ورزش را به عنوان یک فعالیت فرارقابتی که باعث ترویج از خودبیگانگی پرخاشگری و مادی گرایی میشود تحریم کنیم.</a:t>
            </a:r>
          </a:p>
          <a:p>
            <a:pPr marL="0" indent="0" algn="just" rtl="1">
              <a:lnSpc>
                <a:spcPct val="150000"/>
              </a:lnSpc>
              <a:buNone/>
            </a:pPr>
            <a:endParaRPr lang="en-US" sz="2200" b="1" dirty="0"/>
          </a:p>
        </p:txBody>
      </p:sp>
    </p:spTree>
    <p:extLst>
      <p:ext uri="{BB962C8B-B14F-4D97-AF65-F5344CB8AC3E}">
        <p14:creationId xmlns:p14="http://schemas.microsoft.com/office/powerpoint/2010/main" val="3287566653"/>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just" rtl="1">
              <a:lnSpc>
                <a:spcPct val="160000"/>
              </a:lnSpc>
              <a:buNone/>
            </a:pPr>
            <a:r>
              <a:rPr lang="fa-IR" sz="2400" b="1" dirty="0"/>
              <a:t>کولین مک گین" در کتاب «ورزش؛ (هنر) (زندگی) دارای تفسیری خواندنی در مورد این جنبه های نگران کننده ورزش است</a:t>
            </a:r>
            <a:r>
              <a:rPr lang="fa-IR" sz="2400" b="1" dirty="0" smtClean="0"/>
              <a:t>:</a:t>
            </a:r>
            <a:endParaRPr lang="en-US" sz="2400" b="1" dirty="0" smtClean="0"/>
          </a:p>
          <a:p>
            <a:pPr marL="0" indent="0" algn="just" rtl="1">
              <a:lnSpc>
                <a:spcPct val="160000"/>
              </a:lnSpc>
              <a:buNone/>
            </a:pPr>
            <a:r>
              <a:rPr lang="fa-IR" sz="2400" b="1" dirty="0"/>
              <a:t/>
            </a:r>
            <a:br>
              <a:rPr lang="fa-IR" sz="2400" b="1" dirty="0"/>
            </a:br>
            <a:r>
              <a:rPr lang="fa-IR" sz="2400" b="1" dirty="0"/>
              <a:t>پاسخ من به این تردیدها و بدگمانی ها بسیار ساده است آن چیزی که ما تفسیر می کنیم؛ فساد (در) ورزش است نه ذات آن بله انگیزه ها و روحیات ورزشی ما است که فاسد شده و تقلیل یافته است؛ اما این ربطی به ذات ورزش ندارد این وضعیتی است که از خارج ورزش بر آن حادث میشود. مشکل اصلی در واقع پول سرمایه داری و تجاری سازی است آیا شما فکر میکنید رابطه جنسی باید ممنوع شود؟ </a:t>
            </a:r>
            <a:endParaRPr lang="en-US" sz="2400" b="1" dirty="0"/>
          </a:p>
        </p:txBody>
      </p:sp>
    </p:spTree>
    <p:extLst>
      <p:ext uri="{BB962C8B-B14F-4D97-AF65-F5344CB8AC3E}">
        <p14:creationId xmlns:p14="http://schemas.microsoft.com/office/powerpoint/2010/main" val="1881992700"/>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06073"/>
            <a:ext cx="10515600" cy="5146653"/>
          </a:xfrm>
        </p:spPr>
        <p:txBody>
          <a:bodyPr>
            <a:noAutofit/>
          </a:bodyPr>
          <a:lstStyle/>
          <a:p>
            <a:pPr marL="0" indent="0" algn="just" rtl="1">
              <a:lnSpc>
                <a:spcPct val="160000"/>
              </a:lnSpc>
              <a:buNone/>
            </a:pPr>
            <a:r>
              <a:rPr lang="fa-IR" sz="2300" b="1" dirty="0"/>
              <a:t>آیا فکر میکنید که رابطه جنسی ذاتاً چیز بدی است؟ امیدوارم که این گونه نباشد. اما</a:t>
            </a:r>
            <a:br>
              <a:rPr lang="fa-IR" sz="2300" b="1" dirty="0"/>
            </a:br>
            <a:r>
              <a:rPr lang="fa-IR" sz="2300" b="1" dirty="0"/>
              <a:t>رابطه جنسی هم با پول سرمایه داری و تجاری سازی به فساد کشیده شده است. در واقع، سؤال این است که رابطه جنسی همیشه فاسد بوده یا اینکه به فساد کشیده شده است؟ برخی با ساخت فیلم های پورنو گرافی ترویج روسپیگری و بردگی جنسی به دنبال درآمدزایی از رابطه جنسی هستند و بنابراین آن را به فساد کشانده اند اما این بدان معنی نیست که رابطه جنسی که ضامن تولید مثل و بقای نسل انسان است به خودی خود چیز بدی است؛ در واقع فساد بخشی از ذات و ماهیت آن نیست. تقریباً هرچیز با ارزشی با ورود پول میتواند به فساد کشیده شود به) وضعیت بازار هنر و سیاست نگاه </a:t>
            </a:r>
            <a:r>
              <a:rPr lang="fa-IR" sz="2300" b="1" dirty="0" smtClean="0"/>
              <a:t>کنیدبنابراین </a:t>
            </a:r>
            <a:r>
              <a:rPr lang="fa-IR" sz="2300" b="1" dirty="0"/>
              <a:t>ورزش حرفه ای و خیلی کمتر ورزش قهرمانی به جهت وابستگی به پول تغییر شکل داده و با فساد آلوده شده است.</a:t>
            </a:r>
          </a:p>
          <a:p>
            <a:pPr marL="0" indent="0" algn="just" rtl="1">
              <a:lnSpc>
                <a:spcPct val="160000"/>
              </a:lnSpc>
              <a:buNone/>
            </a:pPr>
            <a:endParaRPr lang="en-US" sz="2300" b="1" dirty="0"/>
          </a:p>
        </p:txBody>
      </p:sp>
    </p:spTree>
    <p:extLst>
      <p:ext uri="{BB962C8B-B14F-4D97-AF65-F5344CB8AC3E}">
        <p14:creationId xmlns:p14="http://schemas.microsoft.com/office/powerpoint/2010/main" val="16832491"/>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تحلیل مک گین، روشی مفید برای بررسی چالشهای حوزه ورزش و جامعه فراهم آورده است.پدیده ورزش به خودی خود وجود دارد و عوامل مختلفی هستند که باعث آلودگی و یا</a:t>
            </a:r>
            <a:br>
              <a:rPr lang="fa-IR" sz="2400" b="1" dirty="0"/>
            </a:br>
            <a:r>
              <a:rPr lang="fa-IR" sz="2400" b="1" dirty="0"/>
              <a:t>می.شوند بازیکنان بیس بال تیم تی سی یو که در مقدمه کتاب به آنها اشاره شد خودشان را به عنوان بازیکنانی در نظر گرفتند که با قوانین و قراردادهای ضمنی منعقد شده و از طریق اعتقاد به مفاهیمی چون فتوت و مردانگی و ارزشهایی که در ورزش وجود دارد هدایت میشوند. به نظر میرسد که آنها نسبتاً به نتایج اقتصادی شکست در رقابتها بی توجه هستند و در واقع باید باشند. </a:t>
            </a:r>
            <a:endParaRPr lang="en-US" sz="2400" b="1" dirty="0"/>
          </a:p>
        </p:txBody>
      </p:sp>
    </p:spTree>
    <p:extLst>
      <p:ext uri="{BB962C8B-B14F-4D97-AF65-F5344CB8AC3E}">
        <p14:creationId xmlns:p14="http://schemas.microsoft.com/office/powerpoint/2010/main" val="1013419082"/>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837" y="1724226"/>
            <a:ext cx="10515600" cy="5133774"/>
          </a:xfrm>
        </p:spPr>
        <p:txBody>
          <a:bodyPr>
            <a:normAutofit/>
          </a:bodyPr>
          <a:lstStyle/>
          <a:p>
            <a:pPr marL="0" indent="0" algn="just" rtl="1">
              <a:lnSpc>
                <a:spcPct val="150000"/>
              </a:lnSpc>
              <a:buNone/>
            </a:pPr>
            <a:r>
              <a:rPr lang="fa-IR" sz="2400" b="1" dirty="0"/>
              <a:t>به عبارت دیگر، هنگامی که ورزشکاران خودشان را چهرههایی سرگرم کننده میپندارند وقتی که همه چیز حول پیروزی، مدال قهرمانی و تجارت شخصی ورزشکاران می چرخد و وقتی که همه چیز برای بدست آوردن پیروزی به هر شکل ممکن است طبیعی است که همه فعالیتها در حد معامله های تجاری و تقابل های جنگجویانه تنزل می یابد. اگر جوی اخلاقی در عصر ما و در ورزش تجاری شده وجود دارد، و چنین جوی ما را به سمت چیزهایی منفی که متداول هستند سوق میدهد بسیار مهم است که مجدداً توجه مان را بر شکل سالم و بکر ورزش آن هم به عنوان مبنایی برای مسئولیت پذیری جدی در باب اخلاق ورزشی و توسعه دامنه گسترده ای از عادات مرتبط با اخلاق خوب ورزشی معطوف کنیم.</a:t>
            </a:r>
          </a:p>
        </p:txBody>
      </p:sp>
    </p:spTree>
    <p:extLst>
      <p:ext uri="{BB962C8B-B14F-4D97-AF65-F5344CB8AC3E}">
        <p14:creationId xmlns:p14="http://schemas.microsoft.com/office/powerpoint/2010/main" val="706893875"/>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a:t>قهرمانان ورزشی به مثابه الگو</a:t>
            </a:r>
            <a:endParaRPr lang="en-US" sz="5400" b="1" dirty="0"/>
          </a:p>
        </p:txBody>
      </p:sp>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یکی دیگر از جنبه های مهم ورزش در جامعه، جایگاه رفیع ستاره های ورزشی است. گفتگوی مهم میان بازیکنان اسبق لیگ حرفه ای بسکتبال آمریکا؛ کارل میلون و چارلز بارکلی از این قرار است: </a:t>
            </a:r>
          </a:p>
          <a:p>
            <a:pPr marL="0" indent="0" algn="just" rtl="1">
              <a:lnSpc>
                <a:spcPct val="150000"/>
              </a:lnSpc>
              <a:buNone/>
            </a:pPr>
            <a:r>
              <a:rPr lang="fa-IR" sz="2400" b="1" dirty="0"/>
              <a:t>آیا بازیکنان مشهور الگویی برای مردم هستند؟ آیا آنها به علت علاقه مردم به ویژه گرایش کودکان و نوجوانان به آنها دارای مسئولیت مضاعفی هستند؟ بار کلی میگوید «من» نقش الگو را ندارم... اینکه بتوانید بدوید و توپی را درون حلقه پرتاب کنید به معنی بزرگ بودن یک انسان نیست، میلیونها نفردر زندان هستند که میتوانند توپ را این گونه پرتاب کنند</a:t>
            </a:r>
            <a:endParaRPr lang="en-US" sz="2400" b="1" dirty="0"/>
          </a:p>
        </p:txBody>
      </p:sp>
    </p:spTree>
    <p:extLst>
      <p:ext uri="{BB962C8B-B14F-4D97-AF65-F5344CB8AC3E}">
        <p14:creationId xmlns:p14="http://schemas.microsoft.com/office/powerpoint/2010/main" val="3718627238"/>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442" y="1698468"/>
            <a:ext cx="10515600" cy="5159532"/>
          </a:xfrm>
        </p:spPr>
        <p:txBody>
          <a:bodyPr>
            <a:normAutofit/>
          </a:bodyPr>
          <a:lstStyle/>
          <a:p>
            <a:pPr marL="0" indent="0" algn="just" rtl="1">
              <a:lnSpc>
                <a:spcPct val="170000"/>
              </a:lnSpc>
              <a:buNone/>
            </a:pPr>
            <a:r>
              <a:rPr lang="fa-IR" sz="2200" b="1" dirty="0"/>
              <a:t>آیا آنها الگوهای خوبی هستند؟ البته که نه» (ولمن صفحه (۳۳) میلون در پاسخ به این حرف میگوید «چارلز هر چقدر بخواهی می توانی الگو بودنت را انکار کنی اما فکر نمیکنم این تصمیم تو .باشد ما الگو بودن را خودمان انتخاب نمی کنیم، بلکه انتخاب میشویم انتخاب ما تنها این است که تصمیم بگیریم یک الگوی خوب باشیم یا یک الگوی بد». </a:t>
            </a:r>
          </a:p>
          <a:p>
            <a:pPr marL="0" indent="0" algn="just" rtl="1">
              <a:lnSpc>
                <a:spcPct val="170000"/>
              </a:lnSpc>
              <a:buNone/>
            </a:pPr>
            <a:r>
              <a:rPr lang="fa-IR" sz="2200" b="1" dirty="0"/>
              <a:t>این گفتگو از این منظر جالب است که مباحث فصل حاضر را شفاف میکند. برای فهم اینکه چرامیلون و بارکلی بر سر اهداف متفاوت بحث میکنند و اینکه چطور این بحث ها به موضوعات پیشین مرتبط می شوند، نیاز است که برخی موضوعات را طبقه بندی کنیم اول، بیایید معانی مختلف الگو بودن را دسته بندی کنیم. در مفهوم نخست «الگو» کسی است که انسانهای دیگری در عمل از او تقلید می کنند.</a:t>
            </a:r>
          </a:p>
          <a:p>
            <a:pPr marL="0" indent="0" algn="r" rtl="1">
              <a:buNone/>
            </a:pPr>
            <a:endParaRPr lang="en-US" sz="2200" b="1" dirty="0"/>
          </a:p>
        </p:txBody>
      </p:sp>
    </p:spTree>
    <p:extLst>
      <p:ext uri="{BB962C8B-B14F-4D97-AF65-F5344CB8AC3E}">
        <p14:creationId xmlns:p14="http://schemas.microsoft.com/office/powerpoint/2010/main" val="2023910224"/>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r" rtl="1">
              <a:lnSpc>
                <a:spcPct val="160000"/>
              </a:lnSpc>
              <a:buNone/>
            </a:pPr>
            <a:r>
              <a:rPr lang="fa-IR" sz="2400" b="1" dirty="0"/>
              <a:t>در مفهوم دوم الگو کسی است که ارزش سرمشق شدن از سوی دیگران را دارد. برای مثال، کودک از والدین خود تقلید می کند، جدا از این سؤال که آیا از آن والد باید تقلید شود و اساساً الگویی برای کودک هست یا نیست پسر بچه ممکن است از رفتارهای بد پدرش که نباید از آن تقلید کرد تقلید کند و از طرفی رفتارهای شایسته مادرش را تکرار نکند به ابهام موجود در این سؤال دقت کنید «آیا والدین الگو هستند؟ این ابهام مشابه ابهام موجود در این سؤال است آیا ورزشکاران الگو هستند؟» در مضمون توصیفی ممکن است بگوییم: «البته» و ممکن است در مضمون هنجاری آن بگویم: «لزوماً خیر».</a:t>
            </a:r>
            <a:br>
              <a:rPr lang="fa-IR" sz="2400" b="1" dirty="0"/>
            </a:br>
            <a:endParaRPr lang="en-US" sz="2400" b="1" dirty="0"/>
          </a:p>
        </p:txBody>
      </p:sp>
    </p:spTree>
    <p:extLst>
      <p:ext uri="{BB962C8B-B14F-4D97-AF65-F5344CB8AC3E}">
        <p14:creationId xmlns:p14="http://schemas.microsoft.com/office/powerpoint/2010/main" val="1639030599"/>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همچنین، یک شخص ممکن است در هر دو جنبه و در برخی از موقعیتهای زندگی نقش یک الگو را داشته باشد به عنوان مثال یک کودک ممکن است رفتار والدین موفق خود را در برخی حرفه ها تقلید کند. یا کودک ممکن است تحت تأثیر یک مربی ،کلیدی به یک ،وکیل ،معلم پزشک، یا لوله کش خوب تبدیل شود، در حالی که لوله کشهای خوب به طور کلی ممکن است افراد خوبی نباشند و یا یک وکیل خوب ممکن است خودخواه بدبین و سوء استفاده گر به نظر برسد بنابراین هنگامی که فکر میکنیم؛ یک شخص الگوی خوبی است یا خیر؟ در حقیقت به این فکر میکنیم که آیا این شخص ارزش تقلید شدن را دارد؟ و آیا این شخص به طور کلی انسان خوبی است یا خیر؟</a:t>
            </a:r>
            <a:endParaRPr lang="en-US" sz="2400" b="1" dirty="0"/>
          </a:p>
        </p:txBody>
      </p:sp>
    </p:spTree>
    <p:extLst>
      <p:ext uri="{BB962C8B-B14F-4D97-AF65-F5344CB8AC3E}">
        <p14:creationId xmlns:p14="http://schemas.microsoft.com/office/powerpoint/2010/main" val="38945297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a:t>چالشی برای تفکر</a:t>
            </a:r>
            <a:endParaRPr lang="en-US" sz="5400" b="1" dirty="0"/>
          </a:p>
        </p:txBody>
      </p:sp>
      <p:sp>
        <p:nvSpPr>
          <p:cNvPr id="3" name="Content Placeholder 2"/>
          <p:cNvSpPr>
            <a:spLocks noGrp="1"/>
          </p:cNvSpPr>
          <p:nvPr>
            <p:ph idx="1"/>
          </p:nvPr>
        </p:nvSpPr>
        <p:spPr/>
        <p:txBody>
          <a:bodyPr>
            <a:noAutofit/>
          </a:bodyPr>
          <a:lstStyle/>
          <a:p>
            <a:pPr marL="0" indent="0" algn="just" rtl="1">
              <a:lnSpc>
                <a:spcPct val="150000"/>
              </a:lnSpc>
              <a:buNone/>
            </a:pPr>
            <a:r>
              <a:rPr lang="fa-IR" sz="2100" b="1" dirty="0">
                <a:solidFill>
                  <a:schemeClr val="tx1"/>
                </a:solidFill>
              </a:rPr>
              <a:t>در اینجا پرسش هایی مطرح شده است که به شما کمک می کند تجاربتان را مرور کنید . لطفا به این پرسش ها پاسخ دهید:</a:t>
            </a:r>
          </a:p>
          <a:p>
            <a:pPr marL="457200" indent="-457200" algn="just" rtl="1">
              <a:lnSpc>
                <a:spcPct val="150000"/>
              </a:lnSpc>
              <a:buAutoNum type="arabicPeriod"/>
            </a:pPr>
            <a:r>
              <a:rPr lang="fa-IR" sz="2100" b="1" dirty="0">
                <a:solidFill>
                  <a:schemeClr val="tx1"/>
                </a:solidFill>
              </a:rPr>
              <a:t>مربیانی که از نظر من قابل احترام تر هستند، چه کسانی هستند؟ چرا به آنها احترام می گذارم؟ چه ویژگی هایی در آنان وجود دارد که باعث می شود آن ها را تحسین کنم ؟</a:t>
            </a:r>
          </a:p>
          <a:p>
            <a:pPr marL="457200" indent="-457200" algn="just" rtl="1">
              <a:lnSpc>
                <a:spcPct val="150000"/>
              </a:lnSpc>
              <a:buAutoNum type="arabicPeriod"/>
            </a:pPr>
            <a:r>
              <a:rPr lang="fa-IR" sz="2100" b="1" dirty="0">
                <a:solidFill>
                  <a:schemeClr val="tx1"/>
                </a:solidFill>
              </a:rPr>
              <a:t> دوست دارم ورزشکارانم چگونه از من یاد کنند؟ در آینده ، چه تصوری از من خواهند داشت؟ آیا در زندگی آن ها تغییری ایجاد کرده ام؟ آیا از فرزندانشان خواهند خواست شاگرد من باشند؟ و یا شبیه من باشند؟</a:t>
            </a:r>
          </a:p>
          <a:p>
            <a:pPr marL="457200" indent="-457200" algn="just" rtl="1">
              <a:lnSpc>
                <a:spcPct val="150000"/>
              </a:lnSpc>
              <a:buAutoNum type="arabicPeriod"/>
            </a:pPr>
            <a:r>
              <a:rPr lang="fa-IR" sz="2100" b="1" dirty="0">
                <a:solidFill>
                  <a:schemeClr val="tx1"/>
                </a:solidFill>
              </a:rPr>
              <a:t>آیا از آن دسته مربیانی هستم که از فرزندانم می خواهم برایم بازی کنند ؟اگر نه، چرا؟</a:t>
            </a:r>
            <a:endParaRPr lang="en-US" sz="2100" b="1" dirty="0">
              <a:solidFill>
                <a:schemeClr val="tx1"/>
              </a:solidFill>
            </a:endParaRPr>
          </a:p>
        </p:txBody>
      </p:sp>
    </p:spTree>
    <p:extLst>
      <p:ext uri="{BB962C8B-B14F-4D97-AF65-F5344CB8AC3E}">
        <p14:creationId xmlns:p14="http://schemas.microsoft.com/office/powerpoint/2010/main" val="1530787819"/>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1078" y="1671079"/>
            <a:ext cx="10515600" cy="5618363"/>
          </a:xfrm>
        </p:spPr>
        <p:txBody>
          <a:bodyPr>
            <a:normAutofit/>
          </a:bodyPr>
          <a:lstStyle/>
          <a:p>
            <a:pPr marL="0" indent="0" algn="just" rtl="1">
              <a:lnSpc>
                <a:spcPct val="150000"/>
              </a:lnSpc>
              <a:buNone/>
            </a:pPr>
            <a:r>
              <a:rPr lang="fa-IR" sz="2400" b="1" dirty="0"/>
              <a:t>هنگامی که این مفاهیم را دسته بندی میکنیم متوجه میشویم که میلون و بارکلی روی مسائل جداگانه ای تمرکز کرده اند. بارکلی ادعا میکند؛ چیزی در ورزش نیست که به خودی خود از ورزشکار یک الگو بسازد. همچنین قهرمان ورزشی بودن به خودی خود کسی را ، مانند سقراط، مسیح و یا غیره به الگویی اخلاقی برای دیگران تبدیل نمیکند. احتمالاً نظر او در این مورد صحیح است. ورزشکار هر چقدر هم که عملکرد ورزشی اش خوب باشد دلیلی ندارد که شخص خوبی هم باشد. یافتن یک توضیح قابل قبول برای این سؤال سخت نیست اگر بخواهیم به صورت کلی بیان کنیم؛ با توجه به ماهیت آلوده ورزش تجاری شده ،معاصر، فشارهای بیرونی و نبود تمرکز بر ارزشهای بنیادین ورزش، تعجبی ندارد که در زندگی ورزشکاران مشهور پیوندهای ناپایداری میان پیروزیهای ورزشی و اخلاقیات خوب شخصیتی مشاهده میشود.</a:t>
            </a:r>
            <a:endParaRPr lang="en-US" sz="2400" b="1" dirty="0"/>
          </a:p>
        </p:txBody>
      </p:sp>
    </p:spTree>
    <p:extLst>
      <p:ext uri="{BB962C8B-B14F-4D97-AF65-F5344CB8AC3E}">
        <p14:creationId xmlns:p14="http://schemas.microsoft.com/office/powerpoint/2010/main" val="3620835923"/>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9716" y="1751526"/>
            <a:ext cx="10515600" cy="5906507"/>
          </a:xfrm>
        </p:spPr>
        <p:txBody>
          <a:bodyPr>
            <a:normAutofit/>
          </a:bodyPr>
          <a:lstStyle/>
          <a:p>
            <a:pPr marL="0" indent="0" algn="just" rtl="1">
              <a:lnSpc>
                <a:spcPct val="150000"/>
              </a:lnSpc>
              <a:buNone/>
            </a:pPr>
            <a:r>
              <a:rPr lang="fa-IR" sz="2100" b="1" dirty="0"/>
              <a:t>به نظر می رسد بر خلاف برکلی که به نظر میرسد نگران واقعیت تقلید از ورزشکاران مشهور نیست میلون به طور خاص بر این واقعیت تأکید دارد که قهرمانان ورزشی بر روی دیگران تاثیرگذار هستند و به این دلیل مسئولیتهای خاصی را در قبال دیگران بر عهده دارند و اینکه اعمالشان تأثیر شگرفی بر اعمال دیگران دارد در این زمینه ممکن است که حق با او باشد اما دفاعیه او بر مفهوم کلی الگو بودن به ویژگیهای اخلاقی یک الگو اشاره دارد به همین دلیل است که برخی مربیان بر اهمیت کارهایخیر خواهانه و خدمت به جامعه اصرار می ورزند و برخی از قهرمانان ورزشی عقیده دارند که پس «دادن به جامعه موضوعی به شدت مهم است. در حال حاضر همه اینها ممکن است مناسب و سودمند باشند، اما به نظر میرسد توجه ما را از عرصه ای که در آن ورزشکاران برجسته مشخصا دارای بیشترین نفوذ هستند دور می.کند عموم مردم ممکن است از مسئولیتهای اجتماعی ورزشکاران آگاه شوند یا نشوند به همین ترتیب ممکن است مشاهده ورزشکاری که در روز به فقرا کمک میکند و در شب به علت اقدامی خلاف دستگیر میشود ناامید کننده باشد </a:t>
            </a:r>
            <a:endParaRPr lang="en-US" sz="2100" b="1" dirty="0"/>
          </a:p>
        </p:txBody>
      </p:sp>
    </p:spTree>
    <p:extLst>
      <p:ext uri="{BB962C8B-B14F-4D97-AF65-F5344CB8AC3E}">
        <p14:creationId xmlns:p14="http://schemas.microsoft.com/office/powerpoint/2010/main" val="3194299705"/>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2595" y="1867437"/>
            <a:ext cx="10515600" cy="5571656"/>
          </a:xfrm>
        </p:spPr>
        <p:txBody>
          <a:bodyPr>
            <a:normAutofit/>
          </a:bodyPr>
          <a:lstStyle/>
          <a:p>
            <a:pPr marL="0" indent="0" algn="just" rtl="1">
              <a:lnSpc>
                <a:spcPct val="150000"/>
              </a:lnSpc>
              <a:buNone/>
            </a:pPr>
            <a:r>
              <a:rPr lang="fa-IR" sz="2400" b="1" dirty="0"/>
              <a:t> در بسیاری از موارد، ما درباره ی زندگی قهرمانان ورزشی مان خارج از میدانهای ورزشی بسیار کم می دانیم. میدان ورزش تنها جایی است که آنها را می بینیم دستاوردهایشان را تحسین می کنیم و ازتلاش هایشان برای برتر شدن قدردانی میکنیم این دقیقا همان جایی است که آنها بیشترین تأثیرگذاری را دارند. جدا از این که آیا آنها انسانهای قابل تحسینی هستند یا خیر، ورزشکاران مشهور، در مفهومی محدودتر الگو هستند، به این معنی که رفتار آنها در نقش خود به عنوان ورزشکار بر دیگران به خصوص جوانان و هوادارانشان تأثیر گذار است. </a:t>
            </a:r>
          </a:p>
        </p:txBody>
      </p:sp>
    </p:spTree>
    <p:extLst>
      <p:ext uri="{BB962C8B-B14F-4D97-AF65-F5344CB8AC3E}">
        <p14:creationId xmlns:p14="http://schemas.microsoft.com/office/powerpoint/2010/main" val="1894398333"/>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6684" y="2007562"/>
            <a:ext cx="10515600" cy="4850438"/>
          </a:xfrm>
        </p:spPr>
        <p:txBody>
          <a:bodyPr>
            <a:normAutofit/>
          </a:bodyPr>
          <a:lstStyle/>
          <a:p>
            <a:pPr marL="0" indent="0" algn="just" rtl="1">
              <a:lnSpc>
                <a:spcPct val="150000"/>
              </a:lnSpc>
              <a:buNone/>
            </a:pPr>
            <a:r>
              <a:rPr lang="fa-IR" sz="2400" b="1" dirty="0"/>
              <a:t>نکته جالب این است که کارل میلون به یک سخنران مشهور برای ترویج این دیدگاه که ورزشکاران «الگو» هستند تبدیل شد، در حالیکه خود او به ورزشکارسرکشی شهره بود که مثل یک گردن کلفت در زمین مسابقه حاضر میشد. اگر او نگران تأثیرات شدید قهرمانان ورزشی بر آموزش اخلاقی دیگران بود باید بیش از توجه بر روی پیامی که به عنوان یک شخص خوب در خارج از زمین بازی برای دیگران ،داشت متوجه چگونه بسکتبال بازی کردن خودش می بود. دیدگاه برکلی این واقعیت را تأیید می کند که ورزشکاران برجسته میتوانند بر دیگران تأثیر بگذارند اما به درستی اشاره میکند که ارتباطی میان ورزشکار خوب بودن و یک فرد خوب بودن وجودندارد. </a:t>
            </a:r>
          </a:p>
          <a:p>
            <a:pPr marL="0" indent="0" algn="just" rtl="1">
              <a:lnSpc>
                <a:spcPct val="150000"/>
              </a:lnSpc>
              <a:buNone/>
            </a:pPr>
            <a:endParaRPr lang="en-US" sz="2400" b="1" dirty="0"/>
          </a:p>
        </p:txBody>
      </p:sp>
    </p:spTree>
    <p:extLst>
      <p:ext uri="{BB962C8B-B14F-4D97-AF65-F5344CB8AC3E}">
        <p14:creationId xmlns:p14="http://schemas.microsoft.com/office/powerpoint/2010/main" val="2634062422"/>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9716" y="1865893"/>
            <a:ext cx="10515600" cy="4992107"/>
          </a:xfrm>
        </p:spPr>
        <p:txBody>
          <a:bodyPr>
            <a:normAutofit/>
          </a:bodyPr>
          <a:lstStyle/>
          <a:p>
            <a:pPr marL="0" indent="0" algn="just" rtl="1">
              <a:lnSpc>
                <a:spcPct val="150000"/>
              </a:lnSpc>
              <a:buNone/>
            </a:pPr>
            <a:r>
              <a:rPr lang="fa-IR" sz="2400" b="1" dirty="0"/>
              <a:t>دیدگاه میلون به شدت اصرار دارد که ورزشکاران میتوانند اثری خاصی بر روی دیگران داشته باشند اما موضع آن اثر شدید را نادیده میگیرد ما باید از قهرمانان ورزشی مان انتظار داشته باشیم که اشخاص خوبی باشند اما نه به این دلیل که معروف هستند باید امیدوار باشیم که همه مردم مسئولیت خود را برای تشویق فضیلت و زشت شمردن گناه بشناسند به ویژه نسبت به اثری که رفتار و نگرش آنها بر کودکان دارد حساس باشند با این وجود ورزشکاران مشهور موظفند خود را در نقش یک ورزشکار خوب اداره کنند این جایی است که اثر آنها به بیشترین میزان ممکن رسیده و رفتار آنها دارای بالاترین شانس برای اثر گذاری در گستره ای وسیع است.</a:t>
            </a:r>
            <a:endParaRPr lang="en-US" sz="2400" b="1" dirty="0"/>
          </a:p>
        </p:txBody>
      </p:sp>
    </p:spTree>
    <p:extLst>
      <p:ext uri="{BB962C8B-B14F-4D97-AF65-F5344CB8AC3E}">
        <p14:creationId xmlns:p14="http://schemas.microsoft.com/office/powerpoint/2010/main" val="1214413138"/>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442" y="1700012"/>
            <a:ext cx="10515600" cy="5365594"/>
          </a:xfrm>
        </p:spPr>
        <p:txBody>
          <a:bodyPr>
            <a:normAutofit/>
          </a:bodyPr>
          <a:lstStyle/>
          <a:p>
            <a:pPr marL="0" indent="0" algn="just" rtl="1">
              <a:lnSpc>
                <a:spcPct val="150000"/>
              </a:lnSpc>
              <a:buNone/>
            </a:pPr>
            <a:r>
              <a:rPr lang="fa-IR" sz="2400" b="1" dirty="0"/>
              <a:t>آیا ورزشکاران معروف الگو هستند؟ از لحاظ توصیفی ،بله اما از منظر تمرکز بر آموزه های اخلاقی و تأثیر گذاری ورزشکاران بر گستره ای وسیع تر تصمیم گیری برای انتخاب آنها به عنوان الگو نیازمند تأمل بیشتری .است چرا که کمک به ورزشکاران جوان برای خلق عادات اخلاقی در میدانی فراتر از میدان ورزش گسترش می یابد. این واقعیت که ما به جای ورزشکاران دستاوردهای ورزشی آنها را تحسین میکنیم، بازتابی از خود ورزش نیست؛ بازتابی از فساد نهفته در آن است آیا اینکه قهرمانان ورزشی مانبه رقبایشان هم تیمی هایشان تیم مسئولین مربیان و بازی هایی که بازی می کنند در عمل احترام بگذارند خوب است و یا اینکه در مصاحبه ها و دیگر فضاهای عمومی در مورد اهمیت اخلاق ورزشی صحبت کنند ؟ واضح است که مهم ترین مسئولیت آنها به عنوان یک الگو مشارکت در انجام و تکرار رفتارهای خوب ورزشی است.</a:t>
            </a:r>
          </a:p>
        </p:txBody>
      </p:sp>
    </p:spTree>
    <p:extLst>
      <p:ext uri="{BB962C8B-B14F-4D97-AF65-F5344CB8AC3E}">
        <p14:creationId xmlns:p14="http://schemas.microsoft.com/office/powerpoint/2010/main" val="4158610856"/>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normAutofit/>
          </a:bodyPr>
          <a:lstStyle/>
          <a:p>
            <a:pPr algn="r" rtl="1"/>
            <a:r>
              <a:rPr lang="fa-IR" sz="5400" b="1" dirty="0"/>
              <a:t>چند پرسش</a:t>
            </a:r>
            <a:endParaRPr lang="en-US" sz="5400" b="1" dirty="0"/>
          </a:p>
        </p:txBody>
      </p:sp>
      <p:sp>
        <p:nvSpPr>
          <p:cNvPr id="3" name="Content Placeholder 2"/>
          <p:cNvSpPr>
            <a:spLocks noGrp="1"/>
          </p:cNvSpPr>
          <p:nvPr>
            <p:ph idx="1"/>
          </p:nvPr>
        </p:nvSpPr>
        <p:spPr/>
        <p:txBody>
          <a:bodyPr>
            <a:noAutofit/>
          </a:bodyPr>
          <a:lstStyle/>
          <a:p>
            <a:pPr algn="just" rtl="1">
              <a:lnSpc>
                <a:spcPct val="150000"/>
              </a:lnSpc>
            </a:pPr>
            <a:r>
              <a:rPr lang="fa-IR" sz="2400" b="1" dirty="0"/>
              <a:t>ورزشکارانی که از آن ها به عنوان الگو یاد می کنید چه کسانی هستند؟ چه میزان از عقیده ای که به الگو بودن ان ها دارید مربوط به موفقیت های ورزشی شان و چه میزان از ان ها مرتبط به اخلاق آن هاست؟</a:t>
            </a:r>
          </a:p>
          <a:p>
            <a:pPr algn="just" rtl="1">
              <a:lnSpc>
                <a:spcPct val="150000"/>
              </a:lnSpc>
            </a:pPr>
            <a:r>
              <a:rPr lang="fa-IR" sz="2400" b="1" dirty="0"/>
              <a:t>در مورد ورزشکارانی که الگوی خود در نظر می گیرید چه میزان از تحسینی که نسبت به آن ها  دارید ناشی از اخلاق ورزشی و رفتار ورزشی آنان در زمین بازی و چه میزان ناشی از رفتار های خارج از زمین آن هاست؟</a:t>
            </a:r>
          </a:p>
          <a:p>
            <a:pPr algn="just" rtl="1">
              <a:lnSpc>
                <a:spcPct val="150000"/>
              </a:lnSpc>
            </a:pPr>
            <a:r>
              <a:rPr lang="fa-IR" sz="2400" b="1" dirty="0"/>
              <a:t>چه خصوصیاتی ورزشکاران را شایسته الگو بودن می کند؟</a:t>
            </a:r>
            <a:endParaRPr lang="en-US" sz="2400" b="1" dirty="0"/>
          </a:p>
        </p:txBody>
      </p:sp>
    </p:spTree>
    <p:extLst>
      <p:ext uri="{BB962C8B-B14F-4D97-AF65-F5344CB8AC3E}">
        <p14:creationId xmlns:p14="http://schemas.microsoft.com/office/powerpoint/2010/main" val="3054742125"/>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a:t>فرهنگ بی احترامی</a:t>
            </a:r>
            <a:endParaRPr lang="en-US" sz="5400" b="1" dirty="0"/>
          </a:p>
        </p:txBody>
      </p:sp>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همان طور که پیشتر ،گفتیم میتوان ورزش را به مثابه ی جهانی کوچک در دنیایی بزرگ تصور کرد چرا که همبستگی مشخصی میان این دو وجود دارد به ویژه مشاهده چند دهه گذشته نشان میدهد که بين تغییرات فرهنگی حوزه ورزش و تغییرات فرهنگ عمومی ارتباط مستقیمی وجود دارد این کتاب پیرامون ماهیت ،ورزش اخلاق ورزشی و دفاع از آن است و ادعای جامعه شناسانه ای ندارد اما غیر ممکن است که برخی شباهتها میان کاهش نزاکت در گفتمان عمومی و کاهش نزاکت در فرهنگ ورزش را نادیده بگیریم شک داریم که حتی بهترین تحقیقات تجربی قادر باشند به طور دقیق به ما بگویند چه چیزی باعث چه چیزی میشود و همیشه باید در مورد تحلیل روابط همبستگی محتاط بود .</a:t>
            </a:r>
            <a:endParaRPr lang="en-US" sz="2400" b="1" dirty="0"/>
          </a:p>
        </p:txBody>
      </p:sp>
    </p:spTree>
    <p:extLst>
      <p:ext uri="{BB962C8B-B14F-4D97-AF65-F5344CB8AC3E}">
        <p14:creationId xmlns:p14="http://schemas.microsoft.com/office/powerpoint/2010/main" val="1370550604"/>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836" y="1893195"/>
            <a:ext cx="10515600" cy="5236805"/>
          </a:xfrm>
        </p:spPr>
        <p:txBody>
          <a:bodyPr>
            <a:normAutofit/>
          </a:bodyPr>
          <a:lstStyle/>
          <a:p>
            <a:pPr marL="0" indent="0" algn="just" rtl="1">
              <a:lnSpc>
                <a:spcPct val="150000"/>
              </a:lnSpc>
              <a:buNone/>
            </a:pPr>
            <a:r>
              <a:rPr lang="fa-IR" sz="2200" b="1" dirty="0"/>
              <a:t>با این وجود به نظر میرسد که رابطه علی و سببی ایجاد کننده این وضعیت در هر دو جهت رابطه برقرار است. پیشتر درباره تأثیر فساد اقتصادی بر روی ورزش صحبت کردیم چگونه ممکن است روندهای فرهنگی بزرگتر جامعه به دنیای ورزش ورود پیدا نکنند؟ در حالی که ما در مورد مسئله پیچیده برخورد با چهره های ورزشی به عنوان الگوهای اجتماعی صحبت میکنیم چگونه ممکن است رفتار ورزشکاران چهره که توسط فرزندان ما ستایش میشوند بر نحوه رفتار آنها تأثیر گذار نباشد؟ کافی است به محصولات جانبی دنیای ورزش توجه کنید؛ محصولاتی که جوانان را به خود جذب میکنند و روشن است که این جوانان دوست دارند به افرادی شبیه قهرمانان ورزشی شان تبدیل شوند فقط کافی است به رفتار آنها و به شیوه ای که قابل مشاهده است که آنها از ستاره های فیلمهای ،تجاری ستاره های موسیقی و قهرمانان صحبت میکنند گوش کنید مشخصاً ورزشی تقلید می کنند. </a:t>
            </a:r>
          </a:p>
          <a:p>
            <a:pPr marL="0" indent="0" algn="just" rtl="1">
              <a:lnSpc>
                <a:spcPct val="150000"/>
              </a:lnSpc>
              <a:buNone/>
            </a:pPr>
            <a:endParaRPr lang="en-US" sz="2200" b="1" dirty="0"/>
          </a:p>
        </p:txBody>
      </p:sp>
    </p:spTree>
    <p:extLst>
      <p:ext uri="{BB962C8B-B14F-4D97-AF65-F5344CB8AC3E}">
        <p14:creationId xmlns:p14="http://schemas.microsoft.com/office/powerpoint/2010/main" val="3123787768"/>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5169" y="2007561"/>
            <a:ext cx="10515600" cy="4850439"/>
          </a:xfrm>
        </p:spPr>
        <p:txBody>
          <a:bodyPr>
            <a:normAutofit/>
          </a:bodyPr>
          <a:lstStyle/>
          <a:p>
            <a:pPr marL="0" indent="0" algn="just" rtl="1">
              <a:lnSpc>
                <a:spcPct val="150000"/>
              </a:lnSpc>
              <a:buNone/>
            </a:pPr>
            <a:r>
              <a:rPr lang="fa-IR" sz="2400" b="1" dirty="0"/>
              <a:t>بسیاری از کارشناسان طی سالهای اخیر در مورد کم رنگ شدن نزاکت در گفتمان عمومی صحبت کرده اند این روند فرهنگی از تبلیغات خشونت آمیز و مبارزات انتخاباتی در عرصه سیاسی تا سخنان تند و زننده برخی مجریان اگر دقیق شویم میتوانیم اعمال با نزاکت در رادیو و تلویزیون ادامه دارد ،مطمئنا اگر دقیق شویم می توانیم اعمال با نزاکت واقعی و سخاوتمندانه ای را شاهد ،باشیم اما اگر ادعا کنیم که روند غالب جامعه ما در جهت فرهنگ بی احترامی بوده است مبالغه نکرده ایم و اگر ورزش حرفه ای را علی رغم تبلور اخلاق ورزشی از سوی برخی ورزشکاران بزرگ با فرهنگ بی یک تناقض آشکار است در فرهنگ بی احترامی زمانی احترام احترامی توصیف ،کنیم باز هم راه دوری نرفته ایم.</a:t>
            </a:r>
            <a:endParaRPr lang="en-US" sz="2400" b="1" dirty="0"/>
          </a:p>
        </p:txBody>
      </p:sp>
    </p:spTree>
    <p:extLst>
      <p:ext uri="{BB962C8B-B14F-4D97-AF65-F5344CB8AC3E}">
        <p14:creationId xmlns:p14="http://schemas.microsoft.com/office/powerpoint/2010/main" val="159678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a:t>بخش 2. اصول جوانمردی در ورزش</a:t>
            </a:r>
            <a:endParaRPr lang="en-US" sz="5400" b="1" dirty="0"/>
          </a:p>
        </p:txBody>
      </p:sp>
      <p:sp>
        <p:nvSpPr>
          <p:cNvPr id="4" name="Double Wave 3"/>
          <p:cNvSpPr/>
          <p:nvPr/>
        </p:nvSpPr>
        <p:spPr>
          <a:xfrm>
            <a:off x="1097280" y="1879028"/>
            <a:ext cx="10058400" cy="4262907"/>
          </a:xfrm>
          <a:prstGeom prst="doubleWave">
            <a:avLst/>
          </a:prstGeom>
        </p:spPr>
        <p:style>
          <a:lnRef idx="1">
            <a:schemeClr val="accent1"/>
          </a:lnRef>
          <a:fillRef idx="2">
            <a:schemeClr val="accent1"/>
          </a:fillRef>
          <a:effectRef idx="1">
            <a:schemeClr val="accent1"/>
          </a:effectRef>
          <a:fontRef idx="minor">
            <a:schemeClr val="dk1"/>
          </a:fontRef>
        </p:style>
        <p:txBody>
          <a:bodyPr rtlCol="0" anchor="ctr"/>
          <a:lstStyle/>
          <a:p>
            <a:pPr algn="justLow" rtl="1">
              <a:lnSpc>
                <a:spcPct val="150000"/>
              </a:lnSpc>
            </a:pPr>
            <a:r>
              <a:rPr lang="fa-IR" sz="2800" b="1" dirty="0">
                <a:ln w="0"/>
                <a:solidFill>
                  <a:schemeClr val="tx1"/>
                </a:solidFill>
              </a:rPr>
              <a:t>فصل 3. احترام به حریفان</a:t>
            </a:r>
          </a:p>
          <a:p>
            <a:pPr algn="justLow" rtl="1">
              <a:lnSpc>
                <a:spcPct val="150000"/>
              </a:lnSpc>
            </a:pPr>
            <a:r>
              <a:rPr lang="fa-IR" sz="2800" b="1" dirty="0">
                <a:ln w="0"/>
                <a:solidFill>
                  <a:schemeClr val="tx1"/>
                </a:solidFill>
              </a:rPr>
              <a:t>فصل 4. احترام به تیم و هم تیمی ها</a:t>
            </a:r>
          </a:p>
          <a:p>
            <a:pPr algn="justLow" rtl="1">
              <a:lnSpc>
                <a:spcPct val="150000"/>
              </a:lnSpc>
            </a:pPr>
            <a:r>
              <a:rPr lang="fa-IR" sz="2800" b="1" dirty="0">
                <a:ln w="0"/>
                <a:solidFill>
                  <a:schemeClr val="tx1"/>
                </a:solidFill>
              </a:rPr>
              <a:t>فصل 5. احترام به مسئولین برگزاری</a:t>
            </a:r>
          </a:p>
          <a:p>
            <a:pPr algn="justLow" rtl="1">
              <a:lnSpc>
                <a:spcPct val="150000"/>
              </a:lnSpc>
            </a:pPr>
            <a:r>
              <a:rPr lang="fa-IR" sz="2800" b="1" dirty="0">
                <a:ln w="0"/>
                <a:solidFill>
                  <a:schemeClr val="tx1"/>
                </a:solidFill>
              </a:rPr>
              <a:t>فصل 6. احترام به بازی</a:t>
            </a:r>
          </a:p>
          <a:p>
            <a:pPr algn="justLow" rtl="1">
              <a:lnSpc>
                <a:spcPct val="150000"/>
              </a:lnSpc>
            </a:pPr>
            <a:r>
              <a:rPr lang="fa-IR" sz="2800" b="1" dirty="0">
                <a:ln w="0"/>
                <a:solidFill>
                  <a:schemeClr val="tx1"/>
                </a:solidFill>
              </a:rPr>
              <a:t>فصل 7. احترام بین مربی و بازیکنان</a:t>
            </a:r>
            <a:endParaRPr lang="en-US" sz="28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9842722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r" rtl="1">
              <a:lnSpc>
                <a:spcPct val="150000"/>
              </a:lnSpc>
            </a:pPr>
            <a:r>
              <a:rPr lang="fa-IR" sz="2400" b="1" dirty="0">
                <a:solidFill>
                  <a:schemeClr val="tx1"/>
                </a:solidFill>
              </a:rPr>
              <a:t>4.  کدام یک از مربیان پیشین خود را تحسین می کنم؟ و از کدام مربیان به نیکی یاد نمی کنم؟ چرا؟</a:t>
            </a:r>
            <a:br>
              <a:rPr lang="fa-IR" sz="2400" b="1" dirty="0">
                <a:solidFill>
                  <a:schemeClr val="tx1"/>
                </a:solidFill>
              </a:rPr>
            </a:br>
            <a:r>
              <a:rPr lang="fa-IR" sz="2400" b="1" dirty="0">
                <a:solidFill>
                  <a:schemeClr val="tx1"/>
                </a:solidFill>
              </a:rPr>
              <a:t> 5. آیا به اینکه بازیکنانم مرا دوست داشته باشند یا به من احترام بگذارند اهمیت می دهم؟ آیا بازیکنانم مرا دوست دارند یا به من احترام می گذارند؟ هیچ کدام ؟هر دو؟</a:t>
            </a:r>
            <a:br>
              <a:rPr lang="fa-IR" sz="2400" b="1" dirty="0">
                <a:solidFill>
                  <a:schemeClr val="tx1"/>
                </a:solidFill>
              </a:rPr>
            </a:br>
            <a:r>
              <a:rPr lang="fa-IR" sz="2400" b="1" dirty="0">
                <a:solidFill>
                  <a:schemeClr val="tx1"/>
                </a:solidFill>
              </a:rPr>
              <a:t> این پرسش ها به چه نکته ای در مورد مربیگری شما اشاره می کنند؟ آیا نشان دهنده جدیت و توجه شما نسبت به شخصیت و اخلاق ورزشکارانتان نیست ؟هدف این پرسش ها به چالش کشیدن شماست تا دقیقا احساس واقعی تان نسبت به چیزی که به عنوان یک مربی برایتان مهم است، آشکار شود.</a:t>
            </a:r>
            <a:endParaRPr lang="en-US" sz="2400" b="1" dirty="0">
              <a:solidFill>
                <a:schemeClr val="tx1"/>
              </a:solidFill>
            </a:endParaRPr>
          </a:p>
        </p:txBody>
      </p:sp>
    </p:spTree>
    <p:extLst>
      <p:ext uri="{BB962C8B-B14F-4D97-AF65-F5344CB8AC3E}">
        <p14:creationId xmlns:p14="http://schemas.microsoft.com/office/powerpoint/2010/main" val="1663525604"/>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37105"/>
            <a:ext cx="10515600" cy="5120895"/>
          </a:xfrm>
        </p:spPr>
        <p:txBody>
          <a:bodyPr>
            <a:normAutofit/>
          </a:bodyPr>
          <a:lstStyle/>
          <a:p>
            <a:pPr marL="0" indent="0" algn="just" rtl="1">
              <a:lnSpc>
                <a:spcPct val="150000"/>
              </a:lnSpc>
              <a:buNone/>
            </a:pPr>
            <a:r>
              <a:rPr lang="fa-IR" sz="2400" b="1" dirty="0"/>
              <a:t>این حقیقتاً یک تناقض آشکار است . در فرهنگ بی احترامی زمانی احترام دریافت میکنید که به خودتان بی احترامی کنید یکی از صحنه های فیلم گراند کانیون» ساخته لارنس کاستن، کوین کلاین نقش مک اشتباهی مرتکب میشود و سرانجام نصف شب در یک قسمت متروک و خطرناک شرق لس آنجلس گرفتار می شود . ماشینش خراب شده و در نهایت موفق میشود یدک کشی پیدا کند که حاضر نسبت به قسمت دیگر شهر برود نقش راننده یعنی سیمون توسط دنی گلوور به تصویر کشیده شده است هنگامی که سیمون وارد میشود یک گروه خلافکار جوان قصد دزدی یا قتل آنها را دارند پس و گپ و گفتی کوتاه با سردسته خلافکاران سیمون سرانجام آنها را متقاعد میکند که او و مک را رها کنند. </a:t>
            </a:r>
          </a:p>
        </p:txBody>
      </p:sp>
    </p:spTree>
    <p:extLst>
      <p:ext uri="{BB962C8B-B14F-4D97-AF65-F5344CB8AC3E}">
        <p14:creationId xmlns:p14="http://schemas.microsoft.com/office/powerpoint/2010/main" val="3697907978"/>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3805" y="1687133"/>
            <a:ext cx="10515600" cy="5455746"/>
          </a:xfrm>
        </p:spPr>
        <p:txBody>
          <a:bodyPr>
            <a:normAutofit/>
          </a:bodyPr>
          <a:lstStyle/>
          <a:p>
            <a:pPr marL="0" indent="0" algn="just" rtl="1">
              <a:lnSpc>
                <a:spcPct val="150000"/>
              </a:lnSpc>
              <a:buNone/>
            </a:pPr>
            <a:r>
              <a:rPr lang="fa-IR" sz="2300" b="1" dirty="0"/>
              <a:t>اما سردسته خلافکاران از سیمون میخواهد به یک سؤال پاسخ دهد:</a:t>
            </a:r>
          </a:p>
          <a:p>
            <a:pPr marL="0" indent="0" algn="just" rtl="1">
              <a:lnSpc>
                <a:spcPct val="150000"/>
              </a:lnSpc>
              <a:buNone/>
            </a:pPr>
            <a:r>
              <a:rPr lang="fa-IR" sz="2300" b="1" dirty="0"/>
              <a:t> اما اول باید به یک سؤال جواب بدی و باید حقیقت رو بگی اینکه خواهشت از سر احترامه .. یا به خاطر اسلحه است؟ سایمون جواب میدهد مرد دنیا این طوری کار نمیکنه منظورم اینه که شاید این را نمیدونی اما این چیزی نیست که قرار بود .باشه من باید بتونم کار خودمو بدون پرسیدن اینکه آیا میتونم یا نه انجام بدم این رفیقمون باید بتونه کنار ماشینش صبر کنه بدون اینکه شما زار و زندگیش رو ازش بدزدین همه چی باید با چیزی که الان هست متفاوت باشه سردسته خلافکاران اصرار میکند: «پس جوابت چیه؟» سایمون پاسخ میدهد شما اسلحه نداشته باشید ما هم این بحث رو ادامه نمیدیم و دزد جوان میگوید «درست فکر کردم بدون تفنگ هیچ احترامی هم نیست برای همینه که همیشه با خودم اسلحه حمل میکنم .»</a:t>
            </a:r>
            <a:endParaRPr lang="en-US" sz="2300" b="1" dirty="0"/>
          </a:p>
        </p:txBody>
      </p:sp>
    </p:spTree>
    <p:extLst>
      <p:ext uri="{BB962C8B-B14F-4D97-AF65-F5344CB8AC3E}">
        <p14:creationId xmlns:p14="http://schemas.microsoft.com/office/powerpoint/2010/main" val="4266420856"/>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3806" y="1685589"/>
            <a:ext cx="10515600" cy="5172411"/>
          </a:xfrm>
        </p:spPr>
        <p:txBody>
          <a:bodyPr>
            <a:normAutofit/>
          </a:bodyPr>
          <a:lstStyle/>
          <a:p>
            <a:pPr marL="0" indent="0" algn="just" rtl="1">
              <a:lnSpc>
                <a:spcPct val="150000"/>
              </a:lnSpc>
              <a:buNone/>
            </a:pPr>
            <a:r>
              <a:rPr lang="fa-IR" sz="2400" b="1" dirty="0"/>
              <a:t>پیام سکانس این است؛در فرهنگی که سردسته ی خلافکاران در آن بزرگ شده با داشتن شخصیت خوب و یا با سخت کوشی احترام دریافت نمیکنید بلکه با داشتن روحیه ی تهاجمی مبارزه جویی و یا به عبارت ساده تر با غیر محترم بودن است که با شما محترمانه رفتار میشود. شخصیت دنی گلوور به سردسته خلافکاران میگوید؛ این چیزی نیست که قرار بود .باشه میخواهید اسمش را فرهنگ خیابانی فرهنگ زندان یا فرهنگ وال استریت بگذارید فرهنگ بی احترامی زنده است و در خارج از شرق لس آنجلس وجود دارد این فرهنگ در زمینهای فوتبال زمینهای بسکتبال زمینهای ،تنیس در تلویزیون و رادیو و در گفتمان های سیاسی ما هم وجود دارد</a:t>
            </a:r>
          </a:p>
          <a:p>
            <a:pPr marL="0" indent="0" algn="just" rtl="1">
              <a:lnSpc>
                <a:spcPct val="150000"/>
              </a:lnSpc>
              <a:buNone/>
            </a:pPr>
            <a:endParaRPr lang="en-US" sz="2400" b="1" dirty="0"/>
          </a:p>
        </p:txBody>
      </p:sp>
    </p:spTree>
    <p:extLst>
      <p:ext uri="{BB962C8B-B14F-4D97-AF65-F5344CB8AC3E}">
        <p14:creationId xmlns:p14="http://schemas.microsoft.com/office/powerpoint/2010/main" val="2495307105"/>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836" y="1751527"/>
            <a:ext cx="10515600" cy="5378473"/>
          </a:xfrm>
        </p:spPr>
        <p:txBody>
          <a:bodyPr>
            <a:normAutofit/>
          </a:bodyPr>
          <a:lstStyle/>
          <a:p>
            <a:pPr marL="0" indent="0" algn="just" rtl="1">
              <a:lnSpc>
                <a:spcPct val="150000"/>
              </a:lnSpc>
              <a:buNone/>
            </a:pPr>
            <a:r>
              <a:rPr lang="fa-IR" sz="2400" b="1" dirty="0"/>
              <a:t>چگونه این فرهنگ بی احترامی به وجود آمد؟ چرا این اتفاق افتاد؟ چگونه جان وودن توانست در طی ۱۲ سال در ۱۰ مسابقه قهرمانی ملی با بازیکنانی برجسته ای نظیر "کریم برنده شود؟ اگر وودن هنوز هم مربیگری میکرد احتمالاً با بازیکنانی مانند آلن ایوانسون مدارا نمی.کرد احتمالاً اصلا هرگز بازیکنی مانند آلن ایورسن را از همان ابتدا به تیم راه نمی داد. اما واقعیت این است که احتمالاً او هیچ قهرمانی ای را با وجود امثالی نظیر آیورسن به دست نمی آورد این معضلی است که هر مربی درستکاری با آن مواجه .است بله جهان از زمانی که وودن مربیگری میکرد تغییر کرده است دشواری تصور کردن مربیگری جان وودن در دنیای امروز به شما میگوید که این تغییر عمیق است و جریانهای فرهنگی کنونی بسیار پیچیده تر از آن هستند که بتوان مقصری برای این اتفاقات پیدا کرد </a:t>
            </a:r>
          </a:p>
          <a:p>
            <a:pPr marL="0" indent="0" algn="just" rtl="1">
              <a:lnSpc>
                <a:spcPct val="150000"/>
              </a:lnSpc>
              <a:buNone/>
            </a:pPr>
            <a:endParaRPr lang="en-US" sz="2400" b="1" dirty="0"/>
          </a:p>
        </p:txBody>
      </p:sp>
    </p:spTree>
    <p:extLst>
      <p:ext uri="{BB962C8B-B14F-4D97-AF65-F5344CB8AC3E}">
        <p14:creationId xmlns:p14="http://schemas.microsoft.com/office/powerpoint/2010/main" val="1657882821"/>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6685" y="1725769"/>
            <a:ext cx="10515600" cy="5249684"/>
          </a:xfrm>
        </p:spPr>
        <p:txBody>
          <a:bodyPr>
            <a:normAutofit/>
          </a:bodyPr>
          <a:lstStyle/>
          <a:p>
            <a:pPr marL="0" indent="0" algn="just" rtl="1">
              <a:lnSpc>
                <a:spcPct val="150000"/>
              </a:lnSpc>
              <a:buNone/>
            </a:pPr>
            <a:r>
              <a:rPr lang="fa-IR" sz="2400" b="1" dirty="0"/>
              <a:t>اما ما با سیمون در گرند کانیون موافق هستیم لازم نیست که چنین شیوه ای را در پیش بگیریم و نباید این گونه باشد آنچه که ما در سراسر این کتاب تلاش کردیم به آن اشاره کنیم این است که درون مایه یک فرهنگ ورزشی که بنیان آن شناخت ورزش به مثابه ورزش است فرهنگ احترام است احترام به حریفان احترام به هم تیمی،ها احترام به مسئولین مسابقات احترام به بازی و احترام به مربیان آن قدر ساده نیستیم که فکر کنیم مربیانی که اخلاق ورزشی را آموزش میدهند ناگهان کل فرهنگ را به یک فرهنگ احترام آمیز تبدیل میکنند اما با توجه به همبستگی میان دنیای ورزش و فرهنگ عمومی ورزش مکان مناسبی برای کاشتن بذر احترام و پرورش آن است مقابله با فرهنگ بی احترامی باید در تمام سطوح و در تمام میدانهای اجتماعی جامعه مورد توجه قرار گیرد اما یک نقطه کانونی این تقابل قطعاً ورزش است .</a:t>
            </a:r>
            <a:endParaRPr lang="en-US" sz="2400" b="1" dirty="0"/>
          </a:p>
        </p:txBody>
      </p:sp>
    </p:spTree>
    <p:extLst>
      <p:ext uri="{BB962C8B-B14F-4D97-AF65-F5344CB8AC3E}">
        <p14:creationId xmlns:p14="http://schemas.microsoft.com/office/powerpoint/2010/main" val="2513184866"/>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normAutofit/>
          </a:bodyPr>
          <a:lstStyle/>
          <a:p>
            <a:pPr algn="r" rtl="1"/>
            <a:r>
              <a:rPr lang="fa-IR" sz="5400" b="1" dirty="0"/>
              <a:t>چند پرسش</a:t>
            </a:r>
            <a:endParaRPr lang="en-US" sz="5400" b="1" dirty="0"/>
          </a:p>
        </p:txBody>
      </p:sp>
      <p:sp>
        <p:nvSpPr>
          <p:cNvPr id="3" name="Content Placeholder 2"/>
          <p:cNvSpPr>
            <a:spLocks noGrp="1"/>
          </p:cNvSpPr>
          <p:nvPr>
            <p:ph idx="1"/>
          </p:nvPr>
        </p:nvSpPr>
        <p:spPr/>
        <p:txBody>
          <a:bodyPr>
            <a:normAutofit/>
          </a:bodyPr>
          <a:lstStyle/>
          <a:p>
            <a:pPr algn="just" rtl="1">
              <a:lnSpc>
                <a:spcPct val="150000"/>
              </a:lnSpc>
            </a:pPr>
            <a:r>
              <a:rPr lang="fa-IR" sz="2400" b="1" dirty="0"/>
              <a:t>آیا موافقید که تراکت عمومی در دهه های اخیر رو به افول بوده است؟ آیا میتوانید به برخی گفت و گوهای اجتماعی غیر محترمانه و به دور از ادب اشاره کنید؟ </a:t>
            </a:r>
          </a:p>
          <a:p>
            <a:pPr algn="just" rtl="1">
              <a:lnSpc>
                <a:spcPct val="150000"/>
              </a:lnSpc>
            </a:pPr>
            <a:r>
              <a:rPr lang="fa-IR" sz="2400" b="1" dirty="0"/>
              <a:t>نزاکت چیست؟ چرا اهمیت دارد؟ در این کتاب یادآور شدیم براکت و رقابت جویی در دنیای ورزش با یکدیگر سازگار هستند. آیا در جامعه نیز چنین است؟ </a:t>
            </a:r>
          </a:p>
          <a:p>
            <a:pPr algn="just" rtl="1">
              <a:lnSpc>
                <a:spcPct val="150000"/>
              </a:lnSpc>
            </a:pPr>
            <a:r>
              <a:rPr lang="fa-IR" sz="2400" b="1" dirty="0"/>
              <a:t>آیا ترویج فرهنگ احترام در دنیای ورزش سبب گسترش فرهنگ احترام در جامعه میشود؟ آیا راهی برای تایید این رابطه وجود دارد؟ </a:t>
            </a:r>
          </a:p>
        </p:txBody>
      </p:sp>
    </p:spTree>
    <p:extLst>
      <p:ext uri="{BB962C8B-B14F-4D97-AF65-F5344CB8AC3E}">
        <p14:creationId xmlns:p14="http://schemas.microsoft.com/office/powerpoint/2010/main" val="3902629293"/>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a:t>ورزش و تربیت</a:t>
            </a:r>
            <a:endParaRPr lang="en-US" sz="5400" b="1" dirty="0"/>
          </a:p>
        </p:txBody>
      </p:sp>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با وجود جنبه های ناراحت کننده ورزش تجاری شده یعنی ورزشی که ،پول تبلیغات و شهرت بر پخش برنامه های ،تلویزیونی متن صفحات ورزشی و وبسایتها حاکم ،است هنوز هم میتوان بر روی بازیها و فعالیتهای سلامت محوری که در زمان کودکی داشتیم تمرکز کنیم فعالیتهایی که به فرزندانمان یاد میدهیم و همچنان که پیرتر میشویم آنها را انجام میدهیم. در قلب ورزش ارزشهایی وجود دارند که ارزش حفظ و بهبود را دارند.</a:t>
            </a:r>
            <a:endParaRPr lang="en-US" sz="2400" b="1" dirty="0"/>
          </a:p>
        </p:txBody>
      </p:sp>
    </p:spTree>
    <p:extLst>
      <p:ext uri="{BB962C8B-B14F-4D97-AF65-F5344CB8AC3E}">
        <p14:creationId xmlns:p14="http://schemas.microsoft.com/office/powerpoint/2010/main" val="3254562242"/>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با توجه به علاقه ی فراوان کودکان و نوجوانان به ورزش و میزان مشارکت آنها فرصتهای آموزشی بسیاری برای توسعه عادتها و نگرشهای مثبت وجود دارد، عاداتی که ممکن است به میزان قابل توجهی بر زندگی یک جوان تأثیر گذار باشد. اگر ورزش به درستی انجام شود اگر مربیان و والدین بتوانند ورزش را به گونه ای تعریف کنند که بتواند در برابر تأثیرات نامطلوب ،پول شهرت و مقام مقاومت ،کند مشارکت در ورزش قادر است به فرصت مناسبی برای آموزش اخلاق تبدیل شود </a:t>
            </a:r>
            <a:endParaRPr lang="en-US" sz="2400" b="1" dirty="0"/>
          </a:p>
        </p:txBody>
      </p:sp>
    </p:spTree>
    <p:extLst>
      <p:ext uri="{BB962C8B-B14F-4D97-AF65-F5344CB8AC3E}">
        <p14:creationId xmlns:p14="http://schemas.microsoft.com/office/powerpoint/2010/main" val="2337063566"/>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8048" y="1661374"/>
            <a:ext cx="10515600" cy="5970901"/>
          </a:xfrm>
        </p:spPr>
        <p:txBody>
          <a:bodyPr>
            <a:normAutofit/>
          </a:bodyPr>
          <a:lstStyle/>
          <a:p>
            <a:pPr marL="0" indent="0" algn="just" rtl="1">
              <a:lnSpc>
                <a:spcPct val="150000"/>
              </a:lnSpc>
              <a:buNone/>
            </a:pPr>
            <a:r>
              <a:rPr lang="fa-IR" sz="2200" b="1" dirty="0"/>
              <a:t>بحث جالبی میان پژوهشگران در مورد مبانی اخلاقی حوزه ورزش وجود دارد. آیا ارزشهای اخلاقی مطرح در ورزش به طور مداوم با ارزشهای عمومی اخلاق نظیر خیرخواهی عدالت، صداقت و سخاوت هم راستا هستند و آیا این ارزشها برای ورزش برخی از اعمال مجاز یا حتی مورد نیاز ورزش در زندگی عادی از نظر اخلاقی غیر مجاز شمرده درونی هستند؟ مطمئناً میشوند مث ًلا تصور کنید راه یک مشتری را در فروشگاه مواد غذایی مسدود کرده و با او درگیر شوید به نظر میرسد بخشی از مشکل ما با برخی رفتارهای ورزشی معاصر از این حس نشأت می گیرد؛ که هنجارهای عادی را هنگام ورود به دنیای ورزش ترک میکنیم برای) مثال به رفتار برخی هواداران و یا اعتراض برخی والدین به مربیان با داوران توجه کنید گاهی اجازه رخ دادن به آنها را نمیدادیم؛ گاهی اوقات باید نگرانی های عادی در مورد ،خشونت تجاوز و رفتارهای غیرانسانی را به همگان یادآور شویم. </a:t>
            </a:r>
          </a:p>
        </p:txBody>
      </p:sp>
    </p:spTree>
    <p:extLst>
      <p:ext uri="{BB962C8B-B14F-4D97-AF65-F5344CB8AC3E}">
        <p14:creationId xmlns:p14="http://schemas.microsoft.com/office/powerpoint/2010/main" val="2298922929"/>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4109" y="1996225"/>
            <a:ext cx="10515600" cy="5236805"/>
          </a:xfrm>
        </p:spPr>
        <p:txBody>
          <a:bodyPr>
            <a:normAutofit/>
          </a:bodyPr>
          <a:lstStyle/>
          <a:p>
            <a:pPr marL="0" indent="0" algn="just" rtl="1">
              <a:lnSpc>
                <a:spcPct val="150000"/>
              </a:lnSpc>
              <a:buNone/>
            </a:pPr>
            <a:r>
              <a:rPr lang="fa-IR" sz="2400" b="1" dirty="0"/>
              <a:t>به این منظور نیازی به حل تمام مسائل پیچیده مربوط به این بحث و یا اتخاذ رویکردی برونگرا یا درونگرا نیست بحث محوری این کتاب به طور گسترده ای درونی است و بر نهادینه سازی اخلاق و دورنی کردن آن تأکید می.کند ما تلاش کردیم ارزش اخلاق ورزشی و اصول احترام برانگیز آن را در محیط های ورزشی تبیین کنیم به این معنی که همچنان میتوانیم ویژگیهای ضروری و سالم ورزش را شناسایی و به دیگران معرفی کنیم این ویژگیها ارزشهایی را تولید میکنند که محور مشارکت ورزشی ذاتاً هستند و باید در آموزشهای اخلاقی مورد توجه قرار گیرند اما این ارزشها به واقع چه هستند؟</a:t>
            </a:r>
            <a:endParaRPr lang="en-US" sz="2400" b="1" dirty="0"/>
          </a:p>
        </p:txBody>
      </p:sp>
    </p:spTree>
    <p:extLst>
      <p:ext uri="{BB962C8B-B14F-4D97-AF65-F5344CB8AC3E}">
        <p14:creationId xmlns:p14="http://schemas.microsoft.com/office/powerpoint/2010/main" val="17794710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b="1" dirty="0"/>
              <a:t>احترام از خودتان آغاز می شود</a:t>
            </a:r>
            <a:endParaRPr lang="en-US" b="1" dirty="0"/>
          </a:p>
        </p:txBody>
      </p:sp>
      <p:sp>
        <p:nvSpPr>
          <p:cNvPr id="3" name="Content Placeholder 2"/>
          <p:cNvSpPr>
            <a:spLocks noGrp="1"/>
          </p:cNvSpPr>
          <p:nvPr>
            <p:ph idx="1"/>
          </p:nvPr>
        </p:nvSpPr>
        <p:spPr/>
        <p:txBody>
          <a:bodyPr>
            <a:normAutofit fontScale="92500"/>
          </a:bodyPr>
          <a:lstStyle/>
          <a:p>
            <a:pPr marL="0" indent="0" algn="just" rtl="1">
              <a:lnSpc>
                <a:spcPct val="150000"/>
              </a:lnSpc>
              <a:buNone/>
            </a:pPr>
            <a:r>
              <a:rPr lang="fa-IR" sz="2400" b="1" dirty="0">
                <a:solidFill>
                  <a:schemeClr val="tx1"/>
                </a:solidFill>
              </a:rPr>
              <a:t>متن زیر توصیفی از تجارب شخصی یک ورزشکار در مورد یکی از مربیان پیشین خود است:</a:t>
            </a:r>
            <a:br>
              <a:rPr lang="fa-IR" sz="2400" b="1" dirty="0">
                <a:solidFill>
                  <a:schemeClr val="tx1"/>
                </a:solidFill>
              </a:rPr>
            </a:br>
            <a:r>
              <a:rPr lang="fa-IR" sz="2400" b="1" dirty="0">
                <a:solidFill>
                  <a:schemeClr val="tx1"/>
                </a:solidFill>
              </a:rPr>
              <a:t> مربی تیم بیس بالی که در آن بازی می کردم یکی از بهترین افرادی بود که تا حالا دیده بودم . هیچ وقت صدایش را بالا نمی برد. انسانی آرام با اراده و محکم بود . هیچ وقت ندیدم با داور مسابقه بحث کند . با تک تک بازیکنان با احترام رفتار می کرد. تمریناتش زیاد و سخت بود ، اما معتقدم؛ همه بازیکنان از اینکه او مربی شان بود راضی و خوشحال بودند. همه ما با تمام وجود برایش تلاش می کردیم. اگر نامنظم بودیم ، مخصوصا اگر مشکلاتی داشتیم،کافی بود یک نگاه به ما بیندازد بفهماند چقدر در باخت تیم نقش داشته ایم. هرگز به ما اجازه نمی داد سر بازیکنان دیگر فریاد بزنیم یا به داور توهین کنیم.</a:t>
            </a:r>
            <a:endParaRPr lang="en-US" sz="2400" b="1" dirty="0">
              <a:solidFill>
                <a:schemeClr val="tx1"/>
              </a:solidFill>
            </a:endParaRPr>
          </a:p>
        </p:txBody>
      </p:sp>
    </p:spTree>
    <p:extLst>
      <p:ext uri="{BB962C8B-B14F-4D97-AF65-F5344CB8AC3E}">
        <p14:creationId xmlns:p14="http://schemas.microsoft.com/office/powerpoint/2010/main" val="1506037079"/>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5473" y="1764406"/>
            <a:ext cx="10515600" cy="5545898"/>
          </a:xfrm>
        </p:spPr>
        <p:txBody>
          <a:bodyPr>
            <a:normAutofit/>
          </a:bodyPr>
          <a:lstStyle/>
          <a:p>
            <a:pPr marL="0" indent="0" algn="just" rtl="1">
              <a:lnSpc>
                <a:spcPct val="150000"/>
              </a:lnSpc>
              <a:buNone/>
            </a:pPr>
            <a:r>
              <a:rPr lang="fa-IR" sz="2400" b="1" dirty="0"/>
              <a:t>ورزش فعالیتی با یک سری قوانین مشخص و یا مسابقه ای برای رقابت نیست بلکه فعالیتی ارزشمند برای تحقق اهداف نهفته در درون خود غلبه بر موانع انسان ساخت و دستیابی به نوع خاصی از برتری است قوانین به طور مساوی به هر شرکت کننده اعمال میشود و از یک اتفاق شانسی نیست؛ برای شرکت در مسابقه اجرای این رو «برابری» در قلب ورزش جاری است بازی طبق ،قواعد صرفاً این قواعد ضروری هستند چرا که متقلب در تلاش برای به دست آوردن برتری ناعادلانه برای برنده شدن است و از این رو بازی کردن است چرا که ورزش توسط قوانین محوری اش تعریف به معنای واقعی کلمه «بازی» نمیکند بازی عادلانه صرفاً پیروزی به معنای کسب بالاترین میشود هدف بازی صرفاً امتیاز نیست بلکه کسب بالاترین امتیاز با وجود قوانینی است که به ورزش معنا می بخشند. </a:t>
            </a:r>
          </a:p>
          <a:p>
            <a:pPr marL="0" indent="0" algn="just" rtl="1">
              <a:lnSpc>
                <a:spcPct val="150000"/>
              </a:lnSpc>
              <a:buNone/>
            </a:pPr>
            <a:endParaRPr lang="en-US" sz="2400" b="1" dirty="0"/>
          </a:p>
        </p:txBody>
      </p:sp>
    </p:spTree>
    <p:extLst>
      <p:ext uri="{BB962C8B-B14F-4D97-AF65-F5344CB8AC3E}">
        <p14:creationId xmlns:p14="http://schemas.microsoft.com/office/powerpoint/2010/main" val="1311434863"/>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9716" y="1803042"/>
            <a:ext cx="10515600" cy="5636050"/>
          </a:xfrm>
        </p:spPr>
        <p:txBody>
          <a:bodyPr>
            <a:normAutofit/>
          </a:bodyPr>
          <a:lstStyle/>
          <a:p>
            <a:pPr marL="0" indent="0" algn="just" rtl="1">
              <a:lnSpc>
                <a:spcPct val="150000"/>
              </a:lnSpc>
              <a:buNone/>
            </a:pPr>
            <a:r>
              <a:rPr lang="fa-IR" sz="2400" b="1" dirty="0"/>
              <a:t>شرطی که برای بهتر شدن و دست یافتن به برتری وجود دارد رقابت با دیگران آن هم در جریان یک مسابقه است بنابراین مزیت رقابتی شما بسته به تعاملی دارد که با حریفتان دارید و در آن حریف خوب شما را به چالش دعوت میکند و به خاطر آن هم شما باید سپاسگزار و قدردان او باشید در رویدادهای رسمی،تر شما باید قدردان ،مربیان مسئولین و در صورت لزوم هم تیمی هایتان باشید که در مسیر تلاش برای دستیابی به موفقیت و کسب مشارکت است شخصیت ورزشی با مهربانی و رفتار تجارب رضایت بخش به شما کمک میکنند. </a:t>
            </a:r>
            <a:endParaRPr lang="en-US" sz="2400" b="1" dirty="0"/>
          </a:p>
        </p:txBody>
      </p:sp>
    </p:spTree>
    <p:extLst>
      <p:ext uri="{BB962C8B-B14F-4D97-AF65-F5344CB8AC3E}">
        <p14:creationId xmlns:p14="http://schemas.microsoft.com/office/powerpoint/2010/main" val="117973006"/>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5321" y="1777285"/>
            <a:ext cx="10515600" cy="4850439"/>
          </a:xfrm>
        </p:spPr>
        <p:txBody>
          <a:bodyPr>
            <a:normAutofit/>
          </a:bodyPr>
          <a:lstStyle/>
          <a:p>
            <a:pPr marL="0" indent="0" algn="just" rtl="1">
              <a:lnSpc>
                <a:spcPct val="150000"/>
              </a:lnSpc>
              <a:buNone/>
            </a:pPr>
            <a:r>
              <a:rPr lang="fa-IR" sz="2400" b="1" dirty="0"/>
              <a:t>از آنجا که هدف ورزش صرفاً سخاوتمندانه ای که در رابطه با حریفان ابراز میشود معنا می.شود ورزش جنگ نیست یک فعالیت رقابتی .است از آنجایی که موفقیت در ورزش آسان نیست و شکست اجتناب ناپذیر است موفقیت نیازمند سخت کوشی پشتکار و شجاعت ...است. از آنجایی که موفقیت در ورزش بستگی به عوامل بسیاری دارد که خارج از کنترل است توانایی جسمانی ،استعداد مربیان ،خوب والدین حامی هم تیمی های قابل اعتماد شانس و غیره هیجان موفق شدن با افتخار پیروزی باید با احساس فروتنی آمیخته ،شود که این نیز میتواند به ما در تبدیل نشدن به فردی خودخواه و خود محور کمک کند.</a:t>
            </a:r>
            <a:endParaRPr lang="en-US" sz="2400" b="1" dirty="0"/>
          </a:p>
        </p:txBody>
      </p:sp>
    </p:spTree>
    <p:extLst>
      <p:ext uri="{BB962C8B-B14F-4D97-AF65-F5344CB8AC3E}">
        <p14:creationId xmlns:p14="http://schemas.microsoft.com/office/powerpoint/2010/main" val="3566491017"/>
      </p:ext>
    </p:extLst>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بیراه نیست که این توصیف کوتاه از ارزشهای درونی ،ورزش بیانگر فهرست کاملی از ارزشهای این چنینی هستند ما در این مجال کوتاه به برابری بازی ،عادلانه ،همکاری اعتماد قدردانی، سخاوت ،مهربانی پشتکار و فروتنی اشاره کردیم این ارزشها برای ما بیگانه نیستند و از دنیایی دیگر به ورزش وارد نشده اند آنها ارزشهای خود ورزش هستند و باید همین گونه نیز آموزش داده شوند. مسابقه می تواند دوستیها را به چالش کشیده و باعث قهر طرفین ،شوند اما حقیقتاً نباید این گونه باشد </a:t>
            </a:r>
            <a:endParaRPr lang="en-US" sz="2400" b="1" dirty="0"/>
          </a:p>
        </p:txBody>
      </p:sp>
    </p:spTree>
    <p:extLst>
      <p:ext uri="{BB962C8B-B14F-4D97-AF65-F5344CB8AC3E}">
        <p14:creationId xmlns:p14="http://schemas.microsoft.com/office/powerpoint/2010/main" val="3102867629"/>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ورزش میتواند با نگرش برنده شدن به هر قیمت که اغلب ناشی از نگرانیهای اقتصادی و دیدگاه خاصی از زندگی اجتماعی است به فساد کشیده شود در واقع این جمله قدیمی که ورزش شخصیت ساز است بستگی به این مفهوم دارد که مشارکت ورزشی مفید تلقی شود و ارزشهای درونی ورزش بتوانند به ویژگیهای شخصیتی تبدیل شوند که در زندگی روزمره پایدار و قابل اجرا هستند. اگر در مورد جنبه های شخصیت ساز ورزش جدی هستیم باید بر مربی شخصیت ساز به ویژه در نهادهای آموزشی مان تمرکز کنیم </a:t>
            </a:r>
            <a:endParaRPr lang="en-US" sz="2400" b="1" dirty="0"/>
          </a:p>
        </p:txBody>
      </p:sp>
    </p:spTree>
    <p:extLst>
      <p:ext uri="{BB962C8B-B14F-4D97-AF65-F5344CB8AC3E}">
        <p14:creationId xmlns:p14="http://schemas.microsoft.com/office/powerpoint/2010/main" val="93501156"/>
      </p:ext>
    </p:extLst>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just" rtl="1">
              <a:lnSpc>
                <a:spcPct val="150000"/>
              </a:lnSpc>
              <a:buNone/>
            </a:pPr>
            <a:r>
              <a:rPr lang="fa-IR" sz="2400" b="1" dirty="0"/>
              <a:t>در فصل دوم خاطرنشان کردیم که ریشه کلمه انگلیسی اخلاق واژه ای یونانی به معنای عادت و شخصیت است و اینکه فضیلت و شخصیت خوب میتوانند به عنوان عاداتی عمیق و ریشه ای در نظر گرفته شوند به همین دلیل ارسطو معتقد است؛ فضایلی نظیر ،شجاعت کنترل نفس و عدالت میتوانند توسط تمرین به دست آیند ورزش میتواند شخصیت ساز باشد؛ زیرا فرصت تمرین فضیلت ها که همگی سازنده یک شخصیت خوب هستند را برایمان فراهم میکند اما این بدین معنی است که این امر فرصتی برای تمرین بدیها نظیر بی پروایی به جای ،شجاعت پرخاشگری به جای کنترل نفس بی عدالتی به جای عدالت نیز هست اینکه کدام معنی درست است؛ به زاویه نگاه ما به ورزش بستگی دارد </a:t>
            </a:r>
            <a:endParaRPr lang="en-US" sz="2400" b="1" dirty="0"/>
          </a:p>
        </p:txBody>
      </p:sp>
    </p:spTree>
    <p:extLst>
      <p:ext uri="{BB962C8B-B14F-4D97-AF65-F5344CB8AC3E}">
        <p14:creationId xmlns:p14="http://schemas.microsoft.com/office/powerpoint/2010/main" val="3169361867"/>
      </p:ext>
    </p:extLst>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اگر ما میلیونها دلاری که هر ساله صرف ورزش دانش آموزی میکنیم با این ادعا که ورزش باعث شخصیت سازی میشود را ،بپذیریم باید با در نظر گرفتن این موضوع به مدرسه و ورزشهای کودکان و جوانان نزدیک شویم و به رغم تمام مزایایی که از سرگرمیهای ورزشی مدرسه ناشی میشود؛ نظیر افزایش روحيه والدین از طریق فرزندانشان هیچ چیز نمیتواند تمام این سرمایه گذاری را توجیه کند مگر اینکه هدفی تربیتی در پس ورزش دانش آموزی وجود داشته باشد. ورزشهای جوانان همراه با اهداف تربیتی فرصتی است که برای رشد شخصیت خوب در اختیارشان قرار میگیرد. </a:t>
            </a:r>
          </a:p>
          <a:p>
            <a:pPr marL="0" indent="0" algn="just" rtl="1">
              <a:lnSpc>
                <a:spcPct val="150000"/>
              </a:lnSpc>
              <a:buNone/>
            </a:pPr>
            <a:endParaRPr lang="en-US" sz="2400" b="1" dirty="0"/>
          </a:p>
        </p:txBody>
      </p:sp>
    </p:spTree>
    <p:extLst>
      <p:ext uri="{BB962C8B-B14F-4D97-AF65-F5344CB8AC3E}">
        <p14:creationId xmlns:p14="http://schemas.microsoft.com/office/powerpoint/2010/main" val="1972838061"/>
      </p:ext>
    </p:extLst>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با این وجود باید یک وضعیت دیگر را هم شرح دهیم ورزش زمانی که به درستی انجام نشود نه تنها شخصیت بدی را شکل میدهد بلکه طبق تجربه عادات نادرستی که ورزشکاران در زمین بازی به دست میآورند به طور خودکار به زندگی روزانه آنها وارد میشوند گاهی اوقات شاهد یک گسستگی بسیاری از ورزشکاران عادتهای عمیق و ریشه داری مانند عادت احترام گذاشتن یا احترام نگذاشتن خود را در زمین بازی و بیرون از آن نیز نشان میدهند ورزشکارانی که در زمین بازی احترام را رعایت نمیکنند اغلب در زندگیشان نیز افراد بی ادبی باقی میمانند و ورزشکارانی که در زمین بازی احترام گذاشتن را تمرین کرده اند اغلب در زندگی روزانه خود نیز انسانهایی با شخصیت هستند </a:t>
            </a:r>
            <a:endParaRPr lang="en-US" sz="2400" b="1" dirty="0"/>
          </a:p>
        </p:txBody>
      </p:sp>
    </p:spTree>
    <p:extLst>
      <p:ext uri="{BB962C8B-B14F-4D97-AF65-F5344CB8AC3E}">
        <p14:creationId xmlns:p14="http://schemas.microsoft.com/office/powerpoint/2010/main" val="1854716713"/>
      </p:ext>
    </p:extLst>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هستند آشکارسازی این ارتباط و پیوستگی میان اخلاقیات درون بازی و خارج از آن داشته باشند به پیوند عمیقتر این دو کمک می.کنند مربیان و والدین باید به ورزشکاران جوان بیاموزند که شخصیت خوبی که مشخصاً در زمین بازی پرورش میدهند باید در زندگیشان نیز کاربرد داشته باشد اتفاق متناقضی که میافتد این است که ورزش باید فرصتی برای تمرین فضیلتها و فرصتی برای آموزش بایدها و نبایدهای زندگی   باشد در نهایت به عنوان یک مربی همواره باید به خودمان یادآور شویم که هدف تمام آموزشها آماده سازی جوانان برای زندگی به عنوان یک اصل کلی است. </a:t>
            </a:r>
            <a:endParaRPr lang="en-US" sz="2400" b="1" dirty="0"/>
          </a:p>
        </p:txBody>
      </p:sp>
    </p:spTree>
    <p:extLst>
      <p:ext uri="{BB962C8B-B14F-4D97-AF65-F5344CB8AC3E}">
        <p14:creationId xmlns:p14="http://schemas.microsoft.com/office/powerpoint/2010/main" val="649828834"/>
      </p:ext>
    </p:extLst>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a:t>جمع بندی</a:t>
            </a:r>
            <a:endParaRPr lang="en-US" sz="5400" b="1" dirty="0"/>
          </a:p>
        </p:txBody>
      </p:sp>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در بخش سوم چشم انداز وسیع تری از ورزش اراده کردیم در این فصل درباره رابطه ورزش با جامعه و کارکرد تربیتی ورزش صحبت کردیم اگر سعی کنیم ورزش را به مثابه یک نوشدارو تشبیه کنیم که تمام امراض جامعه را درمان می کند. آنچه که در مورد ورزش بسیار ویژه است را از دست داده ایم و فرصت تاثیر گذاری ورزش در جامعه را نیز از بین برده ایم اما آموزش ورزش با رویکرد تربیتی میتواند نتیجه بخش باشد. شخصیت را بپرورد. تراکت را بیشتر کند. و ریشه بی احترامی که بسیاری از نوجوانان و جوانان به آن جذب شده اند را خشک کند. در فصل پایانی نیز با را از این فراتر گذاشته و به خارج از مرز استادیومها میرویم و به رابطه میان ورزش و زندگی اشاره میکنیم</a:t>
            </a:r>
          </a:p>
          <a:p>
            <a:pPr marL="0" indent="0" algn="just" rtl="1">
              <a:lnSpc>
                <a:spcPct val="150000"/>
              </a:lnSpc>
              <a:buNone/>
            </a:pPr>
            <a:endParaRPr lang="en-US" sz="2400" dirty="0"/>
          </a:p>
        </p:txBody>
      </p:sp>
    </p:spTree>
    <p:extLst>
      <p:ext uri="{BB962C8B-B14F-4D97-AF65-F5344CB8AC3E}">
        <p14:creationId xmlns:p14="http://schemas.microsoft.com/office/powerpoint/2010/main" val="911813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solidFill>
                  <a:schemeClr val="tx1"/>
                </a:solidFill>
              </a:rPr>
              <a:t>تیم ها و مربیان دیگر نیز این را می دانستند. می دیدم داورهایی که تصمیم های اشتباه می گرفتند از او عذرخواهی می کردند. او ارزش های احترام، مسئولیت پذیری، کارگروهی و تلاش و پشتکار را به ما آموخت. واقعا از تو بعد از آموزه های اخلاقی او در کلام سخت است. ما به خاطر او حاضر بودیم به سمت یک دیوار آجری هم حمله کنیم و من احساس می کردم که بهترین هستم ، چرا که برای او بازی می کنم.</a:t>
            </a:r>
            <a:endParaRPr lang="en-US" sz="2400" b="1" dirty="0">
              <a:solidFill>
                <a:schemeClr val="tx1"/>
              </a:solidFill>
            </a:endParaRPr>
          </a:p>
          <a:p>
            <a:pPr marL="0" indent="0" algn="just" rtl="1">
              <a:lnSpc>
                <a:spcPct val="150000"/>
              </a:lnSpc>
              <a:buNone/>
            </a:pPr>
            <a:endParaRPr lang="en-US" sz="2400" b="1" dirty="0">
              <a:solidFill>
                <a:schemeClr val="tx1"/>
              </a:solidFill>
            </a:endParaRPr>
          </a:p>
        </p:txBody>
      </p:sp>
    </p:spTree>
    <p:extLst>
      <p:ext uri="{BB962C8B-B14F-4D97-AF65-F5344CB8AC3E}">
        <p14:creationId xmlns:p14="http://schemas.microsoft.com/office/powerpoint/2010/main" val="922427783"/>
      </p:ext>
    </p:extLst>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32885" y="2691685"/>
            <a:ext cx="10058400" cy="2432819"/>
          </a:xfrm>
        </p:spPr>
        <p:txBody>
          <a:bodyPr>
            <a:noAutofit/>
          </a:bodyPr>
          <a:lstStyle/>
          <a:p>
            <a:pPr algn="ctr" rtl="1"/>
            <a:r>
              <a:rPr lang="fa-IR" sz="5400" b="1" dirty="0"/>
              <a:t>فصل 9 </a:t>
            </a:r>
            <a:r>
              <a:rPr lang="en-US" sz="5400" b="1" dirty="0" smtClean="0"/>
              <a:t/>
            </a:r>
            <a:br>
              <a:rPr lang="en-US" sz="5400" b="1" dirty="0" smtClean="0"/>
            </a:br>
            <a:r>
              <a:rPr lang="en-US" sz="5400" b="1" dirty="0"/>
              <a:t/>
            </a:r>
            <a:br>
              <a:rPr lang="en-US" sz="5400" b="1" dirty="0"/>
            </a:br>
            <a:r>
              <a:rPr lang="fa-IR" sz="5400" b="1" dirty="0" smtClean="0"/>
              <a:t> </a:t>
            </a:r>
            <a:r>
              <a:rPr lang="fa-IR" sz="5400" b="1" dirty="0"/>
              <a:t>ورای ورزش</a:t>
            </a:r>
            <a:endParaRPr lang="en-US" sz="5400" b="1" dirty="0"/>
          </a:p>
        </p:txBody>
      </p:sp>
    </p:spTree>
    <p:extLst>
      <p:ext uri="{BB962C8B-B14F-4D97-AF65-F5344CB8AC3E}">
        <p14:creationId xmlns:p14="http://schemas.microsoft.com/office/powerpoint/2010/main" val="3115194943"/>
      </p:ext>
    </p:extLst>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just" rtl="1">
              <a:lnSpc>
                <a:spcPct val="150000"/>
              </a:lnSpc>
              <a:buNone/>
            </a:pPr>
            <a:r>
              <a:rPr lang="fa-IR" sz="2400" b="1" dirty="0"/>
              <a:t>کالیس ، من با این حساب متقاعد شده ‌ام  نگرانی من این است که چگونه این روح را که در سالم ‌ترین حالت خود قرار دارد به قاضی نشان دهم. من زین پس افتخار اتی را که اکثر مردان تلاش می‌کنند به دست آورند و همانا به دست می ‌آورند را ترک میکنم،  می خواهم با ترویج حقیقت تا آنجا که می‌ توان در زندگی  آنگاه که مرگ فرا رسید در مرگ خوب باشم و تا آنجایی که توانایی دارم شما و همه مردان دیگر را نیز به این کار دعوت کنم؛ به داشتن چنین زندگی و رقابتی، چرا که معتقدم ارزشش روی هم رفته از تمام رقابت‌های زمینی بیشتر است. </a:t>
            </a:r>
          </a:p>
          <a:p>
            <a:pPr marL="0" indent="0" algn="just" rtl="1">
              <a:lnSpc>
                <a:spcPct val="150000"/>
              </a:lnSpc>
              <a:buNone/>
            </a:pPr>
            <a:r>
              <a:rPr lang="fa-IR" sz="2400" b="1" dirty="0"/>
              <a:t>                                                                  افلاطون،گرگیاس ( ترجمه همبلود)</a:t>
            </a:r>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359422731"/>
      </p:ext>
    </p:extLst>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a:t>ورای ورزش</a:t>
            </a:r>
            <a:endParaRPr lang="en-US" sz="5400" b="1" dirty="0"/>
          </a:p>
        </p:txBody>
      </p:sp>
      <p:sp>
        <p:nvSpPr>
          <p:cNvPr id="3" name="Content Placeholder 2"/>
          <p:cNvSpPr>
            <a:spLocks noGrp="1"/>
          </p:cNvSpPr>
          <p:nvPr>
            <p:ph idx="1"/>
          </p:nvPr>
        </p:nvSpPr>
        <p:spPr/>
        <p:txBody>
          <a:bodyPr>
            <a:noAutofit/>
          </a:bodyPr>
          <a:lstStyle/>
          <a:p>
            <a:pPr marL="0" indent="0" algn="just" rtl="1">
              <a:lnSpc>
                <a:spcPct val="150000"/>
              </a:lnSpc>
              <a:buNone/>
            </a:pPr>
            <a:r>
              <a:rPr lang="fa-IR" sz="2400" b="1" dirty="0"/>
              <a:t>در ابتدای بخش اول کتاب، از شما خواستیم که در مورد تجربیاتتان فکر کنید. اما صحبت بیشتر در مورد تجربه، ناگزیر نیازمند حرکت در ورای آن است تا بتوانید از منظری دیگر به آن نگاه کنید. این امر نیازمند تفکر در مورد ماهیت رقابت ‌های ورزشی و توجیهی نظری نسبت به فعالیت روزمره یک مربی ورزش است .ممکن است شما در زمان تصمیم گیری لحظه‌ ای در حین تمرین یا بازی، درکی از ماهیت رقابت‌ های ورزشی داشته باشید، اما این درک از ماهیت رقابت را در قالب کلمات بازتاب نمی ‌دهید. با این حال، به منظور تجسم این درک، باید عمیقاً درباره آن فکر کنید، حتی به اندیشه‌ ای که دیگران نسبت به این موضوع داشته‌ا ند. به عنوان یک مربی، باید زمان بیشتری را صرف تفکر کنید و مطمئن باشید با تامل بیشتر، آن کار را بهتر انجام خواهید داد.</a:t>
            </a:r>
            <a:endParaRPr lang="en-US" sz="2400" b="1" dirty="0"/>
          </a:p>
        </p:txBody>
      </p:sp>
    </p:spTree>
    <p:extLst>
      <p:ext uri="{BB962C8B-B14F-4D97-AF65-F5344CB8AC3E}">
        <p14:creationId xmlns:p14="http://schemas.microsoft.com/office/powerpoint/2010/main" val="2881625824"/>
      </p:ext>
    </p:extLst>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4110" y="1880316"/>
            <a:ext cx="10515600" cy="5545898"/>
          </a:xfrm>
        </p:spPr>
        <p:txBody>
          <a:bodyPr>
            <a:normAutofit/>
          </a:bodyPr>
          <a:lstStyle/>
          <a:p>
            <a:pPr marL="0" indent="0" algn="just" rtl="1">
              <a:lnSpc>
                <a:spcPct val="150000"/>
              </a:lnSpc>
              <a:buNone/>
            </a:pPr>
            <a:r>
              <a:rPr lang="fa-IR" sz="2400" b="1" dirty="0"/>
              <a:t>در این فصل، از شما می‌خواهیم به مفاهیم گسترده‌ای که بارها و بارها در سراسر کتاب به آنها اشاره کرده ‌ایم فکر کنید و این مفاهیم را با برخی مسائل اخلاقی و فلسفی عمیق‌تری که به آنها برخورد نکرده‌ایم پیوند دهید .  در فصل هشتم، از شما خواستیم در مورد ورزش و جامعه فکر کنید. اکنون از شما دعوت می‌ کنیم که در مورد رابطه میان ورزش و زندگی به صورت یک امر کلی فکر کنید. همانطور که در فصل دوم کتاب اشاره کردیم؛ در پس دو دیدگاه افراط گونه نسبت به ورزش، دیدگاه‌های متعصبانه مشابهی نسبت به چرایی زندگی وجود دارد . فکر کردن در مورد ورزش درست مانند تفکر در مورد هر گونه تلاش جدی انسانی نا گریز ما را به فکر کردن درباره پیوند میان این تلاش ها و زندگی به عنوان یک امر کلی وا می دارد.</a:t>
            </a:r>
            <a:endParaRPr lang="en-US" sz="2400" b="1" dirty="0"/>
          </a:p>
        </p:txBody>
      </p:sp>
    </p:spTree>
    <p:extLst>
      <p:ext uri="{BB962C8B-B14F-4D97-AF65-F5344CB8AC3E}">
        <p14:creationId xmlns:p14="http://schemas.microsoft.com/office/powerpoint/2010/main" val="1374999073"/>
      </p:ext>
    </p:extLst>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آنچه که تاکنون بیان کردیم، بدون در نظر گرفتن این ارتباط بسیار معنی‌دار است، اما قصد داریم شما را با اندیشه‌ های غا یی مربوط به پیوند میان ورزش و زندگی تنها بگذاریم . و اینکه با قرار دادن ورزش در نمایی دورتر ،یکی از موضوعات کتاب را که مکررا به آن اشاره کردیم را مجد داً تکرار کنیم؛ نیاز به تاکید دوباره نیست که ورزش تمام زندگی نیست،اما ضروری است در مورد چگونگی تعلیم ورزش به کل زندگی،نکاتی را مطرح کنیم.</a:t>
            </a:r>
            <a:endParaRPr lang="en-US" sz="2400" b="1" dirty="0"/>
          </a:p>
        </p:txBody>
      </p:sp>
    </p:spTree>
    <p:extLst>
      <p:ext uri="{BB962C8B-B14F-4D97-AF65-F5344CB8AC3E}">
        <p14:creationId xmlns:p14="http://schemas.microsoft.com/office/powerpoint/2010/main" val="3671042994"/>
      </p:ext>
    </p:extLst>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just" rtl="1">
              <a:lnSpc>
                <a:spcPct val="150000"/>
              </a:lnSpc>
              <a:buNone/>
            </a:pPr>
            <a:r>
              <a:rPr lang="fa-IR" sz="2400" b="1" dirty="0"/>
              <a:t>قرار نیست یک سری پاسخ در اختیار شما قرار دهیم، اما شما را با تفکر در مورد هستی انسان تنها می‌گذاریم:</a:t>
            </a:r>
          </a:p>
          <a:p>
            <a:pPr marL="0" indent="0" algn="just" rtl="1">
              <a:lnSpc>
                <a:spcPct val="150000"/>
              </a:lnSpc>
              <a:buNone/>
            </a:pPr>
            <a:r>
              <a:rPr lang="fa-IR" sz="2400" b="1" dirty="0"/>
              <a:t>این زندگی را چگونه باید زندگی کرد؟آیا تفکر درباره ورزش در نهایت به تفکر درباره زندگی منجر می‌شود؟</a:t>
            </a:r>
          </a:p>
          <a:p>
            <a:pPr marL="0" indent="0" algn="just" rtl="1">
              <a:lnSpc>
                <a:spcPct val="150000"/>
              </a:lnSpc>
              <a:buNone/>
            </a:pPr>
            <a:r>
              <a:rPr lang="fa-IR" sz="2400" b="1" dirty="0"/>
              <a:t>بخش اول و دوم به شما در درک اصول اخلاق ورزشی که لازمه مربیگری شماست کمک کردند، اما در اینجا از شما می‌ خواهیم یک قدم فراتر بگذارید و در مورد پیوند حرفه‌تان با اساسی‌ ترین مسائل زندگی انسان فکر کنید.</a:t>
            </a:r>
          </a:p>
          <a:p>
            <a:pPr marL="0" indent="0" algn="just" rtl="1">
              <a:lnSpc>
                <a:spcPct val="150000"/>
              </a:lnSpc>
              <a:buNone/>
            </a:pPr>
            <a:endParaRPr lang="en-US" sz="2400" b="1" dirty="0"/>
          </a:p>
        </p:txBody>
      </p:sp>
    </p:spTree>
    <p:extLst>
      <p:ext uri="{BB962C8B-B14F-4D97-AF65-F5344CB8AC3E}">
        <p14:creationId xmlns:p14="http://schemas.microsoft.com/office/powerpoint/2010/main" val="961095341"/>
      </p:ext>
    </p:extLst>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a:t>درک اهمیت ورزش (دور نمای ورزش)</a:t>
            </a:r>
            <a:endParaRPr lang="en-US" sz="5400" b="1" dirty="0"/>
          </a:p>
        </p:txBody>
      </p:sp>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یکی از مهمترین موضوعاتی که در این کتاب به آن پرداختیم،موضوع دورنما است. البته،در یک معنای کلی‌تر،دونما جایی دورتر از مکان فعلی ما است ه می‌توانیم همه چیز را به خوبی مشاهده کنیم. اما این یک موقعیت مهم در تجربه انسان است که ما توانایی دیدن چیزها را به گونه‌ای متفاوت از جایی که هستیم نیز داریم. ناگزیریم در اینجا از استعاره‌های فضایی استفاده کنیم. ما می‌توانیم همه چیز را به طور محدود یا وسیع مشاهده کنیم.</a:t>
            </a:r>
            <a:endParaRPr lang="en-US" sz="2400" b="1" dirty="0"/>
          </a:p>
        </p:txBody>
      </p:sp>
    </p:spTree>
    <p:extLst>
      <p:ext uri="{BB962C8B-B14F-4D97-AF65-F5344CB8AC3E}">
        <p14:creationId xmlns:p14="http://schemas.microsoft.com/office/powerpoint/2010/main" val="449875488"/>
      </p:ext>
    </p:extLst>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9715" y="1906073"/>
            <a:ext cx="10515600" cy="5108017"/>
          </a:xfrm>
        </p:spPr>
        <p:txBody>
          <a:bodyPr>
            <a:normAutofit/>
          </a:bodyPr>
          <a:lstStyle/>
          <a:p>
            <a:pPr marL="0" indent="0" algn="just" rtl="1">
              <a:lnSpc>
                <a:spcPct val="150000"/>
              </a:lnSpc>
              <a:buNone/>
            </a:pPr>
            <a:r>
              <a:rPr lang="fa-IR" sz="2400" b="1" dirty="0"/>
              <a:t>می‌توانیم فکر بسته را بزرگ کنیم . کانون دید ما می‌تواند ناچیز و محدود باشد،اما ما حتی توانایی دیدن اتفاقات از دیدگاه خداوند را نیز داریم. ما هم از لحاظ فضایی هم زمانی موجودات محدودی هستیم،اما ذهن‌هایمان در ابدیت سیر می‌کنند. ما حتی درباره خود واقعی مان و آنچه درون ذهنمان می‌ گذرد،خصوصاً زمانی که پای احساسات و عواطفمان درگیر است کر می‌کنیم. اما،در بعدی دیگر،ما رد پای درون را از دست می‌دهیم و توجهمان را به چیزی خارج از خودمان جلب می‌کنیم. دستکش دروازه ‌بانی، کوهی زیبا،و یا فردی دیگر. در حقیقت ،هنگا می که تجربه مان را توصیف می‌کنیم،کاملاً مشخص نیست که معنی از مفاهیم درونی نشأت گرفته است یا بیرونی.</a:t>
            </a:r>
          </a:p>
          <a:p>
            <a:pPr marL="0" indent="0" algn="just" rtl="1">
              <a:lnSpc>
                <a:spcPct val="150000"/>
              </a:lnSpc>
              <a:buNone/>
            </a:pPr>
            <a:endParaRPr lang="en-US" sz="2400" b="1" dirty="0"/>
          </a:p>
        </p:txBody>
      </p:sp>
    </p:spTree>
    <p:extLst>
      <p:ext uri="{BB962C8B-B14F-4D97-AF65-F5344CB8AC3E}">
        <p14:creationId xmlns:p14="http://schemas.microsoft.com/office/powerpoint/2010/main" val="433621795"/>
      </p:ext>
    </p:extLst>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دورنمای جهان همواره محدود است،اما اغلب وقات می‌تواند از آن چه ما فکر می‌کنیم و در خودآگاهیمان در نظر می‌گیریم گسترده‌تر باشد. اغلب اوقات تنها راه درک و ستایش یک چیز نزدیک،این است که نگا همان را از آن دور کنیم تا آن را در برابر یک پس زمینه ی وسیع‌تر مشاهده کنیم. و زمانی که این کار را انجام می‌دهیم،چیزی در وجود مان تفاق  می‌افتد. نگاه،مقایسه و قضاوت گسترده‌تر،باعث مشاهده جزئیات بیشتر ی‌شود و هنگامی که به کانون اصلی توجه مان باز می‌ گردیم،تمرکزمان تغییر کرده است. </a:t>
            </a:r>
            <a:endParaRPr lang="en-US" sz="2400" b="1" dirty="0"/>
          </a:p>
        </p:txBody>
      </p:sp>
    </p:spTree>
    <p:extLst>
      <p:ext uri="{BB962C8B-B14F-4D97-AF65-F5344CB8AC3E}">
        <p14:creationId xmlns:p14="http://schemas.microsoft.com/office/powerpoint/2010/main" val="2421871798"/>
      </p:ext>
    </p:extLst>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836" y="1725769"/>
            <a:ext cx="10515600" cy="4889076"/>
          </a:xfrm>
        </p:spPr>
        <p:txBody>
          <a:bodyPr>
            <a:normAutofit/>
          </a:bodyPr>
          <a:lstStyle/>
          <a:p>
            <a:pPr marL="0" indent="0" algn="just" rtl="1">
              <a:lnSpc>
                <a:spcPct val="150000"/>
              </a:lnSpc>
              <a:buNone/>
            </a:pPr>
            <a:r>
              <a:rPr lang="fa-IR" sz="2400" b="1" dirty="0"/>
              <a:t>همانطور که اشاره کردیم،اخلاق ورزشی خوب، نیازمند درک و تمرین است. هنگامی که به یچیدگی‌های در هم تنیده مشارکت ورزشی ،نظیر نقش اساسی حریفان،همتیمی‌ها،مربیان و مسئولین و سنت‌ های غنی و آداب و رسوم بازی‌های مختلف به شکلی مثبت نگاه می‌ کنیم،متوجه  می‌شویم که نگاه ما نسبت به آن‌ها تغییر کرده و در واقع روح ما بزرگتر شده است. خواسته‌ های محدود و خودخواهانه ما به نگرانی های محترمانه شخصی تبدیل شده اند که تحقق یک شخصیت توسعه یافته و رفتارهای ناشی از آن، صحت این موضوع را ایید می‌کنند. با دیدن خودمان به عنوان بخشی از یک کل بزرگ تر،از آن غنی می‌ شویم. اما اگر مهم است که نگاه مملو از احترام مان را به سوی سایر شرکت کنند گان دنیای ورزش نشانه رویم،بسیار مهم است که توجهمان را از ورزش دور کرده و به تمام زندگی معطوف کنیم.</a:t>
            </a:r>
          </a:p>
          <a:p>
            <a:pPr marL="0" indent="0" algn="just" rtl="1">
              <a:lnSpc>
                <a:spcPct val="150000"/>
              </a:lnSpc>
              <a:buNone/>
            </a:pPr>
            <a:endParaRPr lang="en-US" sz="2400" b="1" dirty="0"/>
          </a:p>
        </p:txBody>
      </p:sp>
    </p:spTree>
    <p:extLst>
      <p:ext uri="{BB962C8B-B14F-4D97-AF65-F5344CB8AC3E}">
        <p14:creationId xmlns:p14="http://schemas.microsoft.com/office/powerpoint/2010/main" val="767615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r" rtl="1">
              <a:lnSpc>
                <a:spcPct val="150000"/>
              </a:lnSpc>
              <a:buNone/>
            </a:pPr>
            <a:r>
              <a:rPr lang="fa-IR" sz="2400" b="1" dirty="0">
                <a:solidFill>
                  <a:schemeClr val="tx1"/>
                </a:solidFill>
              </a:rPr>
              <a:t>شاید ما نتوانیم به اندازه این مربی به فردی قابل احترام تبدیل شویم، اما مثال های این چنینی از تجارب فردی به ما نشان می دهد که چقدر جایگاه مربیان برای بازیکنان مهم است. نباید قضاوت بازیکنان در مورد مربیانشان را دست کم بگیریم. از طرز رفتار شما، بازیکنانتان خواهند فهمید موافق یا مخالف چه چیزها چه کسانی هستید . آنها به ارزش های شخصی شما و ارزش هایی که به بازیکنانتان منتقل می کنید پی خواهند برد لطفا صادقانه به پرسش های زیر پاسخ دهید :</a:t>
            </a:r>
            <a:br>
              <a:rPr lang="fa-IR" sz="2400" b="1" dirty="0">
                <a:solidFill>
                  <a:schemeClr val="tx1"/>
                </a:solidFill>
              </a:rPr>
            </a:br>
            <a:r>
              <a:rPr lang="fa-IR" sz="2400" b="1" dirty="0">
                <a:solidFill>
                  <a:schemeClr val="tx1"/>
                </a:solidFill>
              </a:rPr>
              <a:t>۱. آیا به بازیکنانتان اجازه می دهید به تیم حریف فحاشی کنند؟</a:t>
            </a:r>
            <a:br>
              <a:rPr lang="fa-IR" sz="2400" b="1" dirty="0">
                <a:solidFill>
                  <a:schemeClr val="tx1"/>
                </a:solidFill>
              </a:rPr>
            </a:br>
            <a:r>
              <a:rPr lang="fa-IR" sz="2400" b="1" dirty="0">
                <a:solidFill>
                  <a:schemeClr val="tx1"/>
                </a:solidFill>
              </a:rPr>
              <a:t>۲. آیا به بازیکنانتان اجازه می دهید به یک تماس تلفنی با عصبانیت و تندخویی پاسخ دهند؟</a:t>
            </a:r>
            <a:endParaRPr lang="en-US" sz="2400" b="1" dirty="0">
              <a:solidFill>
                <a:schemeClr val="tx1"/>
              </a:solidFill>
            </a:endParaRPr>
          </a:p>
        </p:txBody>
      </p:sp>
    </p:spTree>
    <p:extLst>
      <p:ext uri="{BB962C8B-B14F-4D97-AF65-F5344CB8AC3E}">
        <p14:creationId xmlns:p14="http://schemas.microsoft.com/office/powerpoint/2010/main" val="1832963203"/>
      </p:ext>
    </p:extLst>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a:t>این فقط یک بازی است</a:t>
            </a:r>
            <a:endParaRPr lang="en-US" sz="5400" b="1" dirty="0"/>
          </a:p>
        </p:txBody>
      </p:sp>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همانطور که اشاره شد، مشارکت ورزشی ی‌تواند نقش مهمی در تربیت اخلاقی نوجوانان و جوانان داشته باشد، این نقش ز طریق آموزش‌های مستقیم یا حداقل از طریق سنت ‌های رایج در ورزش اعمال می‌شود. بازی نه تنها می‌تواند سبب افزایش روحیه و انگیزه شود،بلکه می‌تواند به افسردگی و نهایتاً نابودی فرد نیز منجر شود. به بازی غم انگیز مهاجم پیشین لیگ برتر بیسبال نگاه کنید که پس از باخت، زندگیش به ورطه سقوط افتاد و نهایتاً با خودکشی پایان یافت. </a:t>
            </a:r>
            <a:endParaRPr lang="en-US" sz="2400" b="1" dirty="0"/>
          </a:p>
        </p:txBody>
      </p:sp>
    </p:spTree>
    <p:extLst>
      <p:ext uri="{BB962C8B-B14F-4D97-AF65-F5344CB8AC3E}">
        <p14:creationId xmlns:p14="http://schemas.microsoft.com/office/powerpoint/2010/main" val="797715468"/>
      </p:ext>
    </p:extLst>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میان رقابت با این تفکر که گویی «مسابقه تنها چیز با اهمیت دنیا ست» با باور داشتن به اینکه «مسابقه یکی از چیزهای با اهمیت دنیا ست» تفاوت وجود دارد. مسئولیت مربیان در این بخش بسیار سنگین است. به عنوان انگیزه دهنده آنها باید کاری کنند که بازیکنان ه گونه‌ای بازی کنند که گویی این بازی تنها چیزی در دنیا ست که اهمیت دارد،و به عنوان یک مربی در معنایی گسترده‌ تر، آنها نباید به بازیکنان اجازه دهند ازی را معادل تمام زندگی‌ شان در نظر بگیرند. یا اگر بخواهیم عبارت معمول را به کار ببریم؛ آنها باید متوجه باشند که «این فقط یک بازی است».</a:t>
            </a:r>
          </a:p>
          <a:p>
            <a:pPr marL="0" indent="0" algn="just" rtl="1">
              <a:lnSpc>
                <a:spcPct val="150000"/>
              </a:lnSpc>
              <a:buNone/>
            </a:pPr>
            <a:endParaRPr lang="en-US" sz="2400" b="1" dirty="0"/>
          </a:p>
        </p:txBody>
      </p:sp>
    </p:spTree>
    <p:extLst>
      <p:ext uri="{BB962C8B-B14F-4D97-AF65-F5344CB8AC3E}">
        <p14:creationId xmlns:p14="http://schemas.microsoft.com/office/powerpoint/2010/main" val="3405211260"/>
      </p:ext>
    </p:extLst>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3805" y="1931831"/>
            <a:ext cx="10515600" cy="5468625"/>
          </a:xfrm>
        </p:spPr>
        <p:txBody>
          <a:bodyPr>
            <a:normAutofit/>
          </a:bodyPr>
          <a:lstStyle/>
          <a:p>
            <a:pPr marL="0" indent="0" algn="just" rtl="1">
              <a:lnSpc>
                <a:spcPct val="150000"/>
              </a:lnSpc>
              <a:buNone/>
            </a:pPr>
            <a:r>
              <a:rPr lang="fa-IR" sz="2400" b="1" dirty="0"/>
              <a:t>شاید تصور کنید این یک جمله کلیشه‌ای و یا واضح است که بیان آن غیر ضروری است، اما گاهی اوقات «حکمت» چیزی جز درونی سازی حقیقت و زندگی کردن با آن نیست و این نیازمند آن است که ما در مورد حقیقت فکر کنیم،زیرا حقیقت موضوعات ساده، آنقدر ها هم ساده نیست که در زبان بگنجد،بلکه همان دورنمایی است که به آن احتیاج داریم. گاهی آنقدر ساده و بدیهی به نظر می‌رسند که باعث می‌شود آنها را نادیده بگیریم «انسان نمی‌تواند تنها با نان زندگی کند»، «همه در نهایت فانی هستیم»، «این فقط یک بازی است» از جمله این گزاره‌های به ظاهر بدیهی هستند. </a:t>
            </a:r>
            <a:endParaRPr lang="en-US" sz="2400" b="1" dirty="0"/>
          </a:p>
        </p:txBody>
      </p:sp>
    </p:spTree>
    <p:extLst>
      <p:ext uri="{BB962C8B-B14F-4D97-AF65-F5344CB8AC3E}">
        <p14:creationId xmlns:p14="http://schemas.microsoft.com/office/powerpoint/2010/main" val="3642706572"/>
      </p:ext>
    </p:extLst>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4110" y="1970468"/>
            <a:ext cx="10515600" cy="4979228"/>
          </a:xfrm>
        </p:spPr>
        <p:txBody>
          <a:bodyPr>
            <a:normAutofit/>
          </a:bodyPr>
          <a:lstStyle/>
          <a:p>
            <a:pPr marL="0" indent="0" algn="just" rtl="1">
              <a:lnSpc>
                <a:spcPct val="150000"/>
              </a:lnSpc>
              <a:buNone/>
            </a:pPr>
            <a:r>
              <a:rPr lang="fa-IR" sz="2400" b="1" dirty="0"/>
              <a:t>همه می‌دانند که این تنها یک بازی است، اما باید حقیقت بدیهیات را نیز فراموش کنیم. برای اینکه حقیقت بدیهی«این فقط یک بازی است» را درک کنیم باید جایگاه ورزش در زندگی واقعی مان را نیز درک کنیم، جایی که معنای حقیقی و تجلی یافته ورزش با احساسات عاشقانه نسبت به بازی و تلاش رای کسب موفقیت‌ های ورزشی عجین می‌شود. این بدین معنا است که ورزش در دور نمای مناسبی قرار داده شده است. مربیان، والدین و مربیان ورزش نباید از این حقیقت با ی‌توجهی و یا با چسباندن برگه ای روی دیوار رختکن عبور کنند ،بلکه باید با تمام وجود نسبت به بیان و تحقق آن اقدام کنند.</a:t>
            </a:r>
          </a:p>
          <a:p>
            <a:pPr marL="0" indent="0" algn="just" rtl="1">
              <a:lnSpc>
                <a:spcPct val="150000"/>
              </a:lnSpc>
              <a:buNone/>
            </a:pPr>
            <a:endParaRPr lang="en-US" sz="2400" b="1" dirty="0"/>
          </a:p>
        </p:txBody>
      </p:sp>
    </p:spTree>
    <p:extLst>
      <p:ext uri="{BB962C8B-B14F-4D97-AF65-F5344CB8AC3E}">
        <p14:creationId xmlns:p14="http://schemas.microsoft.com/office/powerpoint/2010/main" val="3499015383"/>
      </p:ext>
    </p:extLst>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2746" y="1803042"/>
            <a:ext cx="10515600" cy="5481504"/>
          </a:xfrm>
        </p:spPr>
        <p:txBody>
          <a:bodyPr>
            <a:normAutofit/>
          </a:bodyPr>
          <a:lstStyle/>
          <a:p>
            <a:pPr marL="0" indent="0" algn="just" rtl="1">
              <a:lnSpc>
                <a:spcPct val="150000"/>
              </a:lnSpc>
              <a:buNone/>
            </a:pPr>
            <a:r>
              <a:rPr lang="fa-IR" sz="2400" b="1" dirty="0"/>
              <a:t>همانطور که اشاره کردیم، و همانطور که مربیان سراسر جهان به ورزشکاران وان گوشزد می‌ کنند که برنده شدن در این بازی تنها چیزی است که مهم است، کودکانی هستند که در وضعیت ناگواری زندگی می‌کنند ی‌میرند و هرگز فرصت بازی در رقابت‌ های ورزشی برایشان فراهم نمی‌شود. در دنیایی که روزانه با گرسنگی،بیماری،رنج و خشونت سر و کار داریم،نیاز است در مورد میزان ارزشی که رای بازی‌ ها و مسابقات ورزشی قائلیم کمی محتاط باشیم. حتی ممکن است موقعیت ‌های خارق‌ا لعاده ورزشی نظیر؛پرتاب آرام یک نیزه،تیراندازی به ده حلقه از فاصله ۹۰ متری آن هم در باد مخالف، و یک ضربه چرخشی تمام عیار،همگی در مقام مقایسه با برخی وقایع ‌اهمیت به نظر برسند.</a:t>
            </a:r>
          </a:p>
          <a:p>
            <a:pPr marL="0" indent="0" algn="just" rtl="1">
              <a:buNone/>
            </a:pPr>
            <a:endParaRPr lang="en-US" sz="2400" b="1" dirty="0"/>
          </a:p>
        </p:txBody>
      </p:sp>
    </p:spTree>
    <p:extLst>
      <p:ext uri="{BB962C8B-B14F-4D97-AF65-F5344CB8AC3E}">
        <p14:creationId xmlns:p14="http://schemas.microsoft.com/office/powerpoint/2010/main" val="1891424767"/>
      </p:ext>
    </p:extLst>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رقابت‌ های ورزشی می ‌توانند به شدت روحیه بخش،جذاب و با نشاط باشند،اما در بهترین حالت،ورزش یک امر پیش پا افتاده  البته بی‌نظیر است. اینکه می‌گوییم ورزش یک پدیده پیش پا افتاده با شکوه است، بدین معنی است که در مقایسه با نگرانی های مهم بشر از جایگاه کم اهمیت‌ تری برخوردار است. ورزش تنها فعالیت انسانی نیست که به شرکت کنند گان  طرفدار انش کمک می‌ کند. مطمئناً اعمال انسانی دیگری مثل موسیقی،هنر و ریاضیات وجود دارند که می‌ توانند به همین اندازه پرطرفدار باشند،به همان میزان غنی،پر محتوا و در نو ع خود شادی بخش و پر انرژی باشند.</a:t>
            </a:r>
            <a:endParaRPr lang="en-US" sz="2400" b="1" dirty="0"/>
          </a:p>
        </p:txBody>
      </p:sp>
    </p:spTree>
    <p:extLst>
      <p:ext uri="{BB962C8B-B14F-4D97-AF65-F5344CB8AC3E}">
        <p14:creationId xmlns:p14="http://schemas.microsoft.com/office/powerpoint/2010/main" val="3204360677"/>
      </p:ext>
    </p:extLst>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با معطوف ساختن تمرکزمان از ورزش به کلیت زندگی، متوجه می‌ شویم که این نگاه می‌تواند نوعی فروتنی در ما ایجاد کند. چرا که در میابیم؛ نگرانی‌های ما بابت ورزش در مقایسه با کلیت وسیع و عظیم زندگی چه حجم کوچکی را شامل می‌شود. باید به مربیان ،والدین ،معلمان و هر کس دیگری که در آموزش اخلاقی ورزشکاران جوان مشارکت دارد،یادآور شویم که چقدر خوش شانس هستند،چرا که می‌توانند ورزش کنند و چنین تلاشی ا برای موفقیت در بخش کوچکی از زندگی‌شان داشته باشند.</a:t>
            </a:r>
          </a:p>
          <a:p>
            <a:pPr marL="0" indent="0" algn="just" rtl="1">
              <a:lnSpc>
                <a:spcPct val="150000"/>
              </a:lnSpc>
              <a:buNone/>
            </a:pPr>
            <a:endParaRPr lang="en-US" sz="2400" b="1" dirty="0"/>
          </a:p>
        </p:txBody>
      </p:sp>
    </p:spTree>
    <p:extLst>
      <p:ext uri="{BB962C8B-B14F-4D97-AF65-F5344CB8AC3E}">
        <p14:creationId xmlns:p14="http://schemas.microsoft.com/office/powerpoint/2010/main" val="316381199"/>
      </p:ext>
    </p:extLst>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normAutofit/>
          </a:bodyPr>
          <a:lstStyle/>
          <a:p>
            <a:pPr algn="r" rtl="1"/>
            <a:r>
              <a:rPr lang="fa-IR" sz="5400" b="1" dirty="0"/>
              <a:t>چند پرسش</a:t>
            </a:r>
            <a:endParaRPr lang="en-US" sz="5400" b="1" dirty="0"/>
          </a:p>
        </p:txBody>
      </p:sp>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چه اتفاقات خوبی در زندگی یک شخص ممکن است از پیروزی در یک مسابقه مهمتر باشند؟ و چه اتفاقات تلخی ممکن است در زندگی رخ دهد که اهمیت آن از شکست در یک بازی بیشتر باشد؟</a:t>
            </a:r>
          </a:p>
          <a:p>
            <a:pPr marL="0" indent="0" algn="just" rtl="1">
              <a:lnSpc>
                <a:spcPct val="150000"/>
              </a:lnSpc>
              <a:buNone/>
            </a:pPr>
            <a:r>
              <a:rPr lang="fa-IR" sz="2400" b="1" dirty="0"/>
              <a:t>اگر ورزش را فعالیتی پیش پا افتاده در نظر بگیرید آیا می‌توانید رویدادهایی در زندگی‌ نامه ببرید که بر خلاف آن ضروری‌ تر مهم‌تر و چالشیتر باشند؟</a:t>
            </a:r>
          </a:p>
          <a:p>
            <a:pPr marL="0" indent="0" algn="just" rtl="1">
              <a:lnSpc>
                <a:spcPct val="150000"/>
              </a:lnSpc>
              <a:buNone/>
            </a:pPr>
            <a:r>
              <a:rPr lang="fa-IR" sz="2400" b="1" dirty="0"/>
              <a:t>چگونه می‌توان مفهوم «چه می‌شد اگر ا» را به ورزشکاران جوان توضیح داد؛به گونه‌ای که برایشان به امری مهم و قابل اعتنا تبدیل شود؟</a:t>
            </a:r>
          </a:p>
        </p:txBody>
      </p:sp>
    </p:spTree>
    <p:extLst>
      <p:ext uri="{BB962C8B-B14F-4D97-AF65-F5344CB8AC3E}">
        <p14:creationId xmlns:p14="http://schemas.microsoft.com/office/powerpoint/2010/main" val="308244779"/>
      </p:ext>
    </p:extLst>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a:t>برندگان و بازندگان زندگی؟</a:t>
            </a:r>
            <a:endParaRPr lang="en-US" sz="5400" b="1" dirty="0"/>
          </a:p>
        </p:txBody>
      </p:sp>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از منظر این دیدگاه ،برخی از قیاس‌ های بدیهی میان ورزش و زندگی که معمولاً به وفور ر عرصه ورزش مشاهده می‌شوند،به محض اینکه به همه چیز تعلیم داده می‌ شوند،مشروعیت خود را ز دست می‌دهند. بله، زندگی مثل بازی بیس بال است (یا به قول یکی از دوستان، زندگی یک استعاره برای بیسبال است) اما در چه مواردی؟در اغلب موارد،قرینه زندگی، زندگی دیگری برای خود خلق می‌کند و برای هر سوال؛یک پاسخ و برای هر بیماری یک درمان دیگر خلق می‌کند. </a:t>
            </a:r>
            <a:endParaRPr lang="en-US" sz="2400" dirty="0"/>
          </a:p>
        </p:txBody>
      </p:sp>
    </p:spTree>
    <p:extLst>
      <p:ext uri="{BB962C8B-B14F-4D97-AF65-F5344CB8AC3E}">
        <p14:creationId xmlns:p14="http://schemas.microsoft.com/office/powerpoint/2010/main" val="3480100964"/>
      </p:ext>
    </p:extLst>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اگر ورزش را پس زمینه زندگی قرار دهیم، ممکن است بخواهیم «حقیقت ساده انگاری ورزش» را به کلیت زندگی تعمیم دهیم. اما این خطر وجود دارد که اجازه دهیم شعارها،کلیشه‌ها و قیاس ها یمان به جای «ما» فکر کنند. برخی از موضوعات بدیهی ،امور واضحی هستند که به ما دید می‌دهند،و برخی شعارها و  قیاس‌ها، زیرکانه دیدگاهی نسبت به ورزش و زندگی در ما ایجاد می‌کند که اگر خودمان به آنها نگاه کنیم،آن را به گونه‌ای متفاوت خواهیم دید .</a:t>
            </a:r>
          </a:p>
          <a:p>
            <a:pPr marL="0" indent="0" algn="just" rtl="1">
              <a:lnSpc>
                <a:spcPct val="150000"/>
              </a:lnSpc>
              <a:buNone/>
            </a:pPr>
            <a:endParaRPr lang="en-US" sz="2400" b="1" dirty="0"/>
          </a:p>
        </p:txBody>
      </p:sp>
    </p:spTree>
    <p:extLst>
      <p:ext uri="{BB962C8B-B14F-4D97-AF65-F5344CB8AC3E}">
        <p14:creationId xmlns:p14="http://schemas.microsoft.com/office/powerpoint/2010/main" val="12616444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lgn="r" rtl="1">
              <a:lnSpc>
                <a:spcPct val="150000"/>
              </a:lnSpc>
              <a:buNone/>
            </a:pPr>
            <a:r>
              <a:rPr lang="en-US" sz="2200" b="1" dirty="0" smtClean="0">
                <a:solidFill>
                  <a:schemeClr val="tx1"/>
                </a:solidFill>
              </a:rPr>
              <a:t>3</a:t>
            </a:r>
            <a:r>
              <a:rPr lang="fa-IR" sz="2200" b="1" dirty="0" smtClean="0">
                <a:solidFill>
                  <a:schemeClr val="tx1"/>
                </a:solidFill>
              </a:rPr>
              <a:t>. </a:t>
            </a:r>
            <a:r>
              <a:rPr lang="fa-IR" sz="2200" b="1" dirty="0">
                <a:solidFill>
                  <a:schemeClr val="tx1"/>
                </a:solidFill>
              </a:rPr>
              <a:t>آیا به بازیکنانتان اجازه می دهید در صورت انجام یک اقدام مثبت، دچار غرور و خودنمایی شوند؟ </a:t>
            </a:r>
          </a:p>
          <a:p>
            <a:pPr marL="0" indent="0" algn="r" rtl="1">
              <a:lnSpc>
                <a:spcPct val="150000"/>
              </a:lnSpc>
              <a:buNone/>
            </a:pPr>
            <a:r>
              <a:rPr lang="fa-IR" sz="2200" b="1" dirty="0">
                <a:solidFill>
                  <a:schemeClr val="tx1"/>
                </a:solidFill>
              </a:rPr>
              <a:t>4. آیا تا به حال سر بازیکنانتان فریاد زده اید؟</a:t>
            </a:r>
            <a:br>
              <a:rPr lang="fa-IR" sz="2200" b="1" dirty="0">
                <a:solidFill>
                  <a:schemeClr val="tx1"/>
                </a:solidFill>
              </a:rPr>
            </a:br>
            <a:r>
              <a:rPr lang="fa-IR" sz="2200" b="1" dirty="0">
                <a:solidFill>
                  <a:schemeClr val="tx1"/>
                </a:solidFill>
              </a:rPr>
              <a:t>5. آیا فریادی که سر بازیکنانتان زده اید، به خاطر بازی ضعیف شان بود یا رفتار غیرورزشی آنها ؟</a:t>
            </a:r>
            <a:br>
              <a:rPr lang="fa-IR" sz="2200" b="1" dirty="0">
                <a:solidFill>
                  <a:schemeClr val="tx1"/>
                </a:solidFill>
              </a:rPr>
            </a:br>
            <a:r>
              <a:rPr lang="fa-IR" sz="2200" b="1" dirty="0">
                <a:solidFill>
                  <a:schemeClr val="tx1"/>
                </a:solidFill>
              </a:rPr>
              <a:t>6. آیا به تیمتان اجازه می دهید بعد از بازی، زمین را بدون دست دادن با تیم حریف ترک کند؟</a:t>
            </a:r>
            <a:br>
              <a:rPr lang="fa-IR" sz="2200" b="1" dirty="0">
                <a:solidFill>
                  <a:schemeClr val="tx1"/>
                </a:solidFill>
              </a:rPr>
            </a:br>
            <a:r>
              <a:rPr lang="fa-IR" sz="2200" b="1" dirty="0">
                <a:solidFill>
                  <a:schemeClr val="tx1"/>
                </a:solidFill>
              </a:rPr>
              <a:t>7. آیا تاکنون بازیکنانتان به خاطر باخت سرزنش کرده اید ؟</a:t>
            </a:r>
            <a:br>
              <a:rPr lang="fa-IR" sz="2200" b="1" dirty="0">
                <a:solidFill>
                  <a:schemeClr val="tx1"/>
                </a:solidFill>
              </a:rPr>
            </a:br>
            <a:r>
              <a:rPr lang="fa-IR" sz="2200" b="1" dirty="0">
                <a:solidFill>
                  <a:schemeClr val="tx1"/>
                </a:solidFill>
              </a:rPr>
              <a:t>8. آیا تاکنون به خاطر شکست در یک مسابقه عذرخواهی کرده اید؟</a:t>
            </a:r>
            <a:br>
              <a:rPr lang="fa-IR" sz="2200" b="1" dirty="0">
                <a:solidFill>
                  <a:schemeClr val="tx1"/>
                </a:solidFill>
              </a:rPr>
            </a:br>
            <a:r>
              <a:rPr lang="fa-IR" sz="2200" b="1" dirty="0">
                <a:solidFill>
                  <a:schemeClr val="tx1"/>
                </a:solidFill>
              </a:rPr>
              <a:t>9. آیا تاکنون مسئولین برگزاری مسابقه را با هدف امتیاز در رویداده های آتی تهدید کرده اید؟</a:t>
            </a:r>
            <a:endParaRPr lang="en-US" sz="2200" b="1" dirty="0">
              <a:solidFill>
                <a:schemeClr val="tx1"/>
              </a:solidFill>
            </a:endParaRPr>
          </a:p>
        </p:txBody>
      </p:sp>
    </p:spTree>
    <p:extLst>
      <p:ext uri="{BB962C8B-B14F-4D97-AF65-F5344CB8AC3E}">
        <p14:creationId xmlns:p14="http://schemas.microsoft.com/office/powerpoint/2010/main" val="3912923274"/>
      </p:ext>
    </p:extLst>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77285"/>
            <a:ext cx="10515600" cy="4399678"/>
          </a:xfrm>
        </p:spPr>
        <p:txBody>
          <a:bodyPr>
            <a:normAutofit fontScale="92500"/>
          </a:bodyPr>
          <a:lstStyle/>
          <a:p>
            <a:pPr marL="0" indent="0" algn="just" rtl="1">
              <a:lnSpc>
                <a:spcPct val="150000"/>
              </a:lnSpc>
              <a:buNone/>
            </a:pPr>
            <a:r>
              <a:rPr lang="fa-IR" sz="2400" b="1" dirty="0"/>
              <a:t>«پیروزی همه چیز نیست ؛تنها یک چیز است» و«یک بازنده خوب به من نشان بده و من یک بازنده به تو نشان خواهم داد». این دو، جملاتی هستند که می‌توانیم از آنها به عنوان مثال استفاده کنیم. این لفاظی‌ها احی شده‌اند تا کاری کنند بازیکنان در زمین به گونه‌ای بازی کنند که بازی تنها چیز مهمی است که وجود دارد،و این امر به آنها کمک می‌کند که با فکر باختن به زمین مسابقه نروند. این شعارها ممکن است در راستای تحقق هدفی مشروع باشند. اما اغلب یا حتی به طور آگاهانه معنای ورزش و زندگی در حد برنده شدن قلیل می‌ دهند. سپس به اعضای هیئت مدیره باشگاه بر می‌خوریم که اعتقاد دارند باختن در یک فصل ه بازیکنان یاد می‌دهد که«در زندگی بازنده باشند» و یا یک فصل برنده شدن ه آنها می‌ آموزد که«برنده زندگی» باشند ،ادعایی که ماهیت ورزش و زندگی را به گونه‌ای غیر اقعی تعبیر می‌کند ،اما آیا واقعاً چیزی به عنوان«برنده یا بازنده زندگی» وجود دارد؟</a:t>
            </a:r>
            <a:endParaRPr lang="en-US" sz="2400" b="1" dirty="0"/>
          </a:p>
        </p:txBody>
      </p:sp>
    </p:spTree>
    <p:extLst>
      <p:ext uri="{BB962C8B-B14F-4D97-AF65-F5344CB8AC3E}">
        <p14:creationId xmlns:p14="http://schemas.microsoft.com/office/powerpoint/2010/main" val="493336576"/>
      </p:ext>
    </p:extLst>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اگر یک طرف در ورزش برنده شود،طرف دیگر لزوماً شکست خورده است؟اگر من در زندگی برنده هستم، آیا باعث می‌شوم که شخص دیگری در زندگیش بازنده باشد؟این قیاس ممکن است در دنیای کسب و کار،جواب دهد؛اگر پول زیادی کسب کنم،شخص دیگری کمتر کسب خواهد کرد؛اما اگر من بهترین زندگی را داشته باشم و اگر بهترین ردی باشم که می‌توانم،آیا باعث شدن دیگران زندگی بدتری داشته باشند؟برعکس،همانطور که قبلاً بحث کردیم،زندگی خوب ما از منظر اخلاقی باعث بهبود زندگی اطرافیانمان خواهد شد.</a:t>
            </a:r>
          </a:p>
          <a:p>
            <a:endParaRPr lang="en-US" sz="2400" dirty="0"/>
          </a:p>
        </p:txBody>
      </p:sp>
    </p:spTree>
    <p:extLst>
      <p:ext uri="{BB962C8B-B14F-4D97-AF65-F5344CB8AC3E}">
        <p14:creationId xmlns:p14="http://schemas.microsoft.com/office/powerpoint/2010/main" val="2045849564"/>
      </p:ext>
    </p:extLst>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1383" y="1828800"/>
            <a:ext cx="10515600" cy="5133774"/>
          </a:xfrm>
        </p:spPr>
        <p:txBody>
          <a:bodyPr>
            <a:normAutofit/>
          </a:bodyPr>
          <a:lstStyle/>
          <a:p>
            <a:pPr marL="0" indent="0" algn="just" rtl="1">
              <a:lnSpc>
                <a:spcPct val="150000"/>
              </a:lnSpc>
              <a:buNone/>
            </a:pPr>
            <a:r>
              <a:rPr lang="fa-IR" sz="2400" b="1" dirty="0"/>
              <a:t>البته،هنگامی که در مورد ماهیت ورزش ‌های رقابتی بیشتر تحمل می‌کنیم،متوجه می‌شویم که ورزش فعالیتی برای برنده شدن نیست،بلکه تلاشی است که برای برتری و موفقیت لازم است. جالب است بدانید، «جان وودن» حتی به استفاده استعاری از برنده شدن متوسل ی‌شود تا اهمیت واقعی ورزش را تشریح کند؛«حتی زمانی که ازی را می‌بازیم،در واقع «برنده» شده‌ایم؛به این معنی که تمام آنچه اید کسب می‌کردیم را کسب کرده‌ایم». وودن با تفکر عمیق در مورد ورزش و زندگی،از این استعاره در جای درست استفاده کرده است، و دقیقاً منظور خود از«برنده» شدن را توضیح داده است. به عبارت دیگر ،این برنده شدن نیست که باید به عنوان الگو و طرح زندگی مورد توجه قرار گیرد ، بلکه این تلاش برای پیروزی است که از اهمیت بسزایی برخوردار است.</a:t>
            </a:r>
          </a:p>
          <a:p>
            <a:pPr marL="0" indent="0" algn="just" rtl="1">
              <a:lnSpc>
                <a:spcPct val="150000"/>
              </a:lnSpc>
              <a:buNone/>
            </a:pPr>
            <a:endParaRPr lang="en-US" sz="2400" b="1" dirty="0"/>
          </a:p>
        </p:txBody>
      </p:sp>
    </p:spTree>
    <p:extLst>
      <p:ext uri="{BB962C8B-B14F-4D97-AF65-F5344CB8AC3E}">
        <p14:creationId xmlns:p14="http://schemas.microsoft.com/office/powerpoint/2010/main" val="2500912920"/>
      </p:ext>
    </p:extLst>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تجربه ورزشی ا نمی‌ توان بیش از این به برنده شدن محدود کرد، کلیشه‌ای که زندگی را به تلاشی برای پیدا کردن قهرمان در این دنیای پر خشونت تبدیل ی‌ کند. زندگی به معنای ایستادگی در برابر دشمنان است: زمانی که باید در مقابلشان  ایستاد، به معنای رها کردن است؛زمانی که باید رها کرد و رفت،به معنی قدرتمند بودن است؛ زمانی که باید دوستی را شکل داد،و در نهایت به معنای مدارا با دشمنان است؛زمانی که می‌توان در موفقیت دیگران سهیم شد. برخی معتقدند؛ زندگی نیازمند شجاعت اخلاقی است تا بتوان دشمنان را هم دوست داشت .</a:t>
            </a:r>
          </a:p>
          <a:p>
            <a:endParaRPr lang="en-US" sz="2400" dirty="0"/>
          </a:p>
        </p:txBody>
      </p:sp>
    </p:spTree>
    <p:extLst>
      <p:ext uri="{BB962C8B-B14F-4D97-AF65-F5344CB8AC3E}">
        <p14:creationId xmlns:p14="http://schemas.microsoft.com/office/powerpoint/2010/main" val="3888820818"/>
      </p:ext>
    </p:extLst>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a:t>پیوند دوباره ورزش و زندگی</a:t>
            </a:r>
            <a:endParaRPr lang="en-US" sz="5400" b="1" dirty="0"/>
          </a:p>
        </p:txBody>
      </p:sp>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حتی اگر ورزش همه چیز نباشد، مطمئناً چیزی هست ،و اگر نکاتی که در این کتاب گفتیم درست باشد، می‌تواند چیز مهمی هم باشد. ورزش چیزی جدایی از زندگی است،در مکان ‌های خاصی از این جهان هستی که از یکدیگر جدا هستند به وقوع می ‌پیوندد. اما این مکان‌های ویژه،این ورزش‌ ها و بازی‌ ها، بیشتر از آنچه فکر کنیم با زندگی مان پیوند خورده اند.</a:t>
            </a:r>
          </a:p>
          <a:p>
            <a:endParaRPr lang="en-US" sz="2400" dirty="0"/>
          </a:p>
        </p:txBody>
      </p:sp>
    </p:spTree>
    <p:extLst>
      <p:ext uri="{BB962C8B-B14F-4D97-AF65-F5344CB8AC3E}">
        <p14:creationId xmlns:p14="http://schemas.microsoft.com/office/powerpoint/2010/main" val="1898064119"/>
      </p:ext>
    </p:extLst>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b="1" dirty="0"/>
              <a:t>فضیلت اخلاق ورزشی و فضیلت زندگی</a:t>
            </a:r>
            <a:endParaRPr lang="en-US" b="1" dirty="0"/>
          </a:p>
        </p:txBody>
      </p:sp>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همانطور که اشاره کردیم،ورزش فرصت‌هایی را فراهم می‌کند که امکان کل‌گیری و پرورش یک شخصیت خوب در آنها فراهم می‌شود. مطمئناً ورزش تنها عرصه‌ای است که افراد می‌توانند در آن اگر نوجوانان و جوانان خود را وقف عملی کنند که در آن استانداردهای موفقیت،آداب و آموزه‌های مناسبی وجود داشته باشد،قادر خواهند بود چنین اخلاقیات و فضایلی را به دست آورد. ویولونیست های جوان به اندازه ژیمناست های جوان فرصت برای تمرین فضیلت دارند؛اما ورزش در زندگی ما جاری و فراگیر است</a:t>
            </a:r>
          </a:p>
          <a:p>
            <a:pPr algn="r" rtl="1"/>
            <a:endParaRPr lang="en-US" sz="2400" dirty="0"/>
          </a:p>
        </p:txBody>
      </p:sp>
    </p:spTree>
    <p:extLst>
      <p:ext uri="{BB962C8B-B14F-4D97-AF65-F5344CB8AC3E}">
        <p14:creationId xmlns:p14="http://schemas.microsoft.com/office/powerpoint/2010/main" val="3903715416"/>
      </p:ext>
    </p:extLst>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در ورزش فرصت‌های فراوانی برای کمک به افرادی وجود دارند که می‌توانند هم در عرصه ورزش،و هم در زندگی شخصی موفق و قابل احترام باشد و حتی اعضای بالغ تر جامعه ورزش مانند مربیان،مدیران و والدین هم با چالش‌های اخلاقی قابل توجه و منحصر به فردی که می‌تواند برایشان تنش زا و چالش برانگیز باشد روبرو هستند. ورزش ممکن است همه چیز نباشد،اما می‌تواند زمینه ساز وقوع نتایجی واقعی در زندگیمان باشد.</a:t>
            </a:r>
            <a:endParaRPr lang="en-US" sz="2400" b="1" dirty="0"/>
          </a:p>
        </p:txBody>
      </p:sp>
    </p:spTree>
    <p:extLst>
      <p:ext uri="{BB962C8B-B14F-4D97-AF65-F5344CB8AC3E}">
        <p14:creationId xmlns:p14="http://schemas.microsoft.com/office/powerpoint/2010/main" val="3026775814"/>
      </p:ext>
    </p:extLst>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ورزش و زندگی با یکدیگر عجین هستند،نه به این دلیل که در زندگی برنده و بازنده وجود دارد،بلکه برخورداری از شخصیت خوب و بد در هر دوی آنها مهم است.در اخلاق نیکوماخوس،ارسطو هدف زندگی انسانی  را چنین تشریح می‌کند:«ما به این نتیجه می‌رسیم که انسان خوب کسی است که روحش به دنبال برتری و فضیلت است و اگر فضایل متعددی وجود داشته باشد،روح و با بهترین و کامل‌ترین آنها مطابقت دارد». به این ترتیب،تربیت اخلاقی در ورزش،به معنی آموزش و پرورش در برتری بخشیدن ه شخصیت نوجوان یا جوانی است که می‌تواند او را برای زندگی آماده کند.</a:t>
            </a:r>
          </a:p>
          <a:p>
            <a:pPr marL="0" indent="0" algn="just" rtl="1">
              <a:lnSpc>
                <a:spcPct val="150000"/>
              </a:lnSpc>
              <a:buNone/>
            </a:pPr>
            <a:endParaRPr lang="en-US" sz="2400" b="1" dirty="0"/>
          </a:p>
        </p:txBody>
      </p:sp>
    </p:spTree>
    <p:extLst>
      <p:ext uri="{BB962C8B-B14F-4D97-AF65-F5344CB8AC3E}">
        <p14:creationId xmlns:p14="http://schemas.microsoft.com/office/powerpoint/2010/main" val="2892940464"/>
      </p:ext>
    </p:extLst>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b="1" dirty="0"/>
              <a:t>ورزش و فضائل ذهن</a:t>
            </a:r>
            <a:endParaRPr lang="en-US" b="1" dirty="0"/>
          </a:p>
        </p:txBody>
      </p:sp>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در این کتاب تلاش کردیم با نظراتی گسترده پیرامون ورزش و شخصیت،موضوعات مد نظرمان را کامل کنیم. از این رو اصول مختلف اخلاق ورزشی را تبیین و از آنها دفاع کردیم،اما طرح این نظرات ممکن است خود،زمینه طرح سوالات مهمی را فراهم نمایند. ما متقاعد شدیم که پرسش‌های مربوط به ورزش و شخصیت باید از سوی تمامی مربیان مطرح شود تا با واکنش مناسبی از سوی بازیکنان همراه شود.  انتخاب درست مبتنی بر اصول اخلاق ورزشی،نیازمند تجربه و قضاوت خوب است. ممکن است برای اکثر اندیشمندان واضح باشد که ورزش زمینه رشد برخی صفات شخصیتی را فراهم می‌کند.</a:t>
            </a:r>
          </a:p>
          <a:p>
            <a:pPr marL="0" indent="0" algn="just" rtl="1">
              <a:lnSpc>
                <a:spcPct val="150000"/>
              </a:lnSpc>
              <a:buNone/>
            </a:pPr>
            <a:endParaRPr lang="en-US" sz="2400" b="1" dirty="0"/>
          </a:p>
        </p:txBody>
      </p:sp>
    </p:spTree>
    <p:extLst>
      <p:ext uri="{BB962C8B-B14F-4D97-AF65-F5344CB8AC3E}">
        <p14:creationId xmlns:p14="http://schemas.microsoft.com/office/powerpoint/2010/main" val="3222305903"/>
      </p:ext>
    </p:extLst>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just" rtl="1">
              <a:lnSpc>
                <a:spcPct val="150000"/>
              </a:lnSpc>
              <a:buNone/>
            </a:pPr>
            <a:r>
              <a:rPr lang="fa-IR" sz="2400" b="1" dirty="0"/>
              <a:t>به طور خاص،ورزش می‌تواند تاکیدی بر فضایل شخصیتی مانند شجاعت مسئولیت پذیری باشد. اما در مورد یگر ویژگی‌های شخصیتی چه؟ ویژگی‌هایی که با طرح سوالاتی نظیر چگونه بازی کردن،چگونه رفتار کردن و چگونگی پیوند آنها با زندگی از سوی مربیان و مسئولین ایجاد می‌شود. کاملا مشخص نیست که ورزش به خودی خود،فضایل ذهنی و تفکر انتقادی را بهبود می‌بخشد. ورزش،یک بازی جسمانی و در برخی مواقع رقابتی است. با این حال،تربیت اخلاقی در معنای دقیق کلمه ،تعلیم؛اصول اخلاقی محض و یا حتی یادآوری نافرجام رزش‌ها نیست. آگاهی اخلاقی نیازمنده تجربه،مشورت و قضاوت خوب است.  تربیت اخلاقی به معنای کامل آن نیازمند توسعه تفکر خوب در کنار شخصیتی خوب است.</a:t>
            </a:r>
          </a:p>
          <a:p>
            <a:pPr marL="0" indent="0" algn="just" rtl="1">
              <a:lnSpc>
                <a:spcPct val="150000"/>
              </a:lnSpc>
              <a:buNone/>
            </a:pPr>
            <a:endParaRPr lang="en-US" sz="2400" b="1" dirty="0"/>
          </a:p>
        </p:txBody>
      </p:sp>
    </p:spTree>
    <p:extLst>
      <p:ext uri="{BB962C8B-B14F-4D97-AF65-F5344CB8AC3E}">
        <p14:creationId xmlns:p14="http://schemas.microsoft.com/office/powerpoint/2010/main" val="38316819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r" rtl="1">
              <a:lnSpc>
                <a:spcPct val="150000"/>
              </a:lnSpc>
              <a:buNone/>
            </a:pPr>
            <a:r>
              <a:rPr lang="fa-IR" sz="2200" b="1" dirty="0">
                <a:solidFill>
                  <a:schemeClr val="tx1"/>
                </a:solidFill>
              </a:rPr>
              <a:t>10. آیا برای ایجاد انگیزه در تیمتان با مسئولین برگزاری مسابقه مشاجره کرده اید؟</a:t>
            </a:r>
            <a:br>
              <a:rPr lang="fa-IR" sz="2200" b="1" dirty="0">
                <a:solidFill>
                  <a:schemeClr val="tx1"/>
                </a:solidFill>
              </a:rPr>
            </a:br>
            <a:r>
              <a:rPr lang="fa-IR" sz="2200" b="1" dirty="0">
                <a:solidFill>
                  <a:schemeClr val="tx1"/>
                </a:solidFill>
              </a:rPr>
              <a:t>۱1. آیا تاکنون اختلاف بین دو هم تیمی را به منظور تحریک بیشتر آن ها تشدید کرده اید؟</a:t>
            </a:r>
            <a:br>
              <a:rPr lang="fa-IR" sz="2200" b="1" dirty="0">
                <a:solidFill>
                  <a:schemeClr val="tx1"/>
                </a:solidFill>
              </a:rPr>
            </a:br>
            <a:r>
              <a:rPr lang="fa-IR" sz="2200" b="1" dirty="0">
                <a:solidFill>
                  <a:schemeClr val="tx1"/>
                </a:solidFill>
              </a:rPr>
              <a:t>۱2. آیا در یک مسابقه و در حالی که پیروزی تیم تان قطعی است و با اختلاف از حریف پیشی گرفته اید، تمایل به گل زدن و حمله بیشتر دارید؟</a:t>
            </a:r>
            <a:br>
              <a:rPr lang="fa-IR" sz="2200" b="1" dirty="0">
                <a:solidFill>
                  <a:schemeClr val="tx1"/>
                </a:solidFill>
              </a:rPr>
            </a:br>
            <a:r>
              <a:rPr lang="fa-IR" sz="2200" b="1" dirty="0">
                <a:solidFill>
                  <a:schemeClr val="tx1"/>
                </a:solidFill>
              </a:rPr>
              <a:t>۱3. آیا تاکنون بازیکنانتان را با اسم هایی که باعث شرمندگی و حقارت آنها می شود صدا زده اید ؟</a:t>
            </a:r>
            <a:br>
              <a:rPr lang="fa-IR" sz="2200" b="1" dirty="0">
                <a:solidFill>
                  <a:schemeClr val="tx1"/>
                </a:solidFill>
              </a:rPr>
            </a:br>
            <a:r>
              <a:rPr lang="fa-IR" sz="2200" b="1" dirty="0">
                <a:solidFill>
                  <a:schemeClr val="tx1"/>
                </a:solidFill>
              </a:rPr>
              <a:t>۱4. آیا رفتارتان را با بازیکنان در هنگام شکست و پیروزی متفاوت است؟</a:t>
            </a:r>
            <a:br>
              <a:rPr lang="fa-IR" sz="2200" b="1" dirty="0">
                <a:solidFill>
                  <a:schemeClr val="tx1"/>
                </a:solidFill>
              </a:rPr>
            </a:br>
            <a:r>
              <a:rPr lang="fa-IR" sz="2200" b="1" dirty="0">
                <a:solidFill>
                  <a:schemeClr val="tx1"/>
                </a:solidFill>
              </a:rPr>
              <a:t>۱5. آیا بازیکنانتان را بدون در نظر گرفتن تلاشی که از خود نشان داده اند تشویق یا تنبیه می کنید ؟ آیا تشویق و تنبیه شما نتیجه رقابت بستگی دارد؟</a:t>
            </a:r>
          </a:p>
        </p:txBody>
      </p:sp>
    </p:spTree>
    <p:extLst>
      <p:ext uri="{BB962C8B-B14F-4D97-AF65-F5344CB8AC3E}">
        <p14:creationId xmlns:p14="http://schemas.microsoft.com/office/powerpoint/2010/main" val="2759983413"/>
      </p:ext>
    </p:extLst>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پس چرا نباید با طرح سوالاتی بازیکنان را وادار به تفکر و نه اطاعت صرف کنیم؟چرا بازیکنان نباید خودشان را به چالش بکشند؟و چرا نباید به بازیکنان نشان داد که ورود تفکر انه به عرصه ورزش بسیار مهم است؟همه ما به عنوان ورزشگاه ، موفقیت را در ناخود آگاهمان آرزو می‌ کنیم، اما به عنوان انسان باید آرزوی تفکر ی را داشته باشیم که به ما در درک چرایی متعالی بودن و کسب تجربه موفقیت کمک کند ،وقتی می‌ گوییم «ناخودآگاه» یعنی چه، و چرا باید چنین نگاهی نسبت به موفقیت در زندگیمان وجود داشته باشد؟</a:t>
            </a:r>
          </a:p>
          <a:p>
            <a:pPr marL="0" indent="0" algn="just" rtl="1">
              <a:lnSpc>
                <a:spcPct val="150000"/>
              </a:lnSpc>
              <a:buNone/>
            </a:pPr>
            <a:endParaRPr lang="en-US" sz="2400" b="1" dirty="0"/>
          </a:p>
        </p:txBody>
      </p:sp>
    </p:spTree>
    <p:extLst>
      <p:ext uri="{BB962C8B-B14F-4D97-AF65-F5344CB8AC3E}">
        <p14:creationId xmlns:p14="http://schemas.microsoft.com/office/powerpoint/2010/main" val="1430776927"/>
      </p:ext>
    </p:extLst>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شاید سوال و جواب سقراطی در حین بازی بسکتبال جواب ندهد،ا ما هیچ دلیلی وجود ندارد که مربیان و معلمان ورزش نتوانند به دانش آموزان و ورز شکاران، تفکر پیرامون معنای موفقیت و دلیل حضورشان در زمین بازی را آموزش دهند.  به عبارتی دیگر،برای برقراری یک پیوند محکم میان ورزش و زندگی،نیازمند پرورش فضایل ذهن هستیم که البته تجربه مشارکت ورزشی،فاقد زمینه‌ای برای آموزش و ترویج آنها است.</a:t>
            </a:r>
          </a:p>
          <a:p>
            <a:pPr marL="0" indent="0" algn="just" rtl="1">
              <a:lnSpc>
                <a:spcPct val="150000"/>
              </a:lnSpc>
              <a:buNone/>
            </a:pPr>
            <a:endParaRPr lang="en-US" sz="2400" b="1" dirty="0"/>
          </a:p>
        </p:txBody>
      </p:sp>
    </p:spTree>
    <p:extLst>
      <p:ext uri="{BB962C8B-B14F-4D97-AF65-F5344CB8AC3E}">
        <p14:creationId xmlns:p14="http://schemas.microsoft.com/office/powerpoint/2010/main" val="4158932625"/>
      </p:ext>
    </p:extLst>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normAutofit/>
          </a:bodyPr>
          <a:lstStyle/>
          <a:p>
            <a:pPr algn="r" rtl="1"/>
            <a:r>
              <a:rPr lang="fa-IR" sz="5400" b="1" dirty="0"/>
              <a:t>چند پرسش</a:t>
            </a:r>
            <a:endParaRPr lang="en-US" sz="5400" b="1" dirty="0"/>
          </a:p>
        </p:txBody>
      </p:sp>
      <p:sp>
        <p:nvSpPr>
          <p:cNvPr id="3" name="Content Placeholder 2"/>
          <p:cNvSpPr>
            <a:spLocks noGrp="1"/>
          </p:cNvSpPr>
          <p:nvPr>
            <p:ph idx="1"/>
          </p:nvPr>
        </p:nvSpPr>
        <p:spPr/>
        <p:txBody>
          <a:bodyPr>
            <a:noAutofit/>
          </a:bodyPr>
          <a:lstStyle/>
          <a:p>
            <a:pPr marL="0" indent="0" algn="r" rtl="1">
              <a:lnSpc>
                <a:spcPct val="150000"/>
              </a:lnSpc>
              <a:buNone/>
            </a:pPr>
            <a:r>
              <a:rPr lang="fa-IR" sz="2400" b="1" dirty="0"/>
              <a:t>به نظر شما ویژگی‌های یک زندگی خوب چیست؟به عبارت دیگر،چه چیزهایی در زندگی دارای بیشترین اهمیت هستند؟یا به قول ارسطو «چه چیز برای انسان مناسب است»؟</a:t>
            </a:r>
          </a:p>
          <a:p>
            <a:pPr marL="0" indent="0" algn="r" rtl="1">
              <a:lnSpc>
                <a:spcPct val="150000"/>
              </a:lnSpc>
              <a:buNone/>
            </a:pPr>
            <a:r>
              <a:rPr lang="fa-IR" sz="2400" b="1" dirty="0"/>
              <a:t>بر پایه برخی نظریه‌ها اگر بتوانیم «تعادل»،«نقطه ثقل» و یا «آرامش ذهن»،همه چیز در جای خود با اهمیت به نظر می‌رسد،با این دیدگاه موافقید؟</a:t>
            </a:r>
          </a:p>
          <a:p>
            <a:pPr marL="0" indent="0" algn="r" rtl="1">
              <a:lnSpc>
                <a:spcPct val="150000"/>
              </a:lnSpc>
              <a:buNone/>
            </a:pPr>
            <a:r>
              <a:rPr lang="fa-IR" sz="2400" b="1" dirty="0"/>
              <a:t>آیا می‌توانید موقعیت‌هایی از زندگی را نام ببرید که در آنها نیاز مبرم به اندیشه،تفکر و یا مشورت دقیق وجود دارد؟</a:t>
            </a:r>
          </a:p>
          <a:p>
            <a:pPr marL="0" indent="0" algn="r" rtl="1">
              <a:lnSpc>
                <a:spcPct val="150000"/>
              </a:lnSpc>
              <a:buNone/>
            </a:pPr>
            <a:r>
              <a:rPr lang="fa-IR" sz="2400" b="1" dirty="0"/>
              <a:t>راه‌های موثر برای تاکید بر اهمیت فضایل ذهنی ورزشکاران چه هستند؟</a:t>
            </a:r>
          </a:p>
          <a:p>
            <a:pPr marL="0" indent="0" algn="r" rtl="1">
              <a:buNone/>
            </a:pPr>
            <a:endParaRPr lang="en-US" sz="2400" dirty="0"/>
          </a:p>
        </p:txBody>
      </p:sp>
    </p:spTree>
    <p:extLst>
      <p:ext uri="{BB962C8B-B14F-4D97-AF65-F5344CB8AC3E}">
        <p14:creationId xmlns:p14="http://schemas.microsoft.com/office/powerpoint/2010/main" val="399923509"/>
      </p:ext>
    </p:extLst>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a:t>ورزش: فرار یا الهام ؟</a:t>
            </a:r>
            <a:endParaRPr lang="en-US" sz="5400" b="1" dirty="0"/>
          </a:p>
        </p:txBody>
      </p:sp>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هنگامی که تفکر درباره ورزش را شروع می‌کنیم ،متوجه می‌شویم که بهبود شخصیت به معنایی که ما از ورزش انتظار داریم و استفاده‌ای که از آن می‌کنیم ربطی ندارد. ما بارها و بارها به هیجان و زیبایی رزش اشاره کرده‌ایم. اما این امکان وجود دارد پیوند عمیق‌تری میان ورزش و زندگی وجود داشته باشد که نیازمند تفکر است.  برخی منتقدان و حتی برخی طرفداران زش ادعا می‌کنند که ورزش فرصتی برای فرار از موفقیت‌های روزمره زندگی است. منتقدان اما در این باورند که ورزش،فراری واهی است از زندگی واقعی است. </a:t>
            </a:r>
            <a:endParaRPr lang="en-US" sz="2400" b="1" dirty="0"/>
          </a:p>
        </p:txBody>
      </p:sp>
    </p:spTree>
    <p:extLst>
      <p:ext uri="{BB962C8B-B14F-4D97-AF65-F5344CB8AC3E}">
        <p14:creationId xmlns:p14="http://schemas.microsoft.com/office/powerpoint/2010/main" val="1007825864"/>
      </p:ext>
    </p:extLst>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در مقابل طرفداران معتقدند؛ورزش ما را از بی‌عدالتی و سختی کار دور می‌کند،و البته  مطلوبی را فراهم می‌کند که در آن ورزشکار خوب برنده شده و ورزشکار ضعیف شکست می‌خورد. احتمالاً مقداری حقیقت در هر دو دیدگاه وجود دارد؛ورزش جهان دیگری است که ما را از روزمرگی و عادات روزمره ور می‌کند و البته زیبایی‌های خود را دارد. به نظر می‌رسد که هیجان نه از پیوند یان ورزش و زندگی بلکه از جدایی شان نشأت می‌گیرد.</a:t>
            </a:r>
            <a:endParaRPr lang="en-US" sz="2400" b="1" dirty="0"/>
          </a:p>
        </p:txBody>
      </p:sp>
    </p:spTree>
    <p:extLst>
      <p:ext uri="{BB962C8B-B14F-4D97-AF65-F5344CB8AC3E}">
        <p14:creationId xmlns:p14="http://schemas.microsoft.com/office/powerpoint/2010/main" val="3035905669"/>
      </p:ext>
    </p:extLst>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پاره شدن رشته رویاهایمان،می‌تواند گمراه کننده باشد. لازم نیست با ساختار روانکاوی فروید آشنا باشیم ا متوجه شویم رویاها اغلب بازتاب دهنده خواسته‌های عمیق زندگیمان در بیداری هستند. قیاس بهتر  آن را می‌توان میان ورزش و هنر مشاهده کرد. ما همان قدر از جهان هنر صحبت می‌کنیم که از جهان ورزش و جهان هنر نیز مثل ورزش،جهانی منحصر به فرد است که آثار هنری تولیدی آن،جهان دیگری را تشکیل می‌دهد. اثر هنری؛آفریده‌ای از «هیچ» است که به نوعی محصول خیال حسوب می‌شود،اگر این رو است که،بسیاری از فلاسفه،هنر را به مثابه یک بازی شناخته‌اند. </a:t>
            </a:r>
            <a:endParaRPr lang="en-US" sz="2400" b="1" dirty="0"/>
          </a:p>
        </p:txBody>
      </p:sp>
    </p:spTree>
    <p:extLst>
      <p:ext uri="{BB962C8B-B14F-4D97-AF65-F5344CB8AC3E}">
        <p14:creationId xmlns:p14="http://schemas.microsoft.com/office/powerpoint/2010/main" val="442257283"/>
      </p:ext>
    </p:extLst>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اما این قیاس می‌تواند تا حدی گمراه کننده باشد. چرا که هنر متعالی و حتی هنر نه چندان متعالی،ما را از روزمرگی خارج کرده و وارد دنیایی  دیگر می‌کند،اما در نهایت بازتاب تمام زندگی ماست. کافی است به موسیقی الهام بخش باخ که در آن ترکیب های آوایی با احساساتی فرا انسانی یخته شده‌اند و درکی هم آهنگ از جهان هستی به ما بخشیده‌اند گوش کنیم.  کافی است به شهر خیالی یوکناپاتافا ساخته فالکنر نگاه کن تا به قدرت مکان و چیزهایی که برای انسان مهم است پی ببریم. پیچ و تاب چرخان «شب پرستاره» ونگوگ برانگیزاننده همان احساساته عمیقی است که از نگاه به گستره عالم به ما دست می‌دهد.</a:t>
            </a:r>
          </a:p>
          <a:p>
            <a:pPr marL="0" indent="0" algn="just" rtl="1">
              <a:lnSpc>
                <a:spcPct val="150000"/>
              </a:lnSpc>
              <a:buNone/>
            </a:pPr>
            <a:endParaRPr lang="en-US" sz="2400" b="1" dirty="0"/>
          </a:p>
        </p:txBody>
      </p:sp>
    </p:spTree>
    <p:extLst>
      <p:ext uri="{BB962C8B-B14F-4D97-AF65-F5344CB8AC3E}">
        <p14:creationId xmlns:p14="http://schemas.microsoft.com/office/powerpoint/2010/main" val="125658927"/>
      </p:ext>
    </p:extLst>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پیوند  یک اثر هنری فضای خاصی را برای ما فراهم می‌کند که در آن می‌توانیم چیزهایی درباره خودمان و جهان مشاهده کنیم که اگر آن اثر وجود نداشت شانس دیدنشان را نداشتیم.اگر از این منظر،به نظر می‌رسد که هنر زمینه ساز فرار از واقعیت است؛اما از منظری دیگر،هنر نمایانگر واقعیت است،آن را آشکار و حتی غنی می‌کند. به قول هملت؛هدف از نمایش،هم در آغاز و هم در حال حاضر،حفظ انسان است،گویی آینه‌ای مقابل طبیعت قرار داده شده؛تا ویژگی‌هایش را فضیلت وار به او نشان دهد،تا بدین ترتیب تصویر،سن و موجودیت خود را کوچک بشمارد. </a:t>
            </a:r>
          </a:p>
          <a:p>
            <a:pPr marL="0" indent="0" algn="just" rtl="1">
              <a:lnSpc>
                <a:spcPct val="150000"/>
              </a:lnSpc>
              <a:buNone/>
            </a:pPr>
            <a:endParaRPr lang="en-US" sz="2400" b="1" dirty="0"/>
          </a:p>
        </p:txBody>
      </p:sp>
    </p:spTree>
    <p:extLst>
      <p:ext uri="{BB962C8B-B14F-4D97-AF65-F5344CB8AC3E}">
        <p14:creationId xmlns:p14="http://schemas.microsoft.com/office/powerpoint/2010/main" val="3866672511"/>
      </p:ext>
    </p:extLst>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2595" y="1828799"/>
            <a:ext cx="10515600" cy="5391352"/>
          </a:xfrm>
        </p:spPr>
        <p:txBody>
          <a:bodyPr>
            <a:normAutofit/>
          </a:bodyPr>
          <a:lstStyle/>
          <a:p>
            <a:pPr marL="0" indent="0" algn="just" rtl="1">
              <a:lnSpc>
                <a:spcPct val="150000"/>
              </a:lnSpc>
              <a:buNone/>
            </a:pPr>
            <a:r>
              <a:rPr lang="fa-IR" sz="2400" b="1" dirty="0"/>
              <a:t>مشخص است که ورزش،مانند هنر،حاوی معانی بسیار زیادی است،زیرا در سطحی عمیق‌تر که صحبت درباره آن دشوار است،تمامیت زندگی را به ما بازتاب می‌دهد. اگر ما در مورد نحوه آموزش ورزشی خاص عمیق شویم،اگر متعهد و باوجدان باشیم،و اگر شانس با ما یار باشد،ممکن است به تجربه‌ای در ورزش دست یابیم که این تجربه،ما را با برخی ز واقعیت‌های عمیق زندگی آشنا کند. ورزش مانند هنر،ممکن است به نظر فرار از واقعیت باشد،و بیایید صادق باشیم،بسیاری از اوقات مهم اینگونه است،اما می‌تواند یک آینه تمام نما برای آن باشد،یک مرحله برای بازنمایی آن،و یک فضای باز برای نشان دادن چیزهای بسیار مهمی که با چشم عادی قابل مشاهده نیست.</a:t>
            </a:r>
          </a:p>
          <a:p>
            <a:pPr marL="0" indent="0" algn="just" rtl="1">
              <a:lnSpc>
                <a:spcPct val="150000"/>
              </a:lnSpc>
              <a:buNone/>
            </a:pPr>
            <a:endParaRPr lang="en-US" sz="2400" b="1" dirty="0"/>
          </a:p>
        </p:txBody>
      </p:sp>
    </p:spTree>
    <p:extLst>
      <p:ext uri="{BB962C8B-B14F-4D97-AF65-F5344CB8AC3E}">
        <p14:creationId xmlns:p14="http://schemas.microsoft.com/office/powerpoint/2010/main" val="1191635502"/>
      </p:ext>
    </p:extLst>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8352" y="1803042"/>
            <a:ext cx="10515600" cy="5378473"/>
          </a:xfrm>
        </p:spPr>
        <p:txBody>
          <a:bodyPr>
            <a:normAutofit/>
          </a:bodyPr>
          <a:lstStyle/>
          <a:p>
            <a:pPr marL="0" indent="0" algn="just" rtl="1">
              <a:lnSpc>
                <a:spcPct val="160000"/>
              </a:lnSpc>
              <a:buNone/>
            </a:pPr>
            <a:r>
              <a:rPr lang="fa-IR" sz="2100" b="1" dirty="0"/>
              <a:t>از این منظر،ممکن است دوباره تصور شود که زندگی یک نوع بازی یا حداقل یک نوع نمایشنامه است.از این گزاره‌ها و سوالات احتمالی دیگر،می‌توانیم برای شروع تفکر پیرامون زندگی و تجارب ورزشمان استفاده کنیم.نگاه ما نسبت به زندگی به عنوان مثال،پاسخ به این سوال،که کار یا ورزش،کدام اساس زندگیمان را شکل؟کدام یک بر دیدگاهمان نسبت به ورزش اثر می‌گذارد. اگر زندگی اساساً کار است،پس ورزش فرصتی برای کشف نیست،بلکه صرفاً فرصتی برای فرار از واقعیت کار است. به همین ترتیب،تجارب ما از ورزش و بازی ممکن است بر دیدگاه ما نسبت به زندگی نیز سایه بیندازد. یوهان هویزینگا معتقد است؛انسان اساساً موجودی در حال بازی است و به عنوان یک فیلسوف پیشنهاد کرده است که زندگی می‌تواند به عنوان یک بازی بسیار جدی در نظر گرفته شود. منطقی است که زندگی را به گونه‌ای در نظر بگیریم که گویی دارای اهمیت زیادی است،هرچند در نهایت،هیچ یک از ما به اهمیت واقعی آن اشراف کامل نداریم.</a:t>
            </a:r>
          </a:p>
          <a:p>
            <a:pPr marL="0" indent="0" algn="just" rtl="1">
              <a:lnSpc>
                <a:spcPct val="160000"/>
              </a:lnSpc>
              <a:buNone/>
            </a:pPr>
            <a:endParaRPr lang="en-US" sz="2100" b="1" dirty="0"/>
          </a:p>
        </p:txBody>
      </p:sp>
    </p:spTree>
    <p:extLst>
      <p:ext uri="{BB962C8B-B14F-4D97-AF65-F5344CB8AC3E}">
        <p14:creationId xmlns:p14="http://schemas.microsoft.com/office/powerpoint/2010/main" val="1370579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a:t>اندیشیدن به دلایل</a:t>
            </a:r>
            <a:endParaRPr lang="en-US" sz="5400" b="1" dirty="0"/>
          </a:p>
        </p:txBody>
      </p:sp>
      <p:sp>
        <p:nvSpPr>
          <p:cNvPr id="3" name="Content Placeholder 2"/>
          <p:cNvSpPr>
            <a:spLocks noGrp="1"/>
          </p:cNvSpPr>
          <p:nvPr>
            <p:ph idx="1"/>
          </p:nvPr>
        </p:nvSpPr>
        <p:spPr/>
        <p:txBody>
          <a:bodyPr>
            <a:noAutofit/>
          </a:bodyPr>
          <a:lstStyle/>
          <a:p>
            <a:pPr marL="0" indent="0" algn="r" rtl="1">
              <a:lnSpc>
                <a:spcPct val="150000"/>
              </a:lnSpc>
              <a:buNone/>
            </a:pPr>
            <a:r>
              <a:rPr lang="fa-IR" sz="2400" b="1" dirty="0">
                <a:solidFill>
                  <a:schemeClr val="tx1"/>
                </a:solidFill>
              </a:rPr>
              <a:t>وقت آن است که یک گام دیگر به جلو بگذارید. به سوالاتی که پرسیده شد نگاهی دوباره بیندازید و از خودتان سوال کنید که چرا این کارها را کرده و یا نکرده ام به عنوان مثال؛ چرا به بازیکنانتان اجازه فحاشی (توهین)  به حریف را داده اید؟ و اگر اجازه نداده اید، چرا؟ زمانی که پیروزی تان بر حریف قطعی شده ، چرا باز هم به گل زدن و کسب امتیاز ادامه داده اید؟ اگر این کار را نکردید، چرا؟ و به همین ترتیب سایر پرسش ها را مرور کنید. </a:t>
            </a:r>
          </a:p>
          <a:p>
            <a:pPr marL="0" indent="0" algn="r" rtl="1">
              <a:lnSpc>
                <a:spcPct val="150000"/>
              </a:lnSpc>
              <a:buNone/>
            </a:pPr>
            <a:endParaRPr lang="fa-IR" sz="2400" b="1" dirty="0">
              <a:solidFill>
                <a:schemeClr val="tx1"/>
              </a:solidFill>
            </a:endParaRPr>
          </a:p>
        </p:txBody>
      </p:sp>
    </p:spTree>
    <p:extLst>
      <p:ext uri="{BB962C8B-B14F-4D97-AF65-F5344CB8AC3E}">
        <p14:creationId xmlns:p14="http://schemas.microsoft.com/office/powerpoint/2010/main" val="1641943106"/>
      </p:ext>
    </p:extLst>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مطمئناً،ادراک ما از کیفیت بازی از این واقعیت نشأت می گیرد  می‌دانیم بازی‌ها و تجارب دیگری در زندگیمان وجود دارد،در حالی که ما فقط یک فرصت برای زندگی کردن داریم. در نتیجه کیفیت بازی زندگی،بحث مجزای دیگری است. از یک طرف،اغلب نیاز است به خودمان و دیگران یادآور شویم که از زندگی لذت ببرند و قدردان موهبت های بیشمار زندگی باشند.آیا تعادلی که میان شور و هیجان بازی و جدیت آن جستجو می‌کنیم با با تعادلی که در زندگی طلب می‌کنیم یکسان است؟</a:t>
            </a:r>
            <a:endParaRPr lang="en-US" sz="2400" b="1" dirty="0"/>
          </a:p>
        </p:txBody>
      </p:sp>
    </p:spTree>
    <p:extLst>
      <p:ext uri="{BB962C8B-B14F-4D97-AF65-F5344CB8AC3E}">
        <p14:creationId xmlns:p14="http://schemas.microsoft.com/office/powerpoint/2010/main" val="802665989"/>
      </p:ext>
    </p:extLst>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لازم به ذکر است که تفکر در مورد ماهیت بازی، اندیشه برخی از فیلسوفان و اندیشمندان را نه تنها به خارج از محدوده نمایش‌های هنری،بلکه حتی فراتر از مسائل مربوط به جایگاه نمایشنامه در زندگی انسان برده اسب. اغلب قیاس‌هایمان آسان و خودمحور است و همچنان که قلمرو بازی را می‌گسترانیم،احتمال برقراری ارتباط بسیار سریع و بسیار آسان میان آنها افزایش می‌یابد. به قول فریدریش شلگل؛«تمام نمایش‌های هنری،تنها تقلیدی کورکورانه از نمایشنامه بی‌انتهای هستی است،یک اثر هنری ابدی که به طور خود به خودی شکل می‌گیرد»آیا می‌توان مین گزاره را برای بازی‌های ورزشی هم مطرح کرد؟ </a:t>
            </a:r>
            <a:endParaRPr lang="en-US" sz="2400" b="1" dirty="0"/>
          </a:p>
        </p:txBody>
      </p:sp>
    </p:spTree>
    <p:extLst>
      <p:ext uri="{BB962C8B-B14F-4D97-AF65-F5344CB8AC3E}">
        <p14:creationId xmlns:p14="http://schemas.microsoft.com/office/powerpoint/2010/main" val="1182394824"/>
      </p:ext>
    </p:extLst>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63639"/>
            <a:ext cx="10515600" cy="5494383"/>
          </a:xfrm>
        </p:spPr>
        <p:txBody>
          <a:bodyPr>
            <a:noAutofit/>
          </a:bodyPr>
          <a:lstStyle/>
          <a:p>
            <a:pPr marL="0" indent="0" algn="just" rtl="1">
              <a:lnSpc>
                <a:spcPct val="170000"/>
              </a:lnSpc>
              <a:buNone/>
            </a:pPr>
            <a:r>
              <a:rPr lang="fa-IR" sz="2400" b="1" dirty="0"/>
              <a:t>اگر بازی یک پدیده صرفاً بشری است،چیزی است که ما از خودمان می‌سازیم،پس تمام ارجاعات دیگری که برای بازی می‌سازیم؛نظیر بازی امواج در اقیانوس،بازی باد با ماه،بازی نور در آب همگیم می‌تواند استعار ه‌هایی از «بازی بی‌نهایت هتی» باشند. معلوم است که این چیزها به معنای واقعی کلمه بازی نمی‌کنند؛بلکه ما آنها را صرفاً از دید تجربیات انسانی مشاهده میکنیم. با این حال،برخی از تفکران پیشنهاد کرده‌اند که تکامل طبیعت توسط خودش،بازی بدون زحمتش بدون اینکه هیچ گونه هدفی فراتر از خودش داشته باشد،ممکن است به معنای واقعی کلمه «بازی» تصور شود. این بازی به نظرمان بسیار «طبیعی» می‌آید و ممکن است ریشه عمیق درونمان داشته باشد. بازی نه فرار از واقعیت،بلکه ممکن است روش بیان آن باشد. البته معمولاً با اینکه این پیوندهای عمیق را هنگام بازی در درونمان احساس می‌کنیم،هنگام ورزش کردن به آنها فکر نمی‌کنیم. چرا که صحبت پیرامون آنها مشکل است.</a:t>
            </a:r>
          </a:p>
          <a:p>
            <a:pPr algn="r" rtl="1">
              <a:lnSpc>
                <a:spcPct val="170000"/>
              </a:lnSpc>
            </a:pPr>
            <a:endParaRPr lang="en-US" sz="2400" dirty="0"/>
          </a:p>
        </p:txBody>
      </p:sp>
    </p:spTree>
    <p:extLst>
      <p:ext uri="{BB962C8B-B14F-4D97-AF65-F5344CB8AC3E}">
        <p14:creationId xmlns:p14="http://schemas.microsoft.com/office/powerpoint/2010/main" val="1007717937"/>
      </p:ext>
    </p:extLst>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normAutofit/>
          </a:bodyPr>
          <a:lstStyle/>
          <a:p>
            <a:pPr algn="r" rtl="1"/>
            <a:r>
              <a:rPr lang="fa-IR" sz="5400" b="1" dirty="0"/>
              <a:t>چند پرسش</a:t>
            </a:r>
            <a:endParaRPr lang="en-US" sz="5400" b="1" dirty="0"/>
          </a:p>
        </p:txBody>
      </p:sp>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یک اثر هنری که به آن علاقه دارید در نظر بگیرید؛موسیقی،نقاشی و...؛علت زیبایی آن را بیان کنید.</a:t>
            </a:r>
          </a:p>
          <a:p>
            <a:pPr marL="0" indent="0" algn="just" rtl="1">
              <a:lnSpc>
                <a:spcPct val="150000"/>
              </a:lnSpc>
              <a:buNone/>
            </a:pPr>
            <a:r>
              <a:rPr lang="fa-IR" sz="2400" b="1" dirty="0"/>
              <a:t>چه چیز را به عنوان «واقعیت عمیق» زندگی می‌شناسید؟چه ابعادی از ورزش این واقعیت را بازتاب می‌دهند؟</a:t>
            </a:r>
          </a:p>
          <a:p>
            <a:pPr marL="0" indent="0" algn="just" rtl="1">
              <a:lnSpc>
                <a:spcPct val="150000"/>
              </a:lnSpc>
              <a:buNone/>
            </a:pPr>
            <a:r>
              <a:rPr lang="fa-IR" sz="2400" b="1" dirty="0"/>
              <a:t>آیا این نظر که زندگی،بازی تا سرحد مرگ جدی است با ارزش‌های اخلاقی شما در تقابل است؟اگر چهار چوب کلیه زندگی به مثابه یک نمایشنامه باشد،شغل و حرفه شما در کجای این نمایشنامه قرار می‌گیرد؟</a:t>
            </a:r>
          </a:p>
          <a:p>
            <a:pPr marL="0" indent="0" algn="just" rtl="1">
              <a:lnSpc>
                <a:spcPct val="150000"/>
              </a:lnSpc>
              <a:buNone/>
            </a:pPr>
            <a:endParaRPr lang="fa-IR" sz="2400" dirty="0"/>
          </a:p>
          <a:p>
            <a:pPr marL="0" indent="0" algn="just" rtl="1">
              <a:lnSpc>
                <a:spcPct val="150000"/>
              </a:lnSpc>
              <a:buNone/>
            </a:pPr>
            <a:endParaRPr lang="en-US" sz="2400" dirty="0"/>
          </a:p>
        </p:txBody>
      </p:sp>
    </p:spTree>
    <p:extLst>
      <p:ext uri="{BB962C8B-B14F-4D97-AF65-F5344CB8AC3E}">
        <p14:creationId xmlns:p14="http://schemas.microsoft.com/office/powerpoint/2010/main" val="3006189387"/>
      </p:ext>
    </p:extLst>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a:t>جمع بندی</a:t>
            </a:r>
            <a:endParaRPr lang="en-US" sz="5400" b="1" dirty="0"/>
          </a:p>
        </p:txBody>
      </p:sp>
      <p:sp>
        <p:nvSpPr>
          <p:cNvPr id="3" name="Content Placeholder 2"/>
          <p:cNvSpPr>
            <a:spLocks noGrp="1"/>
          </p:cNvSpPr>
          <p:nvPr>
            <p:ph idx="1"/>
          </p:nvPr>
        </p:nvSpPr>
        <p:spPr/>
        <p:txBody>
          <a:bodyPr>
            <a:noAutofit/>
          </a:bodyPr>
          <a:lstStyle/>
          <a:p>
            <a:pPr marL="0" indent="0" algn="just" rtl="1">
              <a:lnSpc>
                <a:spcPct val="150000"/>
              </a:lnSpc>
              <a:buNone/>
            </a:pPr>
            <a:r>
              <a:rPr lang="fa-IR" sz="2400" b="1" dirty="0"/>
              <a:t>در حالی که انتهای تمام فصل‌های دیگر این کتاب به نوعی بسته شده‌اند،اما در نظر داریم این فصل را برای اشاره به موضوعاتی که بحث نکرده ایم باز نگه داریم. در پس بسته شدن فصل‌های پیشین،عرصه و سنت تفکر فصلی قرار دارد که در اینجا به آنها اشاره کرده ایم و امیدواریم این تفسیرها به مثابه نوعی دعوت برای تفکر و صرف زمان بیشتری در این عرصه محسوب شود. اتهام فرار از واقعیت به فلسفه نیز زده شده است؛اما ثابت کردیم که یک قدم به عقب و تفکر پیرامون ظواهر ساختگی ورزش و هنر،قادر است در نهایت ما را به چیزهایی که واقعاً مهم هستند پیوند دهد. زمانی که سقراط گفت زندگی آزموده شده ارزش زندگی کردن ندارد،مربیان و ورزشکاران را از این قاعده مستثنی نساخته بود.</a:t>
            </a:r>
          </a:p>
          <a:p>
            <a:pPr algn="r" rtl="1"/>
            <a:endParaRPr lang="en-US" sz="2400" dirty="0"/>
          </a:p>
        </p:txBody>
      </p:sp>
    </p:spTree>
    <p:extLst>
      <p:ext uri="{BB962C8B-B14F-4D97-AF65-F5344CB8AC3E}">
        <p14:creationId xmlns:p14="http://schemas.microsoft.com/office/powerpoint/2010/main" val="1624570258"/>
      </p:ext>
    </p:extLst>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516980" y="1240349"/>
            <a:ext cx="5754796" cy="4696812"/>
          </a:xfrm>
          <a:prstGeom prst="rect">
            <a:avLst/>
          </a:prstGeom>
        </p:spPr>
      </p:pic>
    </p:spTree>
    <p:extLst>
      <p:ext uri="{BB962C8B-B14F-4D97-AF65-F5344CB8AC3E}">
        <p14:creationId xmlns:p14="http://schemas.microsoft.com/office/powerpoint/2010/main" val="40385410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200" b="1" dirty="0">
                <a:solidFill>
                  <a:schemeClr val="tx1"/>
                </a:solidFill>
              </a:rPr>
              <a:t>آیا برای پاسخ هایتان دلایل مناسبی دارید؟ به عبارت دیگر، از خودتان فقط در مورد آنچه انجام می دهید نپرسید، بلکه در مورد آنچه باید انجام دهید نیز سوال کنید. دوباره پرسش های مذکور را مرور کنید و از خودتان، صرف نظر از آنچه واقعا انجام داده اید سوال کنید ؛ اگر به عقب بازگردید باز هم این کارها را تکرار می کنید و یا آن ها را محکوم می کنید؟ سپس از خودتان سوال کنید چه دلایلی برای هر یک از تصمیم ها و قضاوت هایتان دارید. اگر شما مایل به اندیشید در مورد اعمالتان هستید؛ به این معناست که احتمالا به فکر فرو رفته اید و ممکن است برخی اشتباهات احتمالی خود را نپذیرید و در این صورت است که خواندن بخش های بعدی کتاب نیز برای شما مفید است.</a:t>
            </a:r>
            <a:r>
              <a:rPr lang="fa-IR" sz="2400" b="1" dirty="0">
                <a:solidFill>
                  <a:schemeClr val="accent1">
                    <a:lumMod val="50000"/>
                  </a:schemeClr>
                </a:solidFill>
              </a:rPr>
              <a:t> </a:t>
            </a:r>
            <a:endParaRPr lang="fa-IR" sz="2200" b="1" dirty="0">
              <a:solidFill>
                <a:schemeClr val="tx1"/>
              </a:solidFill>
            </a:endParaRPr>
          </a:p>
        </p:txBody>
      </p:sp>
    </p:spTree>
    <p:extLst>
      <p:ext uri="{BB962C8B-B14F-4D97-AF65-F5344CB8AC3E}">
        <p14:creationId xmlns:p14="http://schemas.microsoft.com/office/powerpoint/2010/main" val="27095039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200" b="1" dirty="0">
                <a:solidFill>
                  <a:schemeClr val="tx1"/>
                </a:solidFill>
              </a:rPr>
              <a:t>در این جا، شما را مجبور به پاسخ دادن به این پرسش ها نمی کنیم. در واقع هدف ما معرفی اصولی است که شما را به کاوش در مورد این پرسش ها وادار کند. این اصول نحوه پاسخ دادن شما را به چالش می کشند ، یا حداقل فرصت هایی محسوب می شوند که از طریق آن ها می توانید طرز تفکرتان را تغییر دهید . در نهایت ممکن است کتاب را با یک سری پاسخ های شبیه به هم و یکسان به پایان ببرید؛ اما درک بهتری نسبت به دلایلی که پشت پاسخ ها و کنش های شما وجود دارند.</a:t>
            </a:r>
            <a:endParaRPr lang="en-US" sz="2200" b="1" dirty="0">
              <a:solidFill>
                <a:schemeClr val="tx1"/>
              </a:solidFill>
            </a:endParaRPr>
          </a:p>
        </p:txBody>
      </p:sp>
    </p:spTree>
    <p:extLst>
      <p:ext uri="{BB962C8B-B14F-4D97-AF65-F5344CB8AC3E}">
        <p14:creationId xmlns:p14="http://schemas.microsoft.com/office/powerpoint/2010/main" val="1904322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4800" b="1" dirty="0"/>
              <a:t>تفاوت های رایج در آموزش اخلاق ورزشی</a:t>
            </a:r>
            <a:endParaRPr lang="en-US" sz="4800" b="1" dirty="0"/>
          </a:p>
        </p:txBody>
      </p:sp>
      <p:sp>
        <p:nvSpPr>
          <p:cNvPr id="3" name="Content Placeholder 2"/>
          <p:cNvSpPr>
            <a:spLocks noGrp="1"/>
          </p:cNvSpPr>
          <p:nvPr>
            <p:ph idx="1"/>
          </p:nvPr>
        </p:nvSpPr>
        <p:spPr/>
        <p:txBody>
          <a:bodyPr>
            <a:noAutofit/>
          </a:bodyPr>
          <a:lstStyle/>
          <a:p>
            <a:pPr marL="0" indent="0" algn="justLow" rtl="1">
              <a:lnSpc>
                <a:spcPct val="150000"/>
              </a:lnSpc>
              <a:buNone/>
            </a:pPr>
            <a:r>
              <a:rPr lang="fa-IR" sz="2200" b="1" dirty="0" smtClean="0">
                <a:solidFill>
                  <a:schemeClr val="tx1"/>
                </a:solidFill>
              </a:rPr>
              <a:t>این احتمال وجود دارد که برخی مربیان در مورد تاکید ما بر اخلاق ورزشی دچار تردید شوند. این یک توافق جهانی نیست که مربیان مسئول آموزش اخلاق ورزشی هستند. بعضی مخالفت ها به نظر درست هستند و ضروری است قبل از ورود به بحث ، پاسخ منطقی به آنها داده شود.بسیاری از مربیان نسبت به مطرح کردن موضوع اخلاق ورزشی معترض هستند، زیرا آن را منسوخ میدانند. به عنوان مثال؛ آن ها معتقدند به تغییر دوران و نسل کودکان امروز هستند. بنابراین شما نمی توانید اخلاق را به همان روشی که در زمان کودکی یاد گرفته اید آموزش دهید. از سوی دیگر؛ برخی از مربیان موفق، به بازیکنانشان اجازه فحاشی و تخلیه هیجانات می دهند، پس چرا ما اجازه ندهیم ؟باید خود را با زمان هماهنگ کرد. امروزه نمی توانید از بازیکنان انتظار داشته باشید مانند کشیش ها و راهبه ها رفتار کنند. چرا مربیان نمی گذارند که بازیکنان، خودشان باشند؟!</a:t>
            </a:r>
            <a:endParaRPr lang="en-US" sz="2200" b="1" dirty="0">
              <a:solidFill>
                <a:schemeClr val="tx1"/>
              </a:solidFill>
            </a:endParaRPr>
          </a:p>
        </p:txBody>
      </p:sp>
    </p:spTree>
    <p:extLst>
      <p:ext uri="{BB962C8B-B14F-4D97-AF65-F5344CB8AC3E}">
        <p14:creationId xmlns:p14="http://schemas.microsoft.com/office/powerpoint/2010/main" val="3246849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a:t>بخش 3. تفکر درباره ورزش و زندگی</a:t>
            </a:r>
            <a:endParaRPr lang="en-US" sz="5400" b="1" dirty="0"/>
          </a:p>
        </p:txBody>
      </p:sp>
      <p:sp>
        <p:nvSpPr>
          <p:cNvPr id="4" name="Double Wave 3"/>
          <p:cNvSpPr/>
          <p:nvPr/>
        </p:nvSpPr>
        <p:spPr>
          <a:xfrm>
            <a:off x="1097280" y="1983346"/>
            <a:ext cx="10058400" cy="3721995"/>
          </a:xfrm>
          <a:prstGeom prst="doubleWave">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4000" b="1" dirty="0">
                <a:ln w="0"/>
                <a:solidFill>
                  <a:schemeClr val="tx1"/>
                </a:solidFill>
              </a:rPr>
              <a:t>فصل 8. ورزش، جامعه و تربیت</a:t>
            </a:r>
          </a:p>
          <a:p>
            <a:pPr algn="r" rtl="1"/>
            <a:endParaRPr lang="fa-IR" sz="4000" b="1" dirty="0">
              <a:ln w="0"/>
              <a:solidFill>
                <a:schemeClr val="tx1"/>
              </a:solidFill>
            </a:endParaRPr>
          </a:p>
          <a:p>
            <a:pPr algn="r" rtl="1"/>
            <a:r>
              <a:rPr lang="fa-IR" sz="4000" b="1" dirty="0">
                <a:ln w="0"/>
                <a:solidFill>
                  <a:schemeClr val="tx1"/>
                </a:solidFill>
              </a:rPr>
              <a:t>فصل 9. ورای ورزش</a:t>
            </a:r>
            <a:endParaRPr lang="en-US" sz="40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5073224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just" rtl="1">
              <a:lnSpc>
                <a:spcPct val="150000"/>
              </a:lnSpc>
              <a:buNone/>
            </a:pPr>
            <a:r>
              <a:rPr lang="fa-IR" sz="2400" b="1" dirty="0">
                <a:solidFill>
                  <a:schemeClr val="tx1"/>
                </a:solidFill>
              </a:rPr>
              <a:t>زمان ممکن است تغییر کرده باشد، اما از بسیاری جهات، ورزشی که ما در آن مربیگری یا بازی می کنیم تغییر نکرده است. درست است که این روزها بسیاری از مردم، غیر محترمانه و غیرمتمدنانه رفتار می کنند، اما این بدان معنی نیست که ما باید رفتار آن ها را به عنوان رفتاری قابل قبول به شمار آوریم. به جای آن که دستانمان را بلند کنیم و بگوییم کودکان تغییر کرده اند، باید آن ها را به شکلی متفاوت آموزش دهیم و از این رو باید از خودمان سوال کنیم که چرا آن ها تغییر کرده اند و چرا باید آنها را به شکل متفاوتی تربیت کنیم؟ آنچه امروز با آن روبرو هستیم شاید به خاطر این است که تاکید بر پیروزی و بهترین بودن بیشتر شده است اما فراموش کرده ایم ،که اخلاق ورزشی تا چه میزان برای ورزشکاران بزرگ حائز اهمیت است</a:t>
            </a:r>
            <a:r>
              <a:rPr lang="fa-IR" sz="2400" b="1" dirty="0" smtClean="0">
                <a:solidFill>
                  <a:schemeClr val="tx1"/>
                </a:solidFill>
              </a:rPr>
              <a:t>.</a:t>
            </a:r>
            <a:endParaRPr lang="fa-IR" sz="2400" b="1" dirty="0">
              <a:solidFill>
                <a:schemeClr val="tx1"/>
              </a:solidFill>
            </a:endParaRPr>
          </a:p>
        </p:txBody>
      </p:sp>
    </p:spTree>
    <p:extLst>
      <p:ext uri="{BB962C8B-B14F-4D97-AF65-F5344CB8AC3E}">
        <p14:creationId xmlns:p14="http://schemas.microsoft.com/office/powerpoint/2010/main" val="22427338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just" rtl="1">
              <a:lnSpc>
                <a:spcPct val="150000"/>
              </a:lnSpc>
              <a:buNone/>
            </a:pPr>
            <a:r>
              <a:rPr lang="fa-IR" sz="2400" b="1" dirty="0">
                <a:solidFill>
                  <a:schemeClr val="tx1"/>
                </a:solidFill>
              </a:rPr>
              <a:t>اگر رفتار غیر ورزشی در حال حاضر وجود دارد، بدین معنی نیست که باید وجود داشته باشد. بلکه بدان معناست که مربیان در قبال آموزش و تمرینات اخلاقی ورزشکاران مسئول هستند. یک نفر باید گامی به جلو بردارد و وضعیت موجود را به چالش بکشد. حقیقت امر این است که، اخلاق ورزشی محدود به ابراز عقاید شخصی (خود اظهاری) و یا رفتار مذهبی نیست. دلایل بسیاری وجود دارد که از بازیکنان بخواهیم در محیط ورزش خوب عمل کنند، و افراد با شخصیت های خوب اخلاقی که آزادانه در مورد ورزشکاران بی اخلاق اظهار نظر می کنند نیز کم نیستند. فقط ممکن است روششان متفاوت باشد.</a:t>
            </a:r>
          </a:p>
          <a:p>
            <a:pPr marL="0" indent="0" algn="just" rtl="1">
              <a:buNone/>
            </a:pPr>
            <a:endParaRPr lang="en-US" sz="4000" b="1" dirty="0">
              <a:solidFill>
                <a:schemeClr val="tx1"/>
              </a:solidFill>
            </a:endParaRPr>
          </a:p>
        </p:txBody>
      </p:sp>
    </p:spTree>
    <p:extLst>
      <p:ext uri="{BB962C8B-B14F-4D97-AF65-F5344CB8AC3E}">
        <p14:creationId xmlns:p14="http://schemas.microsoft.com/office/powerpoint/2010/main" val="21710574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rtl="1">
              <a:lnSpc>
                <a:spcPct val="150000"/>
              </a:lnSpc>
            </a:pPr>
            <a:r>
              <a:rPr lang="fa-IR" sz="2400" b="1" dirty="0">
                <a:solidFill>
                  <a:schemeClr val="tx1"/>
                </a:solidFill>
              </a:rPr>
              <a:t>این ایده که ((زمانه تغییر کرده))یک ایراد و اعتراض رایج به اخلاق ورزشی است، که بر پایه اعتقاد به نسبت گرایی فرهنگی بنا شده است. ارزش ها به فرهنگ ها مرتبط هستند و امروزه بسیاری از ورزشکاران، از فرهنگ ها و ارزش های شهری و متفاوت با ارزش های اصیل وارد میدان شده اند. در برخی فرهنگ ها ابراز احساسات قابل قبول تر است. به عنوان مثال؛ فقط یک دسته از افراد سنتی که هرگز در زمین مسابقات نبوده اند به فحاشی و توهین انتقاد می کنند.</a:t>
            </a:r>
          </a:p>
          <a:p>
            <a:pPr algn="just" rtl="1">
              <a:lnSpc>
                <a:spcPct val="150000"/>
              </a:lnSpc>
            </a:pPr>
            <a:endParaRPr lang="en-US" sz="2400" b="1" dirty="0">
              <a:solidFill>
                <a:schemeClr val="tx1"/>
              </a:solidFill>
            </a:endParaRPr>
          </a:p>
        </p:txBody>
      </p:sp>
    </p:spTree>
    <p:extLst>
      <p:ext uri="{BB962C8B-B14F-4D97-AF65-F5344CB8AC3E}">
        <p14:creationId xmlns:p14="http://schemas.microsoft.com/office/powerpoint/2010/main" val="34301474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rtl="1">
              <a:lnSpc>
                <a:spcPct val="150000"/>
              </a:lnSpc>
            </a:pPr>
            <a:r>
              <a:rPr lang="fa-IR" sz="2200" b="1" dirty="0">
                <a:solidFill>
                  <a:schemeClr val="tx1"/>
                </a:solidFill>
              </a:rPr>
              <a:t>قطعا،  تغییر اصول اخلاق ورزشی به دلیل تفاوت های فرهنگی و شخصیتی امکان پذیر است. و ضروری است مربیان این تفاوت های فرهنگی را شناسایی کنند. اینکه از یک مربی انتظار داشته باشیم با همه ورزشکاران دقیقا به یک گونه رفتار کنند انتظاری غیرعملی و حتی غیرمنصفانه است. اما همان طور که در ادامه کتاب توضیح خواهیم داد، اصول بنیادین اخلاق ورزشی از فرهنگی به فرهنگی دیگر و از شخصیتی به شخصیت دیگر متغیر نیست. به عنوان مثال؛ احترام به حریفان، ممکن است از سوی ورزشکارانی که دارای فرهنگی احساسی هستند به شکل جسورانه تری ابراز شود. اما ضروری است هر فرهنگی که حریف را محترم نمی شمارد به چالش کشیده شود .</a:t>
            </a:r>
          </a:p>
        </p:txBody>
      </p:sp>
    </p:spTree>
    <p:extLst>
      <p:ext uri="{BB962C8B-B14F-4D97-AF65-F5344CB8AC3E}">
        <p14:creationId xmlns:p14="http://schemas.microsoft.com/office/powerpoint/2010/main" val="34658231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4401" y="1665430"/>
            <a:ext cx="10058400" cy="4023360"/>
          </a:xfrm>
        </p:spPr>
        <p:txBody>
          <a:bodyPr>
            <a:noAutofit/>
          </a:bodyPr>
          <a:lstStyle/>
          <a:p>
            <a:pPr algn="just" rtl="1">
              <a:lnSpc>
                <a:spcPct val="150000"/>
              </a:lnSpc>
            </a:pPr>
            <a:r>
              <a:rPr lang="fa-IR" sz="2400" b="1" dirty="0">
                <a:solidFill>
                  <a:schemeClr val="tx1"/>
                </a:solidFill>
              </a:rPr>
              <a:t>ممکن است بی احترامی به حریفان در برخی فرهنگ های خاص (با فرض اینکه چنین فرهنگ هایی وجود داشته باشد) با ارزش تلقی شود. موضوعی که می توان آن را استثناء قلمداد کرد و البته پذیرش آن نیازمند یک استدلال منطقی است. موضوع دیگر این است که مربیان برای مربی بودن پول می گیرند، و کسی از آنها نخواسته است که معلم اخلاق باشند و یا مثل والدین رفتار کنند. ممکن است برخی فکر می کنند : </a:t>
            </a:r>
          </a:p>
          <a:p>
            <a:pPr algn="just" rtl="1">
              <a:lnSpc>
                <a:spcPct val="150000"/>
              </a:lnSpc>
            </a:pPr>
            <a:r>
              <a:rPr lang="fa-IR" sz="2400" b="1" dirty="0">
                <a:solidFill>
                  <a:schemeClr val="tx1"/>
                </a:solidFill>
              </a:rPr>
              <a:t>شغل من مربیگری است، نه آموزش ارزش ها، این وظیفه خانواده ها و نهادهای مذهبی است و نه مربیان،  اگر این روزها بچه ها کم تر مؤدب هستند تقصیر من نیست، من چون قرارداد بسته ام بالاجبار باید کار کنم</a:t>
            </a:r>
            <a:r>
              <a:rPr lang="fa-IR" sz="2400" b="1" dirty="0" smtClean="0">
                <a:solidFill>
                  <a:schemeClr val="tx1"/>
                </a:solidFill>
              </a:rPr>
              <a:t>.</a:t>
            </a:r>
            <a:endParaRPr lang="en-US" sz="2400" b="1" dirty="0">
              <a:solidFill>
                <a:schemeClr val="tx1"/>
              </a:solidFill>
            </a:endParaRPr>
          </a:p>
        </p:txBody>
      </p:sp>
    </p:spTree>
    <p:extLst>
      <p:ext uri="{BB962C8B-B14F-4D97-AF65-F5344CB8AC3E}">
        <p14:creationId xmlns:p14="http://schemas.microsoft.com/office/powerpoint/2010/main" val="6957066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solidFill>
                  <a:schemeClr val="tx1"/>
                </a:solidFill>
              </a:rPr>
              <a:t>اما شما انتخاب دیگری ندارید. شما باید وظیفه خود را انجام دهید؛ چرا که یک معلم اخلاق نیز هستید، چه دوست داشته باشید و چه نداشته باشید. مسئله این نیست که شما به عنوان یک مربی، انتخاب کرده اید که ارزش ها را انتقال دهید،  مسئله این است که شما انتخاب کرده اید که ارزش های اخلاق ورزشی را آموزش و انتقال دهید. چرا که این ارزش ها بخشی از حرفه مربیگری تان محسوب می شوند. آیا می خواهید فرزندانتان برای مربیانی بازی کنند که اعتقادی به آموزش ارزش ها ندارند؟ آیا نمی خواهید فرزندتان احترام به یکدیگر را یاد بگیرند؟ آیا نمی خواهید فرزندتان فردی مسئولیت پذیر، قابل اعتماد و منصف باشد؟</a:t>
            </a:r>
          </a:p>
          <a:p>
            <a:pPr marL="0" indent="0" algn="r" rtl="1">
              <a:lnSpc>
                <a:spcPct val="150000"/>
              </a:lnSpc>
              <a:buNone/>
            </a:pPr>
            <a:endParaRPr lang="en-US" sz="2200" b="1" dirty="0">
              <a:solidFill>
                <a:schemeClr val="tx1"/>
              </a:solidFill>
            </a:endParaRPr>
          </a:p>
        </p:txBody>
      </p:sp>
    </p:spTree>
    <p:extLst>
      <p:ext uri="{BB962C8B-B14F-4D97-AF65-F5344CB8AC3E}">
        <p14:creationId xmlns:p14="http://schemas.microsoft.com/office/powerpoint/2010/main" val="39744634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200" b="1" dirty="0">
                <a:solidFill>
                  <a:schemeClr val="tx1"/>
                </a:solidFill>
              </a:rPr>
              <a:t>البته ایرادها و اعتراض های گسترده ای نسبت به اخلاق ورزشی به مثابه مانعی در برابر وزارت ورزش وجود دارد. بر اساس این دیدگاه ورزش با برد و باخت عجین شده است. پیروزی نقطه شروعی برای صعود است و این آن چیزی است که باید به فرزندانمان بیاموزیم. زندگی یک رقابت است و اگر می خواهید پیروز شوید باید در برابر این چیزها واقع بین باشید. ورزش به شما می آموزد که از شکست متنفر شوید و عاشق پیروزی باشید و هر کاری لازم است انجام دهید تا پیروز شوید :</a:t>
            </a:r>
          </a:p>
          <a:p>
            <a:pPr marL="0" indent="0" algn="just" rtl="1">
              <a:lnSpc>
                <a:spcPct val="150000"/>
              </a:lnSpc>
              <a:buNone/>
            </a:pPr>
            <a:r>
              <a:rPr lang="fa-IR" sz="2200" b="1" dirty="0">
                <a:solidFill>
                  <a:schemeClr val="tx1"/>
                </a:solidFill>
              </a:rPr>
              <a:t>اگر مجبور باشم حریفان یا مسئولین برگزاری مسابقه را برای پیروزی خودم یا تیمم تحت فشار قرار دهم، این کار را می کنم، و اگر دیگران این کار را نکنند مشکل از خودشان است.</a:t>
            </a:r>
          </a:p>
          <a:p>
            <a:pPr algn="r" rtl="1">
              <a:lnSpc>
                <a:spcPct val="150000"/>
              </a:lnSpc>
            </a:pPr>
            <a:endParaRPr lang="en-US" sz="2200" b="1" dirty="0">
              <a:solidFill>
                <a:schemeClr val="tx1"/>
              </a:solidFill>
            </a:endParaRPr>
          </a:p>
        </p:txBody>
      </p:sp>
    </p:spTree>
    <p:extLst>
      <p:ext uri="{BB962C8B-B14F-4D97-AF65-F5344CB8AC3E}">
        <p14:creationId xmlns:p14="http://schemas.microsoft.com/office/powerpoint/2010/main" val="34521147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652551"/>
            <a:ext cx="10058400" cy="4023360"/>
          </a:xfrm>
        </p:spPr>
        <p:txBody>
          <a:bodyPr>
            <a:noAutofit/>
          </a:bodyPr>
          <a:lstStyle/>
          <a:p>
            <a:pPr marL="0" indent="0" algn="just" rtl="1">
              <a:lnSpc>
                <a:spcPct val="150000"/>
              </a:lnSpc>
              <a:buNone/>
            </a:pPr>
            <a:r>
              <a:rPr lang="fa-IR" sz="2400" b="1" dirty="0">
                <a:solidFill>
                  <a:schemeClr val="tx1"/>
                </a:solidFill>
              </a:rPr>
              <a:t>ورزش به شما می آموزد که دیگران را شکست دهید. در این نگرش ، «رقابت» تنها فضیلت اصیل موجود در ورزش و زندگی است. وقتی رقابت اولین و اصلی ترین ویژگی مهم در ورزش باشد ، این اخلاق ورزشی است که مانعی برای موفقیت و پیروزی ورزشکار محسوب می </a:t>
            </a:r>
            <a:r>
              <a:rPr lang="fa-IR" sz="2400" b="1" dirty="0" smtClean="0">
                <a:solidFill>
                  <a:schemeClr val="tx1"/>
                </a:solidFill>
              </a:rPr>
              <a:t>شود. اشتباه </a:t>
            </a:r>
            <a:r>
              <a:rPr lang="fa-IR" sz="2400" b="1" dirty="0">
                <a:solidFill>
                  <a:schemeClr val="tx1"/>
                </a:solidFill>
              </a:rPr>
              <a:t>است اگر فکر کنیم آموزش و مطالبه ی اخلاق خوب ورزشی از بازیکنان، با تشنه </a:t>
            </a:r>
            <a:r>
              <a:rPr lang="fa-IR" sz="2400" b="1" dirty="0" smtClean="0">
                <a:solidFill>
                  <a:schemeClr val="tx1"/>
                </a:solidFill>
              </a:rPr>
              <a:t>پیروزی بودن </a:t>
            </a:r>
            <a:r>
              <a:rPr lang="fa-IR" sz="2400" b="1" dirty="0">
                <a:solidFill>
                  <a:schemeClr val="tx1"/>
                </a:solidFill>
              </a:rPr>
              <a:t>در تناقض است. در حقیقت ، همان طور که در ادامه ی بحث خواهیم گفت، داشتن اشتیاق </a:t>
            </a:r>
            <a:r>
              <a:rPr lang="fa-IR" sz="2400" b="1" dirty="0" smtClean="0">
                <a:solidFill>
                  <a:schemeClr val="tx1"/>
                </a:solidFill>
              </a:rPr>
              <a:t>پیروزی، دلیلی </a:t>
            </a:r>
            <a:r>
              <a:rPr lang="fa-IR" sz="2400" b="1" dirty="0">
                <a:solidFill>
                  <a:schemeClr val="tx1"/>
                </a:solidFill>
              </a:rPr>
              <a:t>بر نداشتن اخلاق ورزشی نیست. مربیان خوبی وجود دارند که از بازیکنانشان، هم بازی خوب و </a:t>
            </a:r>
            <a:r>
              <a:rPr lang="fa-IR" sz="2400" b="1" dirty="0" smtClean="0">
                <a:solidFill>
                  <a:schemeClr val="tx1"/>
                </a:solidFill>
              </a:rPr>
              <a:t>هم رفتار </a:t>
            </a:r>
            <a:r>
              <a:rPr lang="fa-IR" sz="2400" b="1" dirty="0">
                <a:solidFill>
                  <a:schemeClr val="tx1"/>
                </a:solidFill>
              </a:rPr>
              <a:t>اخلاقی مناسب را طلب میکنند. برای نمونه؛ جان وودن از مربیان موفقی است که همزمان به شخصیت و بازی خوب بازیکنان تأکید می کند</a:t>
            </a:r>
            <a:r>
              <a:rPr lang="fa-IR" sz="2400" b="1" dirty="0" smtClean="0">
                <a:solidFill>
                  <a:schemeClr val="tx1"/>
                </a:solidFill>
              </a:rPr>
              <a:t>.</a:t>
            </a:r>
            <a:endParaRPr lang="fa-IR" sz="2400" b="1" dirty="0">
              <a:solidFill>
                <a:schemeClr val="tx1"/>
              </a:solidFill>
            </a:endParaRPr>
          </a:p>
        </p:txBody>
      </p:sp>
    </p:spTree>
    <p:extLst>
      <p:ext uri="{BB962C8B-B14F-4D97-AF65-F5344CB8AC3E}">
        <p14:creationId xmlns:p14="http://schemas.microsoft.com/office/powerpoint/2010/main" val="25550820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just" rtl="1">
              <a:lnSpc>
                <a:spcPct val="150000"/>
              </a:lnSpc>
              <a:buNone/>
            </a:pPr>
            <a:r>
              <a:rPr lang="fa-IR" sz="2400" b="1" dirty="0">
                <a:solidFill>
                  <a:schemeClr val="tx1"/>
                </a:solidFill>
              </a:rPr>
              <a:t>اما مهمتر از همه؛ دیدگاه پیروزی به هر قیمت است که بر پایه سوءتفاهم و کج فهمی نسبت به مفاهیم ورزش و رقابت بنا شده است . رقابت ، قابل درک است ،  و نه تنها با اخلاق ورزشی در تضاد نیست بلکه ضرورت آن نیز محسوب می شود </a:t>
            </a:r>
            <a:r>
              <a:rPr lang="fa-IR" sz="2400" b="1" dirty="0" smtClean="0">
                <a:solidFill>
                  <a:schemeClr val="tx1"/>
                </a:solidFill>
              </a:rPr>
              <a:t>. در </a:t>
            </a:r>
            <a:r>
              <a:rPr lang="fa-IR" sz="2400" b="1" dirty="0">
                <a:solidFill>
                  <a:schemeClr val="tx1"/>
                </a:solidFill>
              </a:rPr>
              <a:t>سال ۱۹۹۵ مصاحبه ای در برنامه «۶۰ دقیقه» شبکه سی بی اس با کریم عبدالجبار انجام شد که او تحت تأثیر آموزه های جان وودن ، این چنین در مورد اخلاق ورزشی صحبت میکند:</a:t>
            </a:r>
          </a:p>
          <a:p>
            <a:pPr marL="0" indent="0" algn="just" rtl="1">
              <a:lnSpc>
                <a:spcPct val="150000"/>
              </a:lnSpc>
              <a:buNone/>
            </a:pPr>
            <a:r>
              <a:rPr lang="fa-IR" sz="2400" b="1" dirty="0">
                <a:solidFill>
                  <a:schemeClr val="tx1"/>
                </a:solidFill>
              </a:rPr>
              <a:t>فرهنگ ما در آمریکا ، به فرهنگی مبتذل تبدیل شده است؛ و من فکر میکنم که خوب بودن در این فرهنگ چیز جالبی نیست .  به نظر میرسد شما خودتان را وفق داده اید و به تدریج هضم شده اید...</a:t>
            </a:r>
            <a:br>
              <a:rPr lang="fa-IR" sz="2400" b="1" dirty="0">
                <a:solidFill>
                  <a:schemeClr val="tx1"/>
                </a:solidFill>
              </a:rPr>
            </a:br>
            <a:endParaRPr lang="en-US" sz="2400" b="1" dirty="0">
              <a:solidFill>
                <a:schemeClr val="tx1"/>
              </a:solidFill>
            </a:endParaRPr>
          </a:p>
        </p:txBody>
      </p:sp>
    </p:spTree>
    <p:extLst>
      <p:ext uri="{BB962C8B-B14F-4D97-AF65-F5344CB8AC3E}">
        <p14:creationId xmlns:p14="http://schemas.microsoft.com/office/powerpoint/2010/main" val="10346983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rtl="1">
              <a:lnSpc>
                <a:spcPct val="150000"/>
              </a:lnSpc>
            </a:pPr>
            <a:r>
              <a:rPr lang="fa-IR" sz="2200" b="1" dirty="0">
                <a:solidFill>
                  <a:schemeClr val="tx1"/>
                </a:solidFill>
              </a:rPr>
              <a:t>همه چیز به یک جشن یا فراتر از یک جشن تبدیل شده است. این اسفبار است. من به حال مردمم افسوس</a:t>
            </a:r>
            <a:br>
              <a:rPr lang="fa-IR" sz="2200" b="1" dirty="0">
                <a:solidFill>
                  <a:schemeClr val="tx1"/>
                </a:solidFill>
              </a:rPr>
            </a:br>
            <a:r>
              <a:rPr lang="fa-IR" sz="2200" b="1" dirty="0">
                <a:solidFill>
                  <a:schemeClr val="tx1"/>
                </a:solidFill>
              </a:rPr>
              <a:t>میخورم که به این وضعیت دچار شده اند، زیرا واقعاً متوجه نیستند که چه بلایی سرشان آمده؛ ورزش</a:t>
            </a:r>
            <a:br>
              <a:rPr lang="fa-IR" sz="2200" b="1" dirty="0">
                <a:solidFill>
                  <a:schemeClr val="tx1"/>
                </a:solidFill>
              </a:rPr>
            </a:br>
            <a:r>
              <a:rPr lang="fa-IR" sz="2200" b="1" dirty="0">
                <a:solidFill>
                  <a:schemeClr val="tx1"/>
                </a:solidFill>
              </a:rPr>
              <a:t>گامی فراتر از قانون جنگل گذاشته و آنها میکوشند که آن را به جنگل بازگردانند، زمانی که قوی ها</a:t>
            </a:r>
            <a:br>
              <a:rPr lang="fa-IR" sz="2200" b="1" dirty="0">
                <a:solidFill>
                  <a:schemeClr val="tx1"/>
                </a:solidFill>
              </a:rPr>
            </a:br>
            <a:r>
              <a:rPr lang="fa-IR" sz="2200" b="1" dirty="0">
                <a:solidFill>
                  <a:schemeClr val="tx1"/>
                </a:solidFill>
              </a:rPr>
              <a:t>زنده می مانند و از ضعیف ترها به هر طریقی که فکرش را بکنید سوء استفاده می شود. برای نظام ارزشی</a:t>
            </a:r>
            <a:br>
              <a:rPr lang="fa-IR" sz="2200" b="1" dirty="0">
                <a:solidFill>
                  <a:schemeClr val="tx1"/>
                </a:solidFill>
              </a:rPr>
            </a:br>
            <a:r>
              <a:rPr lang="fa-IR" sz="2200" b="1" dirty="0">
                <a:solidFill>
                  <a:schemeClr val="tx1"/>
                </a:solidFill>
              </a:rPr>
              <a:t>کشورم از این بابت متأسفم.</a:t>
            </a:r>
            <a:endParaRPr lang="en-US" sz="2200" b="1" dirty="0">
              <a:solidFill>
                <a:schemeClr val="tx1"/>
              </a:solidFill>
            </a:endParaRPr>
          </a:p>
          <a:p>
            <a:pPr algn="r" rtl="1">
              <a:lnSpc>
                <a:spcPct val="150000"/>
              </a:lnSpc>
            </a:pPr>
            <a:endParaRPr lang="en-US" sz="2200" b="1" dirty="0">
              <a:solidFill>
                <a:schemeClr val="tx1"/>
              </a:solidFill>
            </a:endParaRPr>
          </a:p>
        </p:txBody>
      </p:sp>
    </p:spTree>
    <p:extLst>
      <p:ext uri="{BB962C8B-B14F-4D97-AF65-F5344CB8AC3E}">
        <p14:creationId xmlns:p14="http://schemas.microsoft.com/office/powerpoint/2010/main" val="96173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a:t>مقدمه</a:t>
            </a:r>
            <a:endParaRPr lang="en-US" sz="5400" b="1" dirty="0"/>
          </a:p>
        </p:txBody>
      </p:sp>
      <p:sp>
        <p:nvSpPr>
          <p:cNvPr id="3" name="Content Placeholder 2"/>
          <p:cNvSpPr>
            <a:spLocks noGrp="1"/>
          </p:cNvSpPr>
          <p:nvPr>
            <p:ph idx="1"/>
          </p:nvPr>
        </p:nvSpPr>
        <p:spPr/>
        <p:txBody>
          <a:bodyPr vert="horz" lIns="91440" tIns="45720" rIns="91440" bIns="45720" rtlCol="0" anchor="t">
            <a:noAutofit/>
          </a:bodyPr>
          <a:lstStyle/>
          <a:p>
            <a:pPr marL="0" indent="0" algn="just" rtl="1">
              <a:lnSpc>
                <a:spcPct val="200000"/>
              </a:lnSpc>
              <a:buNone/>
            </a:pPr>
            <a:r>
              <a:rPr lang="fa-IR" sz="2400" b="1" dirty="0"/>
              <a:t>در سال ۱۹۵۴ تیم دانشگاه اوکلاهاما در یکی از بزرگترین مسابقات بیسبال فصل به مصاف </a:t>
            </a:r>
            <a:r>
              <a:rPr lang="fa-IR" sz="2400" b="1" dirty="0" smtClean="0"/>
              <a:t>تیم</a:t>
            </a:r>
            <a:r>
              <a:rPr lang="en-US" sz="2400" b="1" dirty="0" smtClean="0"/>
              <a:t> </a:t>
            </a:r>
            <a:r>
              <a:rPr lang="fa-IR" sz="2400" b="1" dirty="0" smtClean="0"/>
              <a:t>دانشگاه </a:t>
            </a:r>
            <a:r>
              <a:rPr lang="fa-IR" sz="2400" b="1" dirty="0"/>
              <a:t>تگزاس رفت تیم اوکلاهاما در سال ۱۹۵۰ قهرمان جام ملی شد و در بین سالهای </a:t>
            </a:r>
            <a:r>
              <a:rPr lang="fa-IR" sz="2400" b="1" dirty="0" smtClean="0"/>
              <a:t>۱۹۵۳تا </a:t>
            </a:r>
            <a:r>
              <a:rPr lang="fa-IR" sz="2400" b="1" dirty="0"/>
              <a:t>۱۹۵۷ نیز دو بار دیگر این عنوان قهرمانی را کسب کرد همچنین طی این مدت در ۴۷ بازی </a:t>
            </a:r>
            <a:r>
              <a:rPr lang="fa-IR" sz="2400" b="1" dirty="0" smtClean="0"/>
              <a:t>متوالی</a:t>
            </a:r>
            <a:r>
              <a:rPr lang="en-US" sz="2400" b="1" dirty="0" smtClean="0"/>
              <a:t> </a:t>
            </a:r>
            <a:r>
              <a:rPr lang="fa-IR" sz="2400" b="1" dirty="0" smtClean="0"/>
              <a:t>شکستی </a:t>
            </a:r>
            <a:r>
              <a:rPr lang="fa-IR" sz="2400" b="1" dirty="0"/>
              <a:t>نداشت اوکلاهاما در حالی پا به این مسابقه گذاشت که در جدول رده بندی در جایگاه </a:t>
            </a:r>
            <a:r>
              <a:rPr lang="fa-IR" sz="2400" b="1" dirty="0" smtClean="0"/>
              <a:t>سوم</a:t>
            </a:r>
            <a:r>
              <a:rPr lang="en-US" sz="2400" b="1" dirty="0"/>
              <a:t> </a:t>
            </a:r>
            <a:r>
              <a:rPr lang="fa-IR" sz="2400" b="1" dirty="0" smtClean="0"/>
              <a:t>قرار </a:t>
            </a:r>
            <a:r>
              <a:rPr lang="fa-IR" sz="2400" b="1" dirty="0"/>
              <a:t>داشت و حریفش تیم دانشگاه تگزاس نیز رده چهارم را به خود اختصاص داده بود این </a:t>
            </a:r>
            <a:r>
              <a:rPr lang="fa-IR" sz="2400" b="1" dirty="0" smtClean="0"/>
              <a:t>رویداد</a:t>
            </a:r>
            <a:r>
              <a:rPr lang="en-US" sz="2400" b="1" dirty="0" smtClean="0"/>
              <a:t> </a:t>
            </a:r>
            <a:r>
              <a:rPr lang="fa-IR" sz="2400" b="1" dirty="0" smtClean="0"/>
              <a:t>بزرگی </a:t>
            </a:r>
            <a:r>
              <a:rPr lang="fa-IR" sz="2400" b="1" dirty="0"/>
              <a:t>بود که توجه تماشاگران داخل و بیرون از ورزشگاه را به خود جلب کرده بود. </a:t>
            </a:r>
            <a:endParaRPr lang="en-US" sz="2400" b="1" dirty="0"/>
          </a:p>
        </p:txBody>
      </p:sp>
    </p:spTree>
    <p:extLst>
      <p:ext uri="{BB962C8B-B14F-4D97-AF65-F5344CB8AC3E}">
        <p14:creationId xmlns:p14="http://schemas.microsoft.com/office/powerpoint/2010/main" val="1235561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smtClean="0"/>
              <a:t>جمع بندی</a:t>
            </a:r>
            <a:endParaRPr lang="en-US" sz="5400" b="1" dirty="0"/>
          </a:p>
        </p:txBody>
      </p:sp>
      <p:sp>
        <p:nvSpPr>
          <p:cNvPr id="3" name="Content Placeholder 2"/>
          <p:cNvSpPr>
            <a:spLocks noGrp="1"/>
          </p:cNvSpPr>
          <p:nvPr>
            <p:ph idx="1"/>
          </p:nvPr>
        </p:nvSpPr>
        <p:spPr>
          <a:xfrm>
            <a:off x="1097280" y="1737360"/>
            <a:ext cx="10058400" cy="4023360"/>
          </a:xfrm>
        </p:spPr>
        <p:txBody>
          <a:bodyPr>
            <a:noAutofit/>
          </a:bodyPr>
          <a:lstStyle/>
          <a:p>
            <a:pPr marL="0" indent="0" algn="just" rtl="1">
              <a:lnSpc>
                <a:spcPct val="150000"/>
              </a:lnSpc>
              <a:buNone/>
            </a:pPr>
            <a:r>
              <a:rPr lang="fa-IR" sz="2200" b="1" dirty="0">
                <a:solidFill>
                  <a:schemeClr val="tx1"/>
                </a:solidFill>
              </a:rPr>
              <a:t>همان طور که در فصل دوم کتاب خواهیم گفت: اخلاق ورزشی و آموزه های ،آن حاوی استانداردهای رفتاری که از بیرون میدان مسابقه به ورزشکاران تحمیل شوند نیستند. آنچه «کریم» به ما یادآوری میکند این است که رفتار غیرورزشی، رفتاری است که با ماهیت ورزش در تقابل است و رفتار ورزشی رفتاری است که با ماهیت ورزش سازگار است. البته ممکن است برداشت از اخلاق ورزشی بد و نامطلوب، به دلیل درک نادرست از آن باشد. برای درک این جمله «کریم» که میگوید؛ ورزش گامی فراتر از قانون جنگل است، کمی زمان بگذاریم و در مورد ماهیت ورزش فکر کنیم. در این فصل شما فرآیند اندیشیدن در مورد این مسئله پیچیده اما مهم را آغاز کردید و با طرح پرسش هایی، شما را به چالش کشیدیم و مجبور کردیم به تجارب شخصیتان در حرفه مربیگری فکر کنید. حالا وقت آن رسیده است که به شما کمک کنیم، نه تنها به تجارب فردیتان، بلکه به ماهیت فعالیت هایی که انجام داده اید نیز بیندیشید.</a:t>
            </a:r>
          </a:p>
          <a:p>
            <a:pPr marL="0" indent="0" algn="just" rtl="1">
              <a:buNone/>
            </a:pPr>
            <a:endParaRPr lang="en-US" sz="2200" b="1" dirty="0">
              <a:solidFill>
                <a:schemeClr val="tx1"/>
              </a:solidFill>
            </a:endParaRPr>
          </a:p>
        </p:txBody>
      </p:sp>
    </p:spTree>
    <p:extLst>
      <p:ext uri="{BB962C8B-B14F-4D97-AF65-F5344CB8AC3E}">
        <p14:creationId xmlns:p14="http://schemas.microsoft.com/office/powerpoint/2010/main" val="12804177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764" y="2450254"/>
            <a:ext cx="10058400" cy="2572506"/>
          </a:xfrm>
        </p:spPr>
        <p:txBody>
          <a:bodyPr>
            <a:noAutofit/>
          </a:bodyPr>
          <a:lstStyle/>
          <a:p>
            <a:pPr algn="ctr" rtl="1"/>
            <a:r>
              <a:rPr lang="fa-IR" sz="5400" b="1" dirty="0"/>
              <a:t>فصل </a:t>
            </a:r>
            <a:r>
              <a:rPr lang="fa-IR" sz="5400" b="1" dirty="0" smtClean="0"/>
              <a:t>2</a:t>
            </a:r>
            <a:br>
              <a:rPr lang="fa-IR" sz="5400" b="1" dirty="0" smtClean="0"/>
            </a:br>
            <a:r>
              <a:rPr lang="fa-IR" sz="5400" b="1" dirty="0" smtClean="0"/>
              <a:t/>
            </a:r>
            <a:br>
              <a:rPr lang="fa-IR" sz="5400" b="1" dirty="0" smtClean="0"/>
            </a:br>
            <a:r>
              <a:rPr lang="fa-IR" sz="5400" b="1" dirty="0" smtClean="0"/>
              <a:t>جوانمردی </a:t>
            </a:r>
            <a:r>
              <a:rPr lang="fa-IR" sz="5400" b="1" dirty="0"/>
              <a:t>و ماهیت ورزش</a:t>
            </a:r>
            <a:endParaRPr lang="en-US" sz="5400" b="1" dirty="0"/>
          </a:p>
        </p:txBody>
      </p:sp>
    </p:spTree>
    <p:extLst>
      <p:ext uri="{BB962C8B-B14F-4D97-AF65-F5344CB8AC3E}">
        <p14:creationId xmlns:p14="http://schemas.microsoft.com/office/powerpoint/2010/main" val="30867885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b="1" dirty="0"/>
              <a:t>فصل 2. جوانمردی و ماهیت ورزش</a:t>
            </a:r>
            <a:endParaRPr lang="en-US" b="1" dirty="0"/>
          </a:p>
        </p:txBody>
      </p:sp>
      <p:sp>
        <p:nvSpPr>
          <p:cNvPr id="3" name="Content Placeholder 2"/>
          <p:cNvSpPr>
            <a:spLocks noGrp="1"/>
          </p:cNvSpPr>
          <p:nvPr>
            <p:ph idx="1"/>
          </p:nvPr>
        </p:nvSpPr>
        <p:spPr/>
        <p:txBody>
          <a:bodyPr>
            <a:noAutofit/>
          </a:bodyPr>
          <a:lstStyle/>
          <a:p>
            <a:pPr marL="0" indent="0" algn="just" rtl="1">
              <a:lnSpc>
                <a:spcPct val="150000"/>
              </a:lnSpc>
              <a:buNone/>
            </a:pPr>
            <a:r>
              <a:rPr lang="fa-IR" sz="2200" b="1" dirty="0">
                <a:solidFill>
                  <a:schemeClr val="tx1"/>
                </a:solidFill>
              </a:rPr>
              <a:t>در این فصل ،از شما می خواهیم در مورد ماهیت فعالیت هایی که درگیرشان هستید خوب فکر کنید. شاید تاکنون به طور واضح اصلی ترین سؤال را از خود نپرسیده اید: اساسا ورزش چیست؟ اما همان طور که قبلا اشاره کردیم، اندکی تردید نسبت به رویکرد شما به عنوان یک مربی که ظاهرأ پاسخی به این پرسش نیز محسوب می شود وجود دارد. در این بخش از شما می خواهیم که نظرات خود را به طور واضح بیان کرده و آن ها را بررسی کنید. همچنین از شما می خواهیم در مورد ماهیت ورزش به روشنی فکر کنید. تلاش کنید از زوایای مختلف ،به آن نگاه کنید و از پاسخ سایر مربیان نیز آگاه شوید. بنابراین فرض کنید که درگیر یک گفتگوی دو طرفه هستید. درفرصت مناسب ، این امکان را به شما خواهیم داد تا با موضوعاتی که مطرح کرده ایم پاسخ دهید .</a:t>
            </a:r>
          </a:p>
        </p:txBody>
      </p:sp>
    </p:spTree>
    <p:extLst>
      <p:ext uri="{BB962C8B-B14F-4D97-AF65-F5344CB8AC3E}">
        <p14:creationId xmlns:p14="http://schemas.microsoft.com/office/powerpoint/2010/main" val="20416475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b="1" dirty="0"/>
              <a:t>چرا اخلاق ورزشی؟</a:t>
            </a:r>
            <a:endParaRPr lang="en-US" b="1" dirty="0"/>
          </a:p>
        </p:txBody>
      </p:sp>
      <p:sp>
        <p:nvSpPr>
          <p:cNvPr id="3" name="Content Placeholder 2"/>
          <p:cNvSpPr>
            <a:spLocks noGrp="1"/>
          </p:cNvSpPr>
          <p:nvPr>
            <p:ph idx="1"/>
          </p:nvPr>
        </p:nvSpPr>
        <p:spPr/>
        <p:txBody>
          <a:bodyPr>
            <a:noAutofit/>
          </a:bodyPr>
          <a:lstStyle/>
          <a:p>
            <a:pPr algn="just" rtl="1">
              <a:lnSpc>
                <a:spcPct val="150000"/>
              </a:lnSpc>
            </a:pPr>
            <a:r>
              <a:rPr lang="fa-IR" sz="2200" b="1" dirty="0">
                <a:solidFill>
                  <a:schemeClr val="tx1"/>
                </a:solidFill>
              </a:rPr>
              <a:t>چرا اخلاق ورزشی؟ در واقع همانطور که « کریم عبدالجبار»در فصل یک به ما یاد آوری کرد ، اولین و مهم ترین سوال این است ؛ چرا ورزش؟ غیر ممکن است بتوانیم در مورد اهمیت و چیستی اخلاق ورزشی صحبت کنیم ،بدون آنکه چیستی ورزش را تشریح کرده باشیم. چرا این بازی ها را انجام می دهیم ؟چرا فرزندان خود را تشویق به بازی(ورزش)می کنیم؟ و چرا در مدارسمان، ساعاتی را به ورزش اختصاص داده ایم؟</a:t>
            </a:r>
            <a:endParaRPr lang="en-US" sz="2200" b="1" dirty="0">
              <a:solidFill>
                <a:schemeClr val="tx1"/>
              </a:solidFill>
            </a:endParaRPr>
          </a:p>
          <a:p>
            <a:pPr algn="just" rtl="1">
              <a:lnSpc>
                <a:spcPct val="150000"/>
              </a:lnSpc>
            </a:pPr>
            <a:r>
              <a:rPr lang="fa-IR" sz="2200" b="1" dirty="0">
                <a:solidFill>
                  <a:schemeClr val="tx1"/>
                </a:solidFill>
              </a:rPr>
              <a:t>برخی از مربیان، ارزش و تجربه رقابت و مسابقه را از منظر تربیتی و آن هم به مثابه یک درس مورد سؤال و تردید جدی قرار داده اند، و این در حالی است که از منظر بسیاری از صاحب نظران، مشارکت ورزشی یک تجربه ارزشمند تربیتی است که تجربه آن ضروری است .</a:t>
            </a:r>
            <a:endParaRPr lang="en-US" sz="2200" b="1" dirty="0">
              <a:solidFill>
                <a:schemeClr val="tx1"/>
              </a:solidFill>
            </a:endParaRPr>
          </a:p>
        </p:txBody>
      </p:sp>
    </p:spTree>
    <p:extLst>
      <p:ext uri="{BB962C8B-B14F-4D97-AF65-F5344CB8AC3E}">
        <p14:creationId xmlns:p14="http://schemas.microsoft.com/office/powerpoint/2010/main" val="889332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just" rtl="1">
              <a:lnSpc>
                <a:spcPct val="150000"/>
              </a:lnSpc>
              <a:buNone/>
            </a:pPr>
            <a:r>
              <a:rPr lang="fa-IR" sz="2300" b="1" dirty="0">
                <a:solidFill>
                  <a:schemeClr val="tx1"/>
                </a:solidFill>
              </a:rPr>
              <a:t>منتقدان معتقدند ؛ موقعیت های رقابتی ،موقعیت های تضعیف کننده ای هستند،که به تدریج باعث خلق خصیصه های شخصیتی بد می شوند،از این رو بایستی «یادگیری مشارکتی» جانشین «یادگیری رقابتی» شود. بالعکس برخی دیگر  معتقدند؛ </a:t>
            </a:r>
            <a:r>
              <a:rPr lang="fa-IR" sz="2300" b="1" dirty="0">
                <a:solidFill>
                  <a:schemeClr val="tx1"/>
                </a:solidFill>
                <a:latin typeface="Vazirmatn"/>
              </a:rPr>
              <a:t>ورزش سازنده شخصیت است و فرصت های منحصر به فردی برای یادگیری از طریق رقابت ایجاد می کند.</a:t>
            </a:r>
          </a:p>
          <a:p>
            <a:pPr marL="0" indent="0" algn="just" rtl="1">
              <a:lnSpc>
                <a:spcPct val="150000"/>
              </a:lnSpc>
              <a:buNone/>
            </a:pPr>
            <a:r>
              <a:rPr lang="fa-IR" sz="2300" b="1" dirty="0">
                <a:solidFill>
                  <a:schemeClr val="tx1"/>
                </a:solidFill>
                <a:latin typeface="Vazirmatn"/>
              </a:rPr>
              <a:t>بعضی از این مخالفت ها شدید هستند و باید با توجه به دیدگاه های متفاوتی که در مورد چیستی زندگی وجود دارد مورد بررسی قرار گیرند، اما در هر دو سو یک سردرگمی نسبت به ماهیت این فعالیت ها وجود دارد. چرا اخلاق ورزشی؟ چرا ورزش؟ اینکه چگونه به این پرسش ها پاسخ دهیم بستگی به پاسخ ما به پرسش دیگری دارد:و آن سوال این است که ورزش چیست؟ </a:t>
            </a:r>
          </a:p>
        </p:txBody>
      </p:sp>
    </p:spTree>
    <p:extLst>
      <p:ext uri="{BB962C8B-B14F-4D97-AF65-F5344CB8AC3E}">
        <p14:creationId xmlns:p14="http://schemas.microsoft.com/office/powerpoint/2010/main" val="38891841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5916" y="1652551"/>
            <a:ext cx="10058400" cy="4023360"/>
          </a:xfrm>
        </p:spPr>
        <p:txBody>
          <a:bodyPr>
            <a:noAutofit/>
          </a:bodyPr>
          <a:lstStyle/>
          <a:p>
            <a:pPr algn="just" rtl="1">
              <a:lnSpc>
                <a:spcPct val="150000"/>
              </a:lnSpc>
            </a:pPr>
            <a:r>
              <a:rPr lang="fa-IR" sz="2200" b="1" dirty="0">
                <a:solidFill>
                  <a:schemeClr val="tx1"/>
                </a:solidFill>
              </a:rPr>
              <a:t>به عبارت ساده تر، ماهیت ورزش چیست؟ البته این پرسش، حاوی پاسخ های متنوع و بسیاری از سوی انسان شناسان،جامعه شناسان، روانشناسان و فلاسفه است .ما در این جا نمی توانیم به طور دقیق به این پرسش ها پاسخ دهیم، اما ممکن است پاسخی کوتاه و خلاصه در آستین داشته باشیم.</a:t>
            </a:r>
          </a:p>
          <a:p>
            <a:pPr algn="just" rtl="1">
              <a:lnSpc>
                <a:spcPct val="150000"/>
              </a:lnSpc>
            </a:pPr>
            <a:r>
              <a:rPr lang="fa-IR" sz="2200" b="1" dirty="0">
                <a:solidFill>
                  <a:schemeClr val="tx1"/>
                </a:solidFill>
              </a:rPr>
              <a:t> یکی از چالش ها و مسائلی که سعی داریم به آن توجه کنیم این است که فرهنگ حاکم بر ورزش آمریکا، تمایلی به مخالفت با این نوع کنش های نظریه پردازانه ندارند.فرض کنیم که می دانیم ورزش چیست، سؤال این است که چگونه می توان در آن خوب بود. در اینجا صحبت در مورد ماهیت ورزش ؛کاملا انتزاعی و غیر ضروری به نظر   می رسد. واقعیت این است که همه ما دارای ایده هایی در مورد ماهیت ورزش هستیم و کنش هایمان را بر مبنای آن ها شکل می دهیم. این دقیقا همان چیزی است که آشکارا باید پیرامونش بیندیشیم.</a:t>
            </a:r>
          </a:p>
          <a:p>
            <a:endParaRPr lang="en-US" sz="2200" b="1" dirty="0"/>
          </a:p>
        </p:txBody>
      </p:sp>
    </p:spTree>
    <p:extLst>
      <p:ext uri="{BB962C8B-B14F-4D97-AF65-F5344CB8AC3E}">
        <p14:creationId xmlns:p14="http://schemas.microsoft.com/office/powerpoint/2010/main" val="40909583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5764" y="1609858"/>
            <a:ext cx="10331430" cy="4700789"/>
          </a:xfrm>
        </p:spPr>
        <p:txBody>
          <a:bodyPr>
            <a:noAutofit/>
          </a:bodyPr>
          <a:lstStyle/>
          <a:p>
            <a:pPr marL="0" indent="0" algn="just" rtl="1">
              <a:lnSpc>
                <a:spcPct val="170000"/>
              </a:lnSpc>
              <a:buNone/>
            </a:pPr>
            <a:r>
              <a:rPr lang="fa-IR" sz="2100" b="1" dirty="0">
                <a:solidFill>
                  <a:schemeClr val="tx1"/>
                </a:solidFill>
              </a:rPr>
              <a:t>چه بیاندیشیم وچه نیندیشیم ماهیت ورزش دارای پیامدهای جدی است. تصور کنید اگر ورزش را بهانه ای خوشایند برای فرار از سختی ها و رنج های کار و عاملی برای ایجاد آرامش و تجدید قوا در نظر بگیریم.آیا تأثیری روی نحوه رفتار شما با بازیکنانتان، انجام یک تمرین و مربیگری در یک بازی نخواهد داشت ؟و یا فکر کنید که ورزش، میدانی برای غلبه قوی ترها بر ضعیف ترها است و تنها چیزی که در آن اهمیت دارد پیروزی است. آیا نوع نگرش شما به ماهیت ورزش بر نحوه ی مربیگری شما تاثیرگذار نیست؟ البته که هست .به این دلیل است که از شما می خواهیم یک گام به عقب برگردید و به جای تفکر در مورد فشارهای روزمره تمرینات، آمادگی برای مسابقه ،کنار آمدن با والدین عصبانی و مصاحبه با مطبوعات ورزشی ،کمی به ورزش و فعالیتی که می پردازید فکر کنید؛ زیرا دیدگاه و فرضیه هایی که از آنها در مربیگری تان استفاده می کنید ، به میزان قابل توجهی بر جوانانی که شما مربی شان هستید تأثیرگذار است.</a:t>
            </a:r>
          </a:p>
        </p:txBody>
      </p:sp>
    </p:spTree>
    <p:extLst>
      <p:ext uri="{BB962C8B-B14F-4D97-AF65-F5344CB8AC3E}">
        <p14:creationId xmlns:p14="http://schemas.microsoft.com/office/powerpoint/2010/main" val="22469927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b="1" dirty="0"/>
              <a:t>ماهیت ورزش</a:t>
            </a:r>
            <a:endParaRPr lang="en-US" b="1" dirty="0"/>
          </a:p>
        </p:txBody>
      </p:sp>
      <p:sp>
        <p:nvSpPr>
          <p:cNvPr id="3" name="Content Placeholder 2"/>
          <p:cNvSpPr>
            <a:spLocks noGrp="1"/>
          </p:cNvSpPr>
          <p:nvPr>
            <p:ph idx="1"/>
          </p:nvPr>
        </p:nvSpPr>
        <p:spPr>
          <a:xfrm>
            <a:off x="1097280" y="1845733"/>
            <a:ext cx="10058400" cy="4155821"/>
          </a:xfrm>
        </p:spPr>
        <p:txBody>
          <a:bodyPr>
            <a:normAutofit fontScale="77500" lnSpcReduction="20000"/>
          </a:bodyPr>
          <a:lstStyle/>
          <a:p>
            <a:pPr algn="just" rtl="1">
              <a:lnSpc>
                <a:spcPct val="150000"/>
              </a:lnSpc>
            </a:pPr>
            <a:r>
              <a:rPr lang="fa-IR" sz="2800" b="1" dirty="0">
                <a:solidFill>
                  <a:schemeClr val="tx1"/>
                </a:solidFill>
              </a:rPr>
              <a:t>زبانی که از آن برای توصیف ورزش استفاده می کنیم زبانی ساده و روشن است.«ما بازی می کنیم »،«باتوپ بازی می کنیم»و شرکت کننده ها را« بازیکن»خطاب می کنیم. ورزش شکلی از بازی است و ماهیت اصلی آن این است که، برخلاف کار کردن ، مجبور به انجام آن نیستیم. ما «بازی» را کاملا آزادانه انتخاب می کنیم و مهم است که یادآور شویم که نه به خاطر نتیجه بازی که ممکن است در جای دیگری با ارزش باشد. بلکه به خاطر لذت از بازی است که آن را انجام می دهیم .ما بازی می کنیم زیرا سرگرم کننده، شادی بخش و زیباست . به اصطلاح فلسفی ،بازی می کنیم زیرا اساسا فعالیت و بازی را با ارزش می دانیم .به این دلیل است که تاریخ نویس مشهوری چون«جان هوایزنگاه»در کتاب«هومولودنز» از گونه های انسانی به عنوان بشر «بازیگوش» یاد می کند .فارغ از تلاش انسان برای فرار از«زندگی واقعی»، بازی، بخشی از وجود او محسوب می شود.</a:t>
            </a:r>
          </a:p>
          <a:p>
            <a:endParaRPr lang="en-US" b="1" dirty="0"/>
          </a:p>
        </p:txBody>
      </p:sp>
    </p:spTree>
    <p:extLst>
      <p:ext uri="{BB962C8B-B14F-4D97-AF65-F5344CB8AC3E}">
        <p14:creationId xmlns:p14="http://schemas.microsoft.com/office/powerpoint/2010/main" val="22275340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0159" y="1700010"/>
            <a:ext cx="10058400" cy="4053173"/>
          </a:xfrm>
        </p:spPr>
        <p:txBody>
          <a:bodyPr>
            <a:noAutofit/>
          </a:bodyPr>
          <a:lstStyle/>
          <a:p>
            <a:pPr marL="0" indent="0" algn="just" rtl="1">
              <a:lnSpc>
                <a:spcPct val="150000"/>
              </a:lnSpc>
              <a:buNone/>
            </a:pPr>
            <a:r>
              <a:rPr lang="fa-IR" sz="2200" b="1" dirty="0">
                <a:solidFill>
                  <a:schemeClr val="tx1"/>
                </a:solidFill>
              </a:rPr>
              <a:t>البته انواع متنوعی از بازی ها وجود دارند که ورزش محسوب نمی شود. بازی بچه ها با وسایل پارک نظیر کالسکه ی اسباب بازی یا دویدنشان اطراف خانه، فعالیت هایی هستند که از طریق آن ها انرژی مصرف می کنند، اما همه نوعی بازی و فعالیت بدنی هستند که ورزش محسوب نمی شوند. وقتی والدین به کودکان می گویند:( برو بیرون و بازی کن )آنها به ورزش فکر نمی کنند. پس چه چیزی ، ورزش را از دیگر اشکال بازی متمایز می کند ؟در حالی که ورزش نوعی بازی است عاملی به نام جدیت در آن وجود دارد.اگرچه، ما از اصطلاح ورزش برای فعالیت های بدنی غیررقابتی مانند ماهیگیری یا سوارکاری تفریحی که هدف صرف لذت بردن را دنبال می کنند نیز استفاده می کنیم. اما در مدارس و باشگاه های ورزشی، ورزش شکلی جدی به خود می گیرد زیرا دارای جوی رقابتی است و این رقابت ها تحت لوای قوانین با اصولی خاص کنترل و برگزار می شوند. </a:t>
            </a:r>
            <a:endParaRPr lang="en-US" sz="2200" b="1" dirty="0">
              <a:solidFill>
                <a:schemeClr val="tx1"/>
              </a:solidFill>
            </a:endParaRPr>
          </a:p>
        </p:txBody>
      </p:sp>
    </p:spTree>
    <p:extLst>
      <p:ext uri="{BB962C8B-B14F-4D97-AF65-F5344CB8AC3E}">
        <p14:creationId xmlns:p14="http://schemas.microsoft.com/office/powerpoint/2010/main" val="16685927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9716" y="1828800"/>
            <a:ext cx="10515600" cy="4675032"/>
          </a:xfrm>
        </p:spPr>
        <p:txBody>
          <a:bodyPr>
            <a:normAutofit/>
          </a:bodyPr>
          <a:lstStyle/>
          <a:p>
            <a:pPr marL="0" indent="0" algn="justLow" rtl="1">
              <a:lnSpc>
                <a:spcPct val="160000"/>
              </a:lnSpc>
              <a:buNone/>
            </a:pPr>
            <a:r>
              <a:rPr lang="fa-IR" sz="2400" b="1" dirty="0">
                <a:solidFill>
                  <a:schemeClr val="tx1"/>
                </a:solidFill>
              </a:rPr>
              <a:t>اگرچه، ما از اصطلاح ورزش برای فعالیت های بدنی غیررقابتی مانند ماهیگیری یا سوارکاری تفریحی که هدف صرف لذت بردن را دنبال می کنند نیز استفاده می کنیم. اما در مدارس و باشگاه های ورزشی، ورزش شکلی جدی به خود می گیرد زیرا دارای جوی رقابتی است و این رقابت ها تحت لوای قوانین با اصولی خاص کنترل و برگزار می شوند. این قوانین هستند که ماهیت رقابت را تعیین کرده و با شفاف کردن مرزهای جوانمردی و عدالت به مفهوم پیروزی معنا می بخشند. بنابراین مفهوم رقابت با مفاهیم پیروزی و شکست پیوند خورده است. </a:t>
            </a:r>
            <a:endParaRPr lang="en-US" sz="2400" b="1" dirty="0">
              <a:solidFill>
                <a:schemeClr val="tx1"/>
              </a:solidFill>
            </a:endParaRPr>
          </a:p>
        </p:txBody>
      </p:sp>
    </p:spTree>
    <p:extLst>
      <p:ext uri="{BB962C8B-B14F-4D97-AF65-F5344CB8AC3E}">
        <p14:creationId xmlns:p14="http://schemas.microsoft.com/office/powerpoint/2010/main" val="510646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800" b="1" dirty="0"/>
              <a:t>در حالی که درکوارتر چهارم زمان به سرعت سپری میشد و اوکلاهاما ۲۱-۱۶ پیش بود تیم تگزاس قبل از اتمام بازی شروع به حمله کرد و بازیکن خط حمله این تیم توپ را به منطقه انتهایی زمین ارسال کرد داور اعلام کرد که توپ با زمین برخورد کرده است اما دریافت کننده به سمت داور رفت و توپ را به او دادو گفت: «آقای داور من با سد کردن حریف توپ را گرفتم»</a:t>
            </a:r>
            <a:endParaRPr lang="en-US" sz="2800" b="1" dirty="0"/>
          </a:p>
        </p:txBody>
      </p:sp>
    </p:spTree>
    <p:extLst>
      <p:ext uri="{BB962C8B-B14F-4D97-AF65-F5344CB8AC3E}">
        <p14:creationId xmlns:p14="http://schemas.microsoft.com/office/powerpoint/2010/main" val="26749379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rtl="1">
              <a:lnSpc>
                <a:spcPct val="150000"/>
              </a:lnSpc>
            </a:pPr>
            <a:r>
              <a:rPr lang="fa-IR" sz="2400" b="1" dirty="0">
                <a:solidFill>
                  <a:schemeClr val="tx1"/>
                </a:solidFill>
              </a:rPr>
              <a:t>بازیکنان علاوه بر اینکه بازی می کنند مهارت ها و توانایی های خود را در مقابل مهارت های حریفان و دیگر شرکت کنندگان به کار گرفته و به نمایش می گذارند. بنابراین با توجه به ماهیت وموضوع بازی همواره یک بازیکن از بازیکن دیگر و یا یک تیم از تیمی دیگر بهتر و برتر است. از آنجا که نوع ورزشی که در مورد آن حرف می زنیم یک رقابت محسوب می شود بهتر و بدتر بودن آن نیز حائز اهمیت است .</a:t>
            </a:r>
          </a:p>
          <a:p>
            <a:pPr algn="just" rtl="1">
              <a:lnSpc>
                <a:spcPct val="150000"/>
              </a:lnSpc>
            </a:pPr>
            <a:endParaRPr lang="en-US" sz="2400" dirty="0"/>
          </a:p>
        </p:txBody>
      </p:sp>
    </p:spTree>
    <p:extLst>
      <p:ext uri="{BB962C8B-B14F-4D97-AF65-F5344CB8AC3E}">
        <p14:creationId xmlns:p14="http://schemas.microsoft.com/office/powerpoint/2010/main" val="4577333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7293" y="1712890"/>
            <a:ext cx="10057327" cy="4752304"/>
          </a:xfrm>
        </p:spPr>
        <p:txBody>
          <a:bodyPr>
            <a:normAutofit/>
          </a:bodyPr>
          <a:lstStyle/>
          <a:p>
            <a:pPr marL="0" indent="0" algn="justLow" rtl="1">
              <a:lnSpc>
                <a:spcPct val="150000"/>
              </a:lnSpc>
              <a:buNone/>
            </a:pPr>
            <a:r>
              <a:rPr lang="fa-IR" sz="2400" b="1" dirty="0">
                <a:solidFill>
                  <a:schemeClr val="tx1"/>
                </a:solidFill>
              </a:rPr>
              <a:t>به طور کلی ، ورزش یک بازی جدی و یک سرگرمی چالشی است که می تواند باعث نشاط شود ، و از سوی دیگر ممکن است ما را با غم و اندوه نیز مواجه کند.</a:t>
            </a:r>
          </a:p>
          <a:p>
            <a:pPr marL="0" indent="0" algn="justLow" rtl="1">
              <a:lnSpc>
                <a:spcPct val="150000"/>
              </a:lnSpc>
              <a:buNone/>
            </a:pPr>
            <a:r>
              <a:rPr lang="fa-IR" sz="2400" b="1" dirty="0">
                <a:solidFill>
                  <a:schemeClr val="tx1"/>
                </a:solidFill>
              </a:rPr>
              <a:t> به طور خلاصه ورزش نوعی بازی و رقابت کنترل شده با قوانین خاص خود است که انسان به طور آزادانه آن را انتخاب می کند. با درک این موضوع ما باید آن را طوری بازی کنیم که گویی برایمان مهم است، ضمن اینکه نباید فراموش کنیم صرفا یک بازی است و نباید به اندازه یک امر واقعی به آن اهمیت داد و آن را جدی گرفت . در نهایت، اصول اخلاق ورزشی بر پایه تعادلی حساس و ظریف فی مابین سرگرمی و جدیت بنا شده اند که به نوعی قلب ورزش محسوب می شود.</a:t>
            </a:r>
          </a:p>
          <a:p>
            <a:pPr marL="0" indent="0" algn="justLow" rtl="1">
              <a:lnSpc>
                <a:spcPct val="160000"/>
              </a:lnSpc>
              <a:buNone/>
            </a:pPr>
            <a:endParaRPr lang="fa-IR" sz="2400" b="1" dirty="0"/>
          </a:p>
        </p:txBody>
      </p:sp>
    </p:spTree>
    <p:extLst>
      <p:ext uri="{BB962C8B-B14F-4D97-AF65-F5344CB8AC3E}">
        <p14:creationId xmlns:p14="http://schemas.microsoft.com/office/powerpoint/2010/main" val="4343930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pPr algn="r" rtl="1"/>
            <a:r>
              <a:rPr lang="fa-IR" b="1" dirty="0"/>
              <a:t>چند پرسش</a:t>
            </a:r>
            <a:endParaRPr lang="en-US" b="1" dirty="0"/>
          </a:p>
        </p:txBody>
      </p:sp>
      <p:sp>
        <p:nvSpPr>
          <p:cNvPr id="3" name="Content Placeholder 2"/>
          <p:cNvSpPr>
            <a:spLocks noGrp="1"/>
          </p:cNvSpPr>
          <p:nvPr>
            <p:ph idx="1"/>
          </p:nvPr>
        </p:nvSpPr>
        <p:spPr>
          <a:xfrm>
            <a:off x="899160" y="1737360"/>
            <a:ext cx="10256520" cy="4533363"/>
          </a:xfrm>
        </p:spPr>
        <p:txBody>
          <a:bodyPr>
            <a:noAutofit/>
          </a:bodyPr>
          <a:lstStyle/>
          <a:p>
            <a:pPr algn="r" rtl="1">
              <a:lnSpc>
                <a:spcPct val="170000"/>
              </a:lnSpc>
            </a:pPr>
            <a:r>
              <a:rPr lang="fa-IR" sz="2300" b="1" dirty="0">
                <a:solidFill>
                  <a:schemeClr val="tx1"/>
                </a:solidFill>
              </a:rPr>
              <a:t>در رقابت به کدام یک بیشتر اهمیت می دهید: جدیت یا سرگرمی؟ اگر مقیاسی از نهایت سرگرمی تا نهایت جدیت در نظر بگیریم شما در کجای این مقیاس قرار می گیرید ؟</a:t>
            </a:r>
          </a:p>
          <a:p>
            <a:pPr algn="r" rtl="1">
              <a:lnSpc>
                <a:spcPct val="170000"/>
              </a:lnSpc>
            </a:pPr>
            <a:r>
              <a:rPr lang="fa-IR" sz="2300" b="1" dirty="0">
                <a:solidFill>
                  <a:schemeClr val="tx1"/>
                </a:solidFill>
              </a:rPr>
              <a:t>در زمان تمرین یا در هنگام مسابقه یا بعد از آن برای اینکه به بازیکنانتان یادآور شوید که ورزش شکلی از بازی است به آن ها چه می گویید ؟از چه عبارات و جملاتی برای توصیف جنبه سرگرم کننده ورزش استفاده می کنید؟</a:t>
            </a:r>
          </a:p>
          <a:p>
            <a:pPr algn="r" rtl="1">
              <a:lnSpc>
                <a:spcPct val="170000"/>
              </a:lnSpc>
            </a:pPr>
            <a:r>
              <a:rPr lang="fa-IR" sz="2300" b="1" dirty="0">
                <a:solidFill>
                  <a:schemeClr val="tx1"/>
                </a:solidFill>
              </a:rPr>
              <a:t>برای جلب توجه و توصیف جنبه جدی ورزش و ماهیت رقابتی آن چه می گویید ؟از چه عبارت ها و جملات رایجی برای توصیف جنبه جدی رقابت استفاده می کنید؟</a:t>
            </a:r>
          </a:p>
        </p:txBody>
      </p:sp>
    </p:spTree>
    <p:extLst>
      <p:ext uri="{BB962C8B-B14F-4D97-AF65-F5344CB8AC3E}">
        <p14:creationId xmlns:p14="http://schemas.microsoft.com/office/powerpoint/2010/main" val="14894450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5763" y="1648496"/>
            <a:ext cx="10509162" cy="4597758"/>
          </a:xfrm>
        </p:spPr>
        <p:txBody>
          <a:bodyPr>
            <a:noAutofit/>
          </a:bodyPr>
          <a:lstStyle/>
          <a:p>
            <a:pPr algn="r" rtl="1">
              <a:lnSpc>
                <a:spcPct val="150000"/>
              </a:lnSpc>
            </a:pPr>
            <a:r>
              <a:rPr lang="fa-IR" sz="2400" b="1" dirty="0">
                <a:solidFill>
                  <a:schemeClr val="tx1"/>
                </a:solidFill>
              </a:rPr>
              <a:t> تصور کنید تیم شما در یک بازی خیلی خوب مقابل یک تیم قوی شکست خورده است آیا اعمال زیر را انجام می دهید ؟</a:t>
            </a:r>
          </a:p>
          <a:p>
            <a:pPr marL="0" indent="0" algn="r" rtl="1">
              <a:lnSpc>
                <a:spcPct val="150000"/>
              </a:lnSpc>
              <a:buNone/>
            </a:pPr>
            <a:r>
              <a:rPr lang="fa-IR" sz="2400" b="1" dirty="0">
                <a:solidFill>
                  <a:schemeClr val="tx1"/>
                </a:solidFill>
              </a:rPr>
              <a:t>- بیان جملاتی نظیر« این فقط یک بازی بود » یا « مادرتان هنوز هم دوستتان دارد ».</a:t>
            </a:r>
          </a:p>
          <a:p>
            <a:pPr marL="0" indent="0" algn="r" rtl="1">
              <a:lnSpc>
                <a:spcPct val="150000"/>
              </a:lnSpc>
              <a:buNone/>
            </a:pPr>
            <a:r>
              <a:rPr lang="fa-IR" sz="2400" b="1" dirty="0">
                <a:solidFill>
                  <a:schemeClr val="tx1"/>
                </a:solidFill>
              </a:rPr>
              <a:t>- عصبانی می شوید و به آنها می گویید نباید این قدر بد بازی می کردید .</a:t>
            </a:r>
          </a:p>
          <a:p>
            <a:pPr marL="0" indent="0" algn="r" rtl="1">
              <a:lnSpc>
                <a:spcPct val="150000"/>
              </a:lnSpc>
              <a:buNone/>
            </a:pPr>
            <a:r>
              <a:rPr lang="fa-IR" sz="2400" b="1" dirty="0">
                <a:solidFill>
                  <a:schemeClr val="tx1"/>
                </a:solidFill>
              </a:rPr>
              <a:t>- آن ها را به خاطر بازی و رفتارشان ستایش می کنید .</a:t>
            </a:r>
          </a:p>
          <a:p>
            <a:pPr marL="0" indent="0" algn="r" rtl="1">
              <a:lnSpc>
                <a:spcPct val="150000"/>
              </a:lnSpc>
              <a:buNone/>
            </a:pPr>
            <a:r>
              <a:rPr lang="fa-IR" sz="2400" b="1" dirty="0">
                <a:solidFill>
                  <a:schemeClr val="tx1"/>
                </a:solidFill>
              </a:rPr>
              <a:t>- تیم حریف را به خاطر بازی و رفتار بازیکنانش ستایش می کنید .</a:t>
            </a:r>
          </a:p>
          <a:p>
            <a:pPr marL="0" indent="0" algn="r" rtl="1">
              <a:lnSpc>
                <a:spcPct val="150000"/>
              </a:lnSpc>
              <a:buNone/>
            </a:pPr>
            <a:r>
              <a:rPr lang="fa-IR" sz="2400" b="1" dirty="0">
                <a:solidFill>
                  <a:schemeClr val="tx1"/>
                </a:solidFill>
              </a:rPr>
              <a:t>- تیم را به خاطر باخت تنبیه می کنید (با تمرین مضاعف دویدن بیش تر یاچیزهایی شبیه این  )</a:t>
            </a:r>
          </a:p>
        </p:txBody>
      </p:sp>
    </p:spTree>
    <p:extLst>
      <p:ext uri="{BB962C8B-B14F-4D97-AF65-F5344CB8AC3E}">
        <p14:creationId xmlns:p14="http://schemas.microsoft.com/office/powerpoint/2010/main" val="41449694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b="1" dirty="0"/>
              <a:t>سه دیدگاه در مورد رقابت</a:t>
            </a:r>
            <a:endParaRPr lang="en-US" b="1" dirty="0"/>
          </a:p>
        </p:txBody>
      </p:sp>
      <p:sp>
        <p:nvSpPr>
          <p:cNvPr id="3" name="Content Placeholder 2"/>
          <p:cNvSpPr>
            <a:spLocks noGrp="1"/>
          </p:cNvSpPr>
          <p:nvPr>
            <p:ph idx="1"/>
          </p:nvPr>
        </p:nvSpPr>
        <p:spPr/>
        <p:txBody>
          <a:bodyPr>
            <a:noAutofit/>
          </a:bodyPr>
          <a:lstStyle/>
          <a:p>
            <a:pPr marL="0" indent="0" algn="just" rtl="1">
              <a:lnSpc>
                <a:spcPct val="150000"/>
              </a:lnSpc>
              <a:buNone/>
            </a:pPr>
            <a:r>
              <a:rPr lang="fa-IR" sz="2400" b="1" dirty="0">
                <a:solidFill>
                  <a:schemeClr val="tx1"/>
                </a:solidFill>
              </a:rPr>
              <a:t>وقتی ما تعادل بین سرگرمی و جدیت را فراموش می کنیم، اخلاق ورزشی به موضوعی فرعی تبدیل می شود. دو دیدگاه افراطی از رقابت و مسابقه، بر پایه سردرگمی و عدم درک تعادل میان دو عامل سرگرمی و جدیت در ورزش بنا شده اند. اما هدف ما در اینجا ارائه یک رویکرد سوم است، که برای حفظ این تعادل مهم و ضروری است.</a:t>
            </a:r>
          </a:p>
          <a:p>
            <a:pPr marL="0" indent="0" algn="just" rtl="1">
              <a:lnSpc>
                <a:spcPct val="150000"/>
              </a:lnSpc>
              <a:buNone/>
            </a:pPr>
            <a:r>
              <a:rPr lang="fa-IR" sz="2400" b="1" dirty="0">
                <a:solidFill>
                  <a:schemeClr val="tx1"/>
                </a:solidFill>
              </a:rPr>
              <a:t> در دیدگاه افراطی اول؛ همه چیز در پیروزی خلاصه می شود و هیچ چیزی در شکست وجود ندارد ، جز اینکه یاد بگیریم که شکست امری بد و نفرت انگیز است.رقابت بدین صورت شبیه یک جنگ است. حریف همان دشمن است و هدف این جنگ نابودی دشمن است.</a:t>
            </a:r>
          </a:p>
        </p:txBody>
      </p:sp>
    </p:spTree>
    <p:extLst>
      <p:ext uri="{BB962C8B-B14F-4D97-AF65-F5344CB8AC3E}">
        <p14:creationId xmlns:p14="http://schemas.microsoft.com/office/powerpoint/2010/main" val="27118909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1673" y="1635617"/>
            <a:ext cx="10135673" cy="4494727"/>
          </a:xfrm>
        </p:spPr>
        <p:txBody>
          <a:bodyPr>
            <a:noAutofit/>
          </a:bodyPr>
          <a:lstStyle/>
          <a:p>
            <a:pPr marL="0" indent="0" algn="just" rtl="1">
              <a:lnSpc>
                <a:spcPct val="150000"/>
              </a:lnSpc>
              <a:buNone/>
            </a:pPr>
            <a:r>
              <a:rPr lang="fa-IR" sz="2300" b="1" dirty="0" smtClean="0">
                <a:solidFill>
                  <a:schemeClr val="tx1"/>
                </a:solidFill>
              </a:rPr>
              <a:t>اما بر اساس دیدگاه افراطی دیگر، رقابت ذاتا چیز بدی است، و تمام اشکال بازی که در آن برنده و بازنده وجود دارد؛ غیراخلاقی، از منظر روانشناختی مخرب و از لحاظ آموزشی بی تأثیر هستند.در این دیدگاه، فقط بازی های غیررقابتی قابل قبول هستند.ورزش ها تنها در صورتی که سازماندهی شده و تحت نظر مربی باشند قابل قبول است و پیروزی، استعداد و توانایی در آن ها اهمیت چندانی ندارد. بر اساس این نگرش، سرگرمی تنها چیزی است که اهمیت دارد . دیدگاه «پیروزی همه چیز است» روح ورزش، و دیدگاه «سرگرمی همه چیز است» جدیت آن را نابود می کند.به عبارت دیگر در دیدگاه  اول «آرامش و بی خیال بودن» و در دیدگاه دوم «جدیت و انگیزه» رخ برمی بندد. از نقطه نظر دیدگاه سوم (دیدگاه بینابینی) که ورزش باید هم سرگرمی داشته باشد و هم جدیت، هر دو نظریه بر پایه کج فهمی و درک نادرست از ماهیت رقابت بنا شده اند.</a:t>
            </a:r>
            <a:endParaRPr lang="fa-IR" sz="2300" b="1" dirty="0">
              <a:solidFill>
                <a:schemeClr val="tx1"/>
              </a:solidFill>
            </a:endParaRPr>
          </a:p>
        </p:txBody>
      </p:sp>
    </p:spTree>
    <p:extLst>
      <p:ext uri="{BB962C8B-B14F-4D97-AF65-F5344CB8AC3E}">
        <p14:creationId xmlns:p14="http://schemas.microsoft.com/office/powerpoint/2010/main" val="41802488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00011"/>
            <a:ext cx="10495208" cy="4945488"/>
          </a:xfrm>
        </p:spPr>
        <p:txBody>
          <a:bodyPr>
            <a:noAutofit/>
          </a:bodyPr>
          <a:lstStyle/>
          <a:p>
            <a:pPr marL="0" indent="0" algn="justLow" rtl="1">
              <a:lnSpc>
                <a:spcPct val="150000"/>
              </a:lnSpc>
              <a:buNone/>
            </a:pPr>
            <a:r>
              <a:rPr lang="fa-IR" sz="2100" b="1" dirty="0">
                <a:solidFill>
                  <a:schemeClr val="tx1"/>
                </a:solidFill>
              </a:rPr>
              <a:t>در رویکردی دیگر، رقابت دارای برنده و بازنده است؛ و به طور خاص تر اگر یک طرف پیروز شود، طرف دیگر قطعا بازنده است. اما درسطح و درجه ای دیگر، رقابت فرصتی برای پیشرفت، تمرین و بیان ارزش های انسانی است.</a:t>
            </a:r>
            <a:endParaRPr lang="en-US" sz="2100" b="1" dirty="0">
              <a:solidFill>
                <a:schemeClr val="tx1"/>
              </a:solidFill>
            </a:endParaRPr>
          </a:p>
          <a:p>
            <a:pPr marL="0" indent="0" algn="justLow" rtl="1">
              <a:lnSpc>
                <a:spcPct val="150000"/>
              </a:lnSpc>
              <a:buNone/>
            </a:pPr>
            <a:r>
              <a:rPr lang="fa-IR" sz="2100" b="1" dirty="0">
                <a:solidFill>
                  <a:schemeClr val="tx1"/>
                </a:solidFill>
              </a:rPr>
              <a:t>تلاش برای پیروزی؛ به معنای تلاش برای بهترین بودن در بازی( مسابقه )</a:t>
            </a:r>
            <a:r>
              <a:rPr lang="en-US" sz="2100" b="1" dirty="0">
                <a:solidFill>
                  <a:schemeClr val="tx1"/>
                </a:solidFill>
              </a:rPr>
              <a:t> </a:t>
            </a:r>
            <a:r>
              <a:rPr lang="fa-IR" sz="2100" b="1" dirty="0">
                <a:solidFill>
                  <a:schemeClr val="tx1"/>
                </a:solidFill>
              </a:rPr>
              <a:t>و تلاش برای برتر بودن در تمام مسیر مسابقه است. اما دقیقا تلاش حریف،</a:t>
            </a:r>
            <a:r>
              <a:rPr lang="en-US" sz="2100" b="1" dirty="0">
                <a:solidFill>
                  <a:schemeClr val="tx1"/>
                </a:solidFill>
              </a:rPr>
              <a:t> </a:t>
            </a:r>
            <a:r>
              <a:rPr lang="fa-IR" sz="2100" b="1" dirty="0">
                <a:solidFill>
                  <a:schemeClr val="tx1"/>
                </a:solidFill>
              </a:rPr>
              <a:t>به جهت بهتر و برتر بازی کردن نسبت به ما است که این فرصت برای تلاش و بهتر بودن را برایمان فراهم می کند. در این حالت باید سپاسگزار حریف باشیم . در واقع حریفان درگیر چیزی هستند که درو هالند آن را «تلاش مشترک برای بهتر بودن » می نامد. او طی مقاله ای در سال 1978 به نام « رقابت و دوستی » تأکید می کند که واژه «رقابت» از واژه لاتین « کامپیتیتو » به معنای « جستجو یا تلاش با هم » گرفته شده است. اگر بازی ارزشمند است، بنابراین حریف نیز ارزشمند است بدون حریف امکان برگزاری مسابقه وجود ندارد. در زمین بازی؛ یادگیری و «همکاری» و «رقابت» با یکدیگر در تضاد نیستند، و اتفاقا در کنار هم قرار دارند. </a:t>
            </a:r>
          </a:p>
        </p:txBody>
      </p:sp>
    </p:spTree>
    <p:extLst>
      <p:ext uri="{BB962C8B-B14F-4D97-AF65-F5344CB8AC3E}">
        <p14:creationId xmlns:p14="http://schemas.microsoft.com/office/powerpoint/2010/main" val="12343595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6371" y="1725769"/>
            <a:ext cx="10078791" cy="4468968"/>
          </a:xfrm>
        </p:spPr>
        <p:txBody>
          <a:bodyPr>
            <a:noAutofit/>
          </a:bodyPr>
          <a:lstStyle/>
          <a:p>
            <a:pPr marL="0" indent="0" algn="just" rtl="1">
              <a:lnSpc>
                <a:spcPct val="150000"/>
              </a:lnSpc>
              <a:buNone/>
            </a:pPr>
            <a:r>
              <a:rPr lang="fa-IR" sz="2100" b="1" dirty="0">
                <a:solidFill>
                  <a:schemeClr val="tx1"/>
                </a:solidFill>
              </a:rPr>
              <a:t>البته تعجب آور است که بعضی افراد معتقدند؛ رقابت ذاتا بد است، اگر تجربیات آن ها از رقابت بر پایه نگرش « پیروزی همه چیز است » بنا شده باشد. و اگر پیش فرض این است که تو از من بهتر هستی، پس هدف چیست؟ اگر قرار باشد من بازنده باشم، کاملا مشخص است انتخاب معقول، مسابقه ندادن است. یا، اگر من بهتر از« ما » هستم و شما از شکست خوردن در برابر من چیزی عایدتان نمی شود، پس شکست شما توسط من هیچ دستاوردی برایتان به دنبال نخواهد داشت. هر دوی این شرایط از نظر اخلاقی متناقض هستند.</a:t>
            </a:r>
            <a:endParaRPr lang="en-US" sz="2100" b="1" dirty="0">
              <a:solidFill>
                <a:schemeClr val="tx1"/>
              </a:solidFill>
            </a:endParaRPr>
          </a:p>
          <a:p>
            <a:pPr marL="0" indent="0" algn="just" rtl="1">
              <a:lnSpc>
                <a:spcPct val="150000"/>
              </a:lnSpc>
              <a:buNone/>
            </a:pPr>
            <a:r>
              <a:rPr lang="fa-IR" sz="2100" b="1" dirty="0">
                <a:solidFill>
                  <a:schemeClr val="tx1"/>
                </a:solidFill>
              </a:rPr>
              <a:t>در دیدگاه دیگر، اگر شما به بچه ها بیاموزید که پیروزی به هیچ وجه اهمیت ندارد، در مورد ماهیت رقابت صادق و روراست نبوده اید. اگر واقعا پیروزی و شکست اهمیتی ندارند. پرتاب صحیح یا ضعیف توپ، دیگر چه اهمیتی دارد؟ اگر دیدگاه « پیروزی همه چیز است » از نظر اخلاقی متناقض است ، دیدگاه « پیروزی مهم نیست » هم از نظر اخلاقی پوچ است. </a:t>
            </a:r>
          </a:p>
        </p:txBody>
      </p:sp>
    </p:spTree>
    <p:extLst>
      <p:ext uri="{BB962C8B-B14F-4D97-AF65-F5344CB8AC3E}">
        <p14:creationId xmlns:p14="http://schemas.microsoft.com/office/powerpoint/2010/main" val="14805438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38648"/>
            <a:ext cx="10515600" cy="4438315"/>
          </a:xfrm>
        </p:spPr>
        <p:txBody>
          <a:bodyPr>
            <a:noAutofit/>
          </a:bodyPr>
          <a:lstStyle/>
          <a:p>
            <a:pPr marL="0" indent="0" algn="just" rtl="1">
              <a:lnSpc>
                <a:spcPct val="150000"/>
              </a:lnSpc>
              <a:buNone/>
            </a:pPr>
            <a:r>
              <a:rPr lang="fa-IR" b="1" dirty="0">
                <a:solidFill>
                  <a:schemeClr val="tx1"/>
                </a:solidFill>
              </a:rPr>
              <a:t>بازی ممکن است با قانونی شروع شود که در آن تمام بازیکنان دقایق شخصی را بازی کنند تا به تمامی شرکت کننده ها اجازه داده شود مهارت های بازی را فراگیرند ، اما به کار بردن چنین قانونی جنبه رقابتی بازی(مسابقه) را کمرنگ کرده و هدف مسابقه را با سؤال مواجه می کند. </a:t>
            </a:r>
          </a:p>
          <a:p>
            <a:pPr marL="0" indent="0" algn="just" rtl="1">
              <a:lnSpc>
                <a:spcPct val="150000"/>
              </a:lnSpc>
              <a:buNone/>
            </a:pPr>
            <a:r>
              <a:rPr lang="fa-IR" b="1" dirty="0">
                <a:solidFill>
                  <a:schemeClr val="tx1"/>
                </a:solidFill>
              </a:rPr>
              <a:t>برای انتخاب راهی بینابینی، ضروری است ارزش شرکت در مسابقه و فرصت هایی که در اختیارمان قرار می دهد را مرور کنیم. با توجه به خطر احتمالی مواجه با کلیشه ها، نیازمند بازگشت به این اندیشه هستیم که در سطوح مهم تر مسابقه، پیروزی و شکست مهم نیستند ، عده ای باید ببازند تا عده ای دیگر پیروز شوند. آنچه مهم است چطور بازی کردن است. در حقیقت می توانیم این ایده را یک گام جلوتر ببریم: اینکه بازی چه نتیجه ای به دنبال دارد مهم نیست، بلکه چگونگی انجام بازی است که حائز اهمیت است ، زیرا این شرکت کننده ها هستند که آن را ارزشمند می کنند. این که من چطور بازی می کنم به اهمیت کیفیت بازی برای من، هم تیمی ها، مربیان، حریفان و حتی تماشاگران و افراد جامعه باز می گردد.</a:t>
            </a:r>
          </a:p>
        </p:txBody>
      </p:sp>
    </p:spTree>
    <p:extLst>
      <p:ext uri="{BB962C8B-B14F-4D97-AF65-F5344CB8AC3E}">
        <p14:creationId xmlns:p14="http://schemas.microsoft.com/office/powerpoint/2010/main" val="38751607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6684" y="1793427"/>
            <a:ext cx="10515600" cy="5064573"/>
          </a:xfrm>
        </p:spPr>
        <p:txBody>
          <a:bodyPr>
            <a:noAutofit/>
          </a:bodyPr>
          <a:lstStyle/>
          <a:p>
            <a:pPr marL="0" indent="0" algn="just" rtl="1">
              <a:lnSpc>
                <a:spcPct val="150000"/>
              </a:lnSpc>
              <a:buNone/>
            </a:pPr>
            <a:r>
              <a:rPr lang="fa-IR" sz="2400" b="1" dirty="0">
                <a:solidFill>
                  <a:schemeClr val="tx1"/>
                </a:solidFill>
              </a:rPr>
              <a:t>مهم نیست پیروز می شویم یا شکست می خوریم ،نوع بازی که هرفرد در آن شرکت می کند مهم است.  عامل اصلی برای بازی (مسابقه) تلاش شرکت کننده ها و بازیکنان برای پیروزی است، و بدون تعهد و تلاش شرکت کننده ها برای پیروزی، هیچ مسابقه ای برگزار نمی شود. این خود پیروزی نیست که در نهایت مهم است. بلکه چیزهایی که تجربه می کنیم و از طریق بازی به ما اضافه می شوند حائز اهمیت هستند. در واقع این فرصت ها و تلاش انسان برای بازی است که دارای اهمیت است. این دیدگاه ممکن است با نقدها و ایرادهایی از طرف عده ای روبرو شود. اگر شما به بازیکنانتان بگویید که پیروزی همه چیز نیست، آیا آن ها مجدانه برای پیروزی تلاش خواهند کرد؟ آیا این امر به اندازه کافی برایشان مهم خواهد بود؟</a:t>
            </a:r>
          </a:p>
        </p:txBody>
      </p:sp>
    </p:spTree>
    <p:extLst>
      <p:ext uri="{BB962C8B-B14F-4D97-AF65-F5344CB8AC3E}">
        <p14:creationId xmlns:p14="http://schemas.microsoft.com/office/powerpoint/2010/main" val="3964628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t>تصور این اتفاق سخت است آن هم در چنین مسابقه ای و بازیکنی با این سن؛ در حالی که </a:t>
            </a:r>
            <a:r>
              <a:rPr lang="fa-IR" sz="2400" b="1" dirty="0" smtClean="0"/>
              <a:t>میتوانست</a:t>
            </a:r>
            <a:r>
              <a:rPr lang="en-US" sz="2400" b="1" dirty="0" smtClean="0"/>
              <a:t> </a:t>
            </a:r>
            <a:r>
              <a:rPr lang="fa-IR" sz="2400" b="1" dirty="0" smtClean="0"/>
              <a:t>مثل </a:t>
            </a:r>
            <a:r>
              <a:rPr lang="fa-IR" sz="2400" b="1" dirty="0"/>
              <a:t>بسیاری از دریافت کننده های بیس بال که این خطا را مرتکب میشوند هیچ حرفی نزده و </a:t>
            </a:r>
            <a:r>
              <a:rPr lang="fa-IR" sz="2400" b="1" dirty="0" smtClean="0"/>
              <a:t>جشن</a:t>
            </a:r>
            <a:r>
              <a:rPr lang="en-US" sz="2400" b="1" dirty="0" smtClean="0"/>
              <a:t> </a:t>
            </a:r>
            <a:r>
              <a:rPr lang="fa-IR" sz="2400" b="1" dirty="0" smtClean="0"/>
              <a:t>کسب </a:t>
            </a:r>
            <a:r>
              <a:rPr lang="fa-IR" sz="2400" b="1" dirty="0"/>
              <a:t>امتیاز را بگیرد با این حال ممکن است رفتار این بازیکن از سوی خیلی ها ،غیر واقعی </a:t>
            </a:r>
            <a:r>
              <a:rPr lang="fa-IR" sz="2400" b="1" dirty="0" smtClean="0"/>
              <a:t>ساختگی</a:t>
            </a:r>
            <a:r>
              <a:rPr lang="en-US" sz="2400" b="1" dirty="0" smtClean="0"/>
              <a:t> </a:t>
            </a:r>
            <a:r>
              <a:rPr lang="fa-IR" sz="2400" b="1" dirty="0" smtClean="0"/>
              <a:t>و </a:t>
            </a:r>
            <a:r>
              <a:rPr lang="fa-IR" sz="2400" b="1" dirty="0"/>
              <a:t>حتى نامعقول ارزیابی شود به بازی برگردیم داور خط سد شدن بازیکن را دید ولی چون </a:t>
            </a:r>
            <a:r>
              <a:rPr lang="fa-IR" sz="2400" b="1" dirty="0" smtClean="0"/>
              <a:t>مطمئن</a:t>
            </a:r>
            <a:r>
              <a:rPr lang="en-US" sz="2400" b="1" dirty="0" smtClean="0"/>
              <a:t> </a:t>
            </a:r>
            <a:r>
              <a:rPr lang="fa-IR" sz="2400" b="1" dirty="0" smtClean="0"/>
              <a:t>نبود </a:t>
            </a:r>
            <a:r>
              <a:rPr lang="fa-IR" sz="2400" b="1" dirty="0"/>
              <a:t>نخواست تصمیم داور وسط را مخدوش کند داورها در مورد این صحنه شروع به گفتگو </a:t>
            </a:r>
            <a:r>
              <a:rPr lang="fa-IR" sz="2400" b="1" dirty="0" smtClean="0"/>
              <a:t>کردند</a:t>
            </a:r>
            <a:r>
              <a:rPr lang="en-US" sz="2400" b="1" dirty="0" smtClean="0"/>
              <a:t> </a:t>
            </a:r>
            <a:r>
              <a:rPr lang="fa-IR" sz="2400" b="1" dirty="0" smtClean="0"/>
              <a:t>و </a:t>
            </a:r>
            <a:r>
              <a:rPr lang="fa-IR" sz="2400" b="1" dirty="0"/>
              <a:t>چون بازیکن دریافت کننده هم تائید کرد که توپ را از مسیر درستش دریافت نکرده تصمیم </a:t>
            </a:r>
            <a:r>
              <a:rPr lang="fa-IR" sz="2400" b="1" dirty="0" smtClean="0"/>
              <a:t>اولیه</a:t>
            </a:r>
            <a:r>
              <a:rPr lang="en-US" sz="2400" b="1" dirty="0"/>
              <a:t> </a:t>
            </a:r>
            <a:r>
              <a:rPr lang="fa-IR" sz="2400" b="1" dirty="0" smtClean="0"/>
              <a:t>داوران </a:t>
            </a:r>
            <a:r>
              <a:rPr lang="fa-IR" sz="2400" b="1" dirty="0"/>
              <a:t>تغییر </a:t>
            </a:r>
            <a:r>
              <a:rPr lang="fa-IR" sz="2400" b="1" dirty="0" smtClean="0"/>
              <a:t>کرد</a:t>
            </a:r>
            <a:r>
              <a:rPr lang="en-US" sz="2400" b="1" dirty="0" smtClean="0"/>
              <a:t>.</a:t>
            </a:r>
            <a:endParaRPr lang="en-US" sz="2400" b="1" dirty="0"/>
          </a:p>
        </p:txBody>
      </p:sp>
    </p:spTree>
    <p:extLst>
      <p:ext uri="{BB962C8B-B14F-4D97-AF65-F5344CB8AC3E}">
        <p14:creationId xmlns:p14="http://schemas.microsoft.com/office/powerpoint/2010/main" val="30127218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442" y="1709714"/>
            <a:ext cx="10515600" cy="4832753"/>
          </a:xfrm>
        </p:spPr>
        <p:txBody>
          <a:bodyPr>
            <a:normAutofit/>
          </a:bodyPr>
          <a:lstStyle/>
          <a:p>
            <a:pPr marL="0" indent="0" algn="just" rtl="1">
              <a:lnSpc>
                <a:spcPct val="150000"/>
              </a:lnSpc>
              <a:buNone/>
            </a:pPr>
            <a:r>
              <a:rPr lang="fa-IR" sz="2400" b="1" dirty="0">
                <a:solidFill>
                  <a:schemeClr val="tx1"/>
                </a:solidFill>
              </a:rPr>
              <a:t>امیدواریم تا اینجای بحث گیج نشده باشید. معتقدیم که پیروزی واقعا مهم است و باید هم مهم باشد. اما اهمیت آن در سایه مشارکت، تجربه، نشاط و تلاش برای بهتر شدن، یادگیری و خودشناسی است که تجلی می یابد. مشکل اصلی در دیدگاه «پیروزی همه چیز است» این است که اهمیت دیگر چیزها و دیگر نکات خوب ورزش را کمرنگ کرده و تحت الشعاع قرار می دهد.مانند اینکه به تماشا فیلم خوب برویم و تنها چیز خوب که در مورد آن بگوییم این باشد که چگونه تمام شد. ضمن اینکه درک غنای ورزش به ما کمک می کند تا تعادل میان سرگرمی و جدیت را حفظ کنیم و این تعادل، فضای مناسبی برای رشد ارزش های مهم دیگر - نظیر اخلاق ورزشی - فراهم می کند. در حقیقت ،آنچه ما می گوییم این است که رقابت و تلاش برای پیروزی، بخش مهم و ضروری اخلاق ورزشی محسوب می شود.</a:t>
            </a:r>
          </a:p>
          <a:p>
            <a:pPr marL="0" indent="0" algn="r" rtl="1">
              <a:lnSpc>
                <a:spcPct val="150000"/>
              </a:lnSpc>
              <a:buNone/>
            </a:pPr>
            <a:endParaRPr lang="en-US" sz="2400" b="1" dirty="0"/>
          </a:p>
        </p:txBody>
      </p:sp>
    </p:spTree>
    <p:extLst>
      <p:ext uri="{BB962C8B-B14F-4D97-AF65-F5344CB8AC3E}">
        <p14:creationId xmlns:p14="http://schemas.microsoft.com/office/powerpoint/2010/main" val="21303809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b="1" dirty="0"/>
              <a:t>ورزش و فضیلت</a:t>
            </a:r>
            <a:endParaRPr lang="en-US" b="1" dirty="0"/>
          </a:p>
        </p:txBody>
      </p:sp>
      <p:sp>
        <p:nvSpPr>
          <p:cNvPr id="3" name="Content Placeholder 2"/>
          <p:cNvSpPr>
            <a:spLocks noGrp="1"/>
          </p:cNvSpPr>
          <p:nvPr>
            <p:ph idx="1"/>
          </p:nvPr>
        </p:nvSpPr>
        <p:spPr>
          <a:xfrm>
            <a:off x="759854" y="1737360"/>
            <a:ext cx="10624426" cy="4483136"/>
          </a:xfrm>
        </p:spPr>
        <p:txBody>
          <a:bodyPr>
            <a:noAutofit/>
          </a:bodyPr>
          <a:lstStyle/>
          <a:p>
            <a:pPr marL="0" indent="0" algn="just" rtl="1">
              <a:lnSpc>
                <a:spcPct val="150000"/>
              </a:lnSpc>
              <a:buNone/>
            </a:pPr>
            <a:r>
              <a:rPr lang="fa-IR" sz="2200" b="1" dirty="0">
                <a:solidFill>
                  <a:schemeClr val="tx1"/>
                </a:solidFill>
              </a:rPr>
              <a:t>یکی از فرضیه های ما در کتاب حاضر این است که مربیان، مدیران، والدین ،هواداران ،مسئولین و هر کسی که در ورزش سهیم است، مربیان اخلاق هستند، چه بخواهند و چه نخواهند. این امر بدین معنا نیست که آن ها معلم اخلاق هستند. که در واقع، نباید هم باشند، به این معناست که آن ها به طور اجتناب ناپذیری ، نقش مهمی در شکل گیری شخصیت ورزشکاران ایفا می کنند. </a:t>
            </a:r>
            <a:r>
              <a:rPr lang="fa-IR" sz="2200" b="1" dirty="0" smtClean="0">
                <a:solidFill>
                  <a:schemeClr val="tx1"/>
                </a:solidFill>
              </a:rPr>
              <a:t>در </a:t>
            </a:r>
            <a:r>
              <a:rPr lang="fa-IR" sz="2200" b="1" dirty="0">
                <a:solidFill>
                  <a:schemeClr val="tx1"/>
                </a:solidFill>
              </a:rPr>
              <a:t>ادامه پذیرش این نکته ضروری است که اخلاق ورزشی، نه تنها منوط به انجام رفتارهای قابل قبول، بلکه به تعالی شخصیتی هم مربوط می شود؛ موضوعی که از نگاه سنتی، ورزش را یک فضیلت قلمداد می کند. بیراه نیست که باز هم به درک و شناخت سنتی فضیلت، یعنی «اخلاق فضیلت گرا» بازگردیم، آن هم در زمانه ای که بسیاری از ستاره های دنیای ورزش، در سطوح حرفه ای و حتی دانشگاهی، الگوی هر چیزی شده اند، به غیر از یک شخصیت خوب. </a:t>
            </a:r>
          </a:p>
        </p:txBody>
      </p:sp>
    </p:spTree>
    <p:extLst>
      <p:ext uri="{BB962C8B-B14F-4D97-AF65-F5344CB8AC3E}">
        <p14:creationId xmlns:p14="http://schemas.microsoft.com/office/powerpoint/2010/main" val="40693989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4261" y="1725768"/>
            <a:ext cx="10173237" cy="5035639"/>
          </a:xfrm>
        </p:spPr>
        <p:txBody>
          <a:bodyPr>
            <a:normAutofit fontScale="92500"/>
          </a:bodyPr>
          <a:lstStyle/>
          <a:p>
            <a:pPr marL="0" indent="0" algn="just" rtl="1">
              <a:lnSpc>
                <a:spcPct val="150000"/>
              </a:lnSpc>
              <a:buNone/>
            </a:pPr>
            <a:r>
              <a:rPr lang="fa-IR" sz="2400" b="1" dirty="0">
                <a:solidFill>
                  <a:schemeClr val="tx1"/>
                </a:solidFill>
              </a:rPr>
              <a:t>این مسئله بسیار مایه تأسف است. زیرا ورزش، برای مدت ها بستری را فراهم کرده بود که در آن مفهوم تعالی شخصیت به عنوان رکن اساسی اخلاق در نظر گرفته می شد .هدف اصلی کتاب حاضر این است که زبان اخلاق را به میزان قابل توجهی هنوز هم بخشی از آیین قهرمانان متعهد به آرمان های المپیک و همچنین آیین ورزشکاران متعهد به آموزه های فکری اخلاقی و فلسفی است احیا کرده و به تداوم آن کمک </a:t>
            </a:r>
            <a:r>
              <a:rPr lang="fa-IR" sz="2400" b="1" dirty="0" smtClean="0">
                <a:solidFill>
                  <a:schemeClr val="tx1"/>
                </a:solidFill>
              </a:rPr>
              <a:t>کند.تعریف </a:t>
            </a:r>
            <a:r>
              <a:rPr lang="fa-IR" sz="2400" b="1" dirty="0">
                <a:solidFill>
                  <a:schemeClr val="tx1"/>
                </a:solidFill>
              </a:rPr>
              <a:t>اخلاق در زبان های مختلف با مشکلاتی مواجه است.واژه انگلیسی «فضیلت» در برخی از منابع و در شرایط خاص، به معنای خلوص اخلاقی، و پرهیز از گناه تعریف شده است .در این حالت، فردی با فضیلت محسوب می شود که فعل آلوده به گناه انجام ندهد .ما فضیلت را نه به معنای خلوص اخلاقی بلکه «تعالی شخصیت» معنا کرده ایم هر دو کلمه «فضیلت» و «تعالی» از ترجمه کلاسیک یونانی «آرت» نشأت می گیرد که مفهوم محوری آرای اخلاقی افلاطون و ارسطو محسوب می شود.  </a:t>
            </a:r>
          </a:p>
        </p:txBody>
      </p:sp>
    </p:spTree>
    <p:extLst>
      <p:ext uri="{BB962C8B-B14F-4D97-AF65-F5344CB8AC3E}">
        <p14:creationId xmlns:p14="http://schemas.microsoft.com/office/powerpoint/2010/main" val="38892356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8504" y="1687133"/>
            <a:ext cx="10186116" cy="4597758"/>
          </a:xfrm>
        </p:spPr>
        <p:txBody>
          <a:bodyPr>
            <a:noAutofit/>
          </a:bodyPr>
          <a:lstStyle/>
          <a:p>
            <a:pPr marL="0" indent="0" algn="just" rtl="1">
              <a:lnSpc>
                <a:spcPct val="150000"/>
              </a:lnSpc>
              <a:buNone/>
            </a:pPr>
            <a:r>
              <a:rPr lang="fa-IR" sz="2200" b="1" dirty="0">
                <a:solidFill>
                  <a:schemeClr val="tx1"/>
                </a:solidFill>
              </a:rPr>
              <a:t>از این رو، چنین معنایی از فضیلت است که باید مورد توجه قرار گیرد. وقتی از بازگشت به اخلاق فضیلت گرا صحبت می کنیم. منظورمان گرایش به رعایت اصول و قواعد اخلاق محور برای انجام عمل و رفتار خوب با هدف دستیابی به یک شخصیت خوب اخلاقی است.پس اخلاق ورزشی به تبعیت و پیروی از قوانین منتهی نمی شود، زیرا شما ناچار به پیروی از قوانین هستید؛ بلکه مفهوم اخلاق ورزشی بر انتخاب های ما به عنوان یک انسان تأکید می کند. هنگامی که ویلیام بنت ، وزیر سابق آموزش و پرورش آمریکا، کتاب «فضیلت» را در سال 1993منتشر کرد، بخش مهمی از آنچه که او در ذهن داشت. مفهوم کلاسیک فضیلت به مثابه «تعالی شخصیت» بود. عقیده او این بود که داستان ها و اسطوره ها می توانند الگوهایی از یک شخصیت متعالی ارائه دهند. نظر و عقیده ما این است که رقابت های ورزشی می توانند عرصه ای برای تمرین فضیلت باشند، و اینکه فرصت هایی برای رشد یک شخصیت متعالی فراهم کنند.</a:t>
            </a:r>
          </a:p>
        </p:txBody>
      </p:sp>
    </p:spTree>
    <p:extLst>
      <p:ext uri="{BB962C8B-B14F-4D97-AF65-F5344CB8AC3E}">
        <p14:creationId xmlns:p14="http://schemas.microsoft.com/office/powerpoint/2010/main" val="126021228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4262" y="1712891"/>
            <a:ext cx="10070206" cy="4765182"/>
          </a:xfrm>
        </p:spPr>
        <p:txBody>
          <a:bodyPr>
            <a:normAutofit fontScale="77500" lnSpcReduction="20000"/>
          </a:bodyPr>
          <a:lstStyle/>
          <a:p>
            <a:pPr marL="0" indent="0" algn="just" rtl="1">
              <a:lnSpc>
                <a:spcPct val="170000"/>
              </a:lnSpc>
              <a:buNone/>
            </a:pPr>
            <a:r>
              <a:rPr lang="fa-IR" sz="2600" b="1" dirty="0">
                <a:solidFill>
                  <a:schemeClr val="tx1"/>
                </a:solidFill>
              </a:rPr>
              <a:t>از آن جا که فضیلت در بخش هایی از عادت های عمیق انسان ریشه دوانده است، می توان به بهبود آن از طریق تمرین امیدوار بود. واژه انگلیسی «اخلاق» ریشه در کلمه «یونانی» اتوس دارد و به معنای عادت است. اگر من نظم و انضباطی نداشته باشم، برای ایجاد نظم در خود نیازمند فرصت هستم. اگر من فاقد شجاعت و اعتماد به نفس کافی هستم، برای ارتقا آن نیازمند فرصت هستم. به همین ترتیب، اگر اخلاق ورزشی یک نوع فضیلت قلمداد شود این منطقی است که آن را قابل تمرین و بهبودی قلمداد کنیم. بیان این مطلب ضروری است که همه اصول و قواعد رفتاری که در فصل های آتی به آن ها اشاره خواهیم کرد بر اساس مفهوم محوری « تعالی شخصیت » بنا شده اند. </a:t>
            </a:r>
          </a:p>
          <a:p>
            <a:pPr marL="0" indent="0" algn="just" rtl="1">
              <a:lnSpc>
                <a:spcPct val="170000"/>
              </a:lnSpc>
              <a:buNone/>
            </a:pPr>
            <a:r>
              <a:rPr lang="fa-IR" sz="2600" b="1" dirty="0">
                <a:solidFill>
                  <a:schemeClr val="tx1"/>
                </a:solidFill>
              </a:rPr>
              <a:t>ممکن است در مورد چیستی و کیفیت یک شخصیت متعالی اختلاف نظر وجود داشته باشد. همچنین گردآوری و فهرست بندی تمامی توصیه های تاریخی در مورد فضیلت های مهم بشری مانند؛ معرفت، دانش، شجاعت، خودکنترلی، عدالت، صداقت، فروتنی، استقلال ،خیرخواهی ،عشق ، مهربانی، مسئولیت پذیری، احترام وغیره مشکل به نظرمی رسد.</a:t>
            </a:r>
          </a:p>
        </p:txBody>
      </p:sp>
    </p:spTree>
    <p:extLst>
      <p:ext uri="{BB962C8B-B14F-4D97-AF65-F5344CB8AC3E}">
        <p14:creationId xmlns:p14="http://schemas.microsoft.com/office/powerpoint/2010/main" val="168798259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67437"/>
            <a:ext cx="10314904" cy="4309526"/>
          </a:xfrm>
        </p:spPr>
        <p:txBody>
          <a:bodyPr>
            <a:normAutofit fontScale="92500" lnSpcReduction="20000"/>
          </a:bodyPr>
          <a:lstStyle/>
          <a:p>
            <a:pPr marL="0" indent="0" algn="just" rtl="1">
              <a:lnSpc>
                <a:spcPct val="150000"/>
              </a:lnSpc>
              <a:buNone/>
            </a:pPr>
            <a:r>
              <a:rPr lang="fa-IR" sz="2400" b="1" dirty="0">
                <a:solidFill>
                  <a:schemeClr val="tx1"/>
                </a:solidFill>
              </a:rPr>
              <a:t>با این حال، روشن است که محیط ورزش نیازمند حضور افرادی با شخصیت متعالی است که قابلیت آموزش این ویژگی های شخصیتی را داشته باشند. این امر هرگز محدود به میدان رقابت، کلاس درس، اتاق تمرین موسیقی، و یا خانواده ای مجهز به اتاق و تلویزیون بزرگ برای آموزش نیست. بلکه نحوه اجرای تمرین، گفتگو در مورد یک بازی، و همچنین برخورد شما با مسائل انضباطی است که میزان رشد و تعالی شخصیتی شما را آشکار می کند. هر کاری که انجام می دهید، نگرش شما در مورد اینکه واجد چه ویژگی های شخصیتی هستید نشان می دهد. اینکه چگونه به یک بازیکن تنبل که فقط از روی اجبار تمرین می کند، یا حرکات ناشایستی نسبت به حریفش انجام می دهد، و فرد کم استعدادی که تلاش فوق العاده ای از خود نشان می دهد، واکنش نشان می دهید، بیانگر این موضوع است که به ورزشکاران جوان نشان می دهید؛ از چه نوع شخصیت ارزشمندی برخوردار هستید، و آن ها باید چگونه انسانی باشند.</a:t>
            </a:r>
          </a:p>
        </p:txBody>
      </p:sp>
    </p:spTree>
    <p:extLst>
      <p:ext uri="{BB962C8B-B14F-4D97-AF65-F5344CB8AC3E}">
        <p14:creationId xmlns:p14="http://schemas.microsoft.com/office/powerpoint/2010/main" val="33818820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0020" y="1725769"/>
            <a:ext cx="10160358" cy="4443211"/>
          </a:xfrm>
        </p:spPr>
        <p:txBody>
          <a:bodyPr>
            <a:noAutofit/>
          </a:bodyPr>
          <a:lstStyle/>
          <a:p>
            <a:pPr marL="0" indent="0" algn="just" rtl="1">
              <a:lnSpc>
                <a:spcPct val="150000"/>
              </a:lnSpc>
              <a:buNone/>
            </a:pPr>
            <a:r>
              <a:rPr lang="fa-IR" b="1" dirty="0">
                <a:solidFill>
                  <a:schemeClr val="tx1"/>
                </a:solidFill>
              </a:rPr>
              <a:t>بطور خلاصه ، بهتر است بپذیریم که ما مربیان اخلاق مداری هستیم، مربیانی که سعی می کنیم به نحو روشنی به این مسائل دشوار فکر کنیم و برنامه هایمان را بر مبنای آن ها گسترش دهیم. مربیان مانند ماشین های خود کارخانه صرفا برای قالب زدن شخصیت انسانی ساخته نشده اند. در حقیقت، یکی از چیزهایی که باید به یاد داشته باشیم این است که مربیان، نه تنها در مورد توانایی ها و ضعف های فنی، بلکه باید در مورد کاستی های طبیعی و محدودیت های شخصیتی ورزشکارانشان نیز قضاوت خوبی داشته باشند. ضمن اینکه مربیان باید فرصت های تمرین فضیلت و اخلاق را نیز برای ورزشکارانشان فراهم کنند.</a:t>
            </a:r>
          </a:p>
          <a:p>
            <a:pPr marL="0" indent="0" algn="just" rtl="1">
              <a:lnSpc>
                <a:spcPct val="150000"/>
              </a:lnSpc>
              <a:buNone/>
            </a:pPr>
            <a:r>
              <a:rPr lang="fa-IR" b="1" dirty="0">
                <a:solidFill>
                  <a:schemeClr val="tx1"/>
                </a:solidFill>
              </a:rPr>
              <a:t> در راستای شناخت و فهم اخلاق ورزشی ، خواهید دید که تمرین اخلاق ورزشی به معنای تمرین احترام است. احترام ، نگرش مثبتی است که معنای آن، به رسمیت شناختن چیزی، و یا واقعیتی است که مستحق شناخت و توجه است. در واقع احترام گذاشتن به چیزی که ارزش احترام را دارد و اینکه حق دارد محترم شمرده شود .</a:t>
            </a:r>
          </a:p>
        </p:txBody>
      </p:sp>
    </p:spTree>
    <p:extLst>
      <p:ext uri="{BB962C8B-B14F-4D97-AF65-F5344CB8AC3E}">
        <p14:creationId xmlns:p14="http://schemas.microsoft.com/office/powerpoint/2010/main" val="258341100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1079" y="1674254"/>
            <a:ext cx="10379299" cy="4515588"/>
          </a:xfrm>
        </p:spPr>
        <p:txBody>
          <a:bodyPr>
            <a:noAutofit/>
          </a:bodyPr>
          <a:lstStyle/>
          <a:p>
            <a:pPr marL="0" indent="0" algn="just" rtl="1">
              <a:lnSpc>
                <a:spcPct val="150000"/>
              </a:lnSpc>
              <a:buNone/>
            </a:pPr>
            <a:r>
              <a:rPr lang="fa-IR" sz="2300" b="1" dirty="0">
                <a:solidFill>
                  <a:schemeClr val="tx1"/>
                </a:solidFill>
              </a:rPr>
              <a:t>برای احترام گذاشتن به یک چیز، باید بر خودخواهی و یا مقدم قرار دادن نیازها و منافع شخصی خود غلبه کرد. به عنوان مثال احترام به والدین یا کشور، احترام گذاشتن به چیزی است که خارج از منافع فرد است و واضح است که روش های درست و غلطی در مواجهه با این واقعیت مستقل وجود دارد.</a:t>
            </a:r>
          </a:p>
          <a:p>
            <a:pPr marL="0" indent="0" algn="just" rtl="1">
              <a:lnSpc>
                <a:spcPct val="150000"/>
              </a:lnSpc>
              <a:buNone/>
            </a:pPr>
            <a:r>
              <a:rPr lang="fa-IR" sz="2300" b="1" dirty="0">
                <a:solidFill>
                  <a:schemeClr val="tx1"/>
                </a:solidFill>
              </a:rPr>
              <a:t> برای داشتن یک ورزش خوب، باید علت اوضاع و قضایا را مورد بررسی قرار داد، و تنها به خواسته های خودخواهانه برای برنده شدن، مشهور شدن و یا ظاهر شدن در تیتر اول روزنامه ها بسنده نکرد. به عنوان یک بازیکن یا شرکت کننده، ضروری است به حریفان، هم تیمی ها، مسئولین، مربیان و حتی به فعالیتی که انجام می دهیم احترام بگذاریم. با این حال، مهم است به یاد داشته باشیم که صرفا بر قواعد رفتاری تمرکز نکنیم. بلکه موضوع ما، تبدیل احترام گذاشتن به عادت است که باید به بخشی از شخصیت افراد تبدیل شود.</a:t>
            </a:r>
            <a:endParaRPr lang="fa-IR" sz="2300" b="1" kern="100" dirty="0">
              <a:solidFill>
                <a:schemeClr val="tx1"/>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14759526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pPr algn="r" rtl="1"/>
            <a:r>
              <a:rPr lang="fa-IR" b="1" dirty="0">
                <a:latin typeface="+mn-lt"/>
              </a:rPr>
              <a:t>چند پرسش</a:t>
            </a:r>
            <a:endParaRPr lang="en-US" b="1" dirty="0">
              <a:latin typeface="+mn-lt"/>
            </a:endParaRPr>
          </a:p>
        </p:txBody>
      </p:sp>
      <p:sp>
        <p:nvSpPr>
          <p:cNvPr id="3" name="Content Placeholder 2"/>
          <p:cNvSpPr>
            <a:spLocks noGrp="1"/>
          </p:cNvSpPr>
          <p:nvPr>
            <p:ph idx="1"/>
          </p:nvPr>
        </p:nvSpPr>
        <p:spPr>
          <a:xfrm>
            <a:off x="1097280" y="1737360"/>
            <a:ext cx="10223250" cy="4663440"/>
          </a:xfrm>
        </p:spPr>
        <p:txBody>
          <a:bodyPr>
            <a:noAutofit/>
          </a:bodyPr>
          <a:lstStyle/>
          <a:p>
            <a:pPr marL="0" indent="0" algn="just" rtl="1">
              <a:lnSpc>
                <a:spcPct val="150000"/>
              </a:lnSpc>
              <a:buNone/>
            </a:pPr>
            <a:r>
              <a:rPr lang="fa-IR" sz="2200" b="1" dirty="0">
                <a:solidFill>
                  <a:schemeClr val="tx1"/>
                </a:solidFill>
              </a:rPr>
              <a:t>معمولا به چه اندازه از کلمات و عبارات زیر استفاده می کنید؟</a:t>
            </a:r>
          </a:p>
          <a:p>
            <a:pPr marL="0" indent="0" algn="just" rtl="1">
              <a:lnSpc>
                <a:spcPct val="150000"/>
              </a:lnSpc>
              <a:buNone/>
            </a:pPr>
            <a:r>
              <a:rPr lang="fa-IR" sz="2200" b="1" dirty="0">
                <a:solidFill>
                  <a:schemeClr val="tx1"/>
                </a:solidFill>
              </a:rPr>
              <a:t> 1- کمال بزرگی 2- شایستگی 3- کرامت 4- احترام 5-اخلاق ورزشی 6- افتخار 7- فروتنی </a:t>
            </a:r>
          </a:p>
          <a:p>
            <a:pPr algn="just" rtl="1">
              <a:lnSpc>
                <a:spcPct val="150000"/>
              </a:lnSpc>
            </a:pPr>
            <a:r>
              <a:rPr lang="fa-IR" sz="2200" b="1" dirty="0">
                <a:solidFill>
                  <a:schemeClr val="tx1"/>
                </a:solidFill>
              </a:rPr>
              <a:t>فضایل اصلی تمدن یونان باستان عبارت بودند از خرد، خودکنترلی، شجاعت و عدالت. به نظر شما چه شرایطی باید برای بروز این فضیلت ها مهیا باشد؟</a:t>
            </a:r>
          </a:p>
          <a:p>
            <a:pPr algn="just" rtl="1">
              <a:lnSpc>
                <a:spcPct val="150000"/>
              </a:lnSpc>
            </a:pPr>
            <a:r>
              <a:rPr lang="fa-IR" sz="2200" b="1" dirty="0">
                <a:solidFill>
                  <a:schemeClr val="tx1"/>
                </a:solidFill>
              </a:rPr>
              <a:t> فهرستی از فضایل خود تهیه کنید. اگر فکر می کنید ورزش شخصیت ساز است. به نظر شما ورزش می تواند سازنده چه ویژگی های شخصیتی و چه فضیلت هایی باشد؟</a:t>
            </a:r>
          </a:p>
          <a:p>
            <a:pPr algn="just" rtl="1">
              <a:lnSpc>
                <a:spcPct val="150000"/>
              </a:lnSpc>
            </a:pPr>
            <a:r>
              <a:rPr lang="fa-IR" sz="2200" b="1" dirty="0">
                <a:solidFill>
                  <a:schemeClr val="tx1"/>
                </a:solidFill>
              </a:rPr>
              <a:t>به زبان ساده منظورتان از احترام را شرح دهید؟ آیا فکر می کنید تمایل جوانان امروز به ادای احترام کمتر شده است؟ اگر چنین است، چرا این اتفاق رخ داده است؟</a:t>
            </a:r>
          </a:p>
        </p:txBody>
      </p:sp>
    </p:spTree>
    <p:extLst>
      <p:ext uri="{BB962C8B-B14F-4D97-AF65-F5344CB8AC3E}">
        <p14:creationId xmlns:p14="http://schemas.microsoft.com/office/powerpoint/2010/main" val="23003522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b="1" dirty="0"/>
              <a:t>ورزش ، قضاوت خوب و خودشناسی</a:t>
            </a:r>
            <a:endParaRPr lang="en-US" b="1" dirty="0"/>
          </a:p>
        </p:txBody>
      </p:sp>
      <p:sp>
        <p:nvSpPr>
          <p:cNvPr id="3" name="Content Placeholder 2"/>
          <p:cNvSpPr>
            <a:spLocks noGrp="1"/>
          </p:cNvSpPr>
          <p:nvPr>
            <p:ph idx="1"/>
          </p:nvPr>
        </p:nvSpPr>
        <p:spPr>
          <a:xfrm>
            <a:off x="1097280" y="1841678"/>
            <a:ext cx="10287000" cy="5016321"/>
          </a:xfrm>
        </p:spPr>
        <p:txBody>
          <a:bodyPr>
            <a:normAutofit/>
          </a:bodyPr>
          <a:lstStyle/>
          <a:p>
            <a:pPr marL="0" indent="0" algn="just" rtl="1">
              <a:lnSpc>
                <a:spcPct val="160000"/>
              </a:lnSpc>
              <a:buNone/>
            </a:pPr>
            <a:r>
              <a:rPr lang="fa-IR" sz="2100" b="1" dirty="0">
                <a:solidFill>
                  <a:schemeClr val="tx1"/>
                </a:solidFill>
              </a:rPr>
              <a:t>به عنوان یک مربی اخلاق مدار، ضروری است خودتان هم قضاوت خوبی داشته باشید، و فضایی برای بازیکنانتان فراهم کنید، که آن ها هم بتوانند قضاوت خوبی داشته باشند. به طور کلی ممکن است از مفهوم اخلاق ورزشی مطلع باشیم ویا آن را برای بازیکنانمان تشریح کنیم، اما این به معنای توانایی تشخیص دقیق رفتار در هر موقعیت خاص نیست. ضمن اینکه نمی توان از نحوه رعایت اصول اخلاقی هر یک از بازیکنان در شرایط مختلف اطمینان حاصل کرد. تمرین برای پرورش یک شخصیت خوب، و همچنین تمرین برای ارتقای آن، نیازمند قضاوت درست است. همانطور که در فصل های آتی کتابذکر خواهیم کرد اولین چیزی که به ذهن یک ورزشکار خطور می کند این است که چطور در یک وضعیت خاص ، راه مناسبی برای احترام به حریفان (فصل سه )احترام به هم تیمی ها (فصل چهار) احترام به مسئولین (فصل پنج) احترام به ورزش( فصل شش) و در نهایت احترام به مربیان ( فصل هفت) پیدا کند</a:t>
            </a:r>
            <a:r>
              <a:rPr lang="fa-IR" sz="2100" b="1" dirty="0" smtClean="0">
                <a:solidFill>
                  <a:schemeClr val="tx1"/>
                </a:solidFill>
              </a:rPr>
              <a:t>.</a:t>
            </a:r>
            <a:endParaRPr lang="fa-IR" sz="2100" b="1" dirty="0"/>
          </a:p>
        </p:txBody>
      </p:sp>
    </p:spTree>
    <p:extLst>
      <p:ext uri="{BB962C8B-B14F-4D97-AF65-F5344CB8AC3E}">
        <p14:creationId xmlns:p14="http://schemas.microsoft.com/office/powerpoint/2010/main" val="111315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1079" y="1918952"/>
            <a:ext cx="10515600" cy="3691340"/>
          </a:xfrm>
        </p:spPr>
        <p:txBody>
          <a:bodyPr>
            <a:noAutofit/>
          </a:bodyPr>
          <a:lstStyle/>
          <a:p>
            <a:pPr marL="0" indent="0" algn="just" rtl="1">
              <a:lnSpc>
                <a:spcPct val="150000"/>
              </a:lnSpc>
              <a:buNone/>
            </a:pPr>
            <a:r>
              <a:rPr lang="fa-IR" sz="2400" b="1" dirty="0"/>
              <a:t>در نتیجه با این </a:t>
            </a:r>
            <a:r>
              <a:rPr lang="fa-IR" sz="2400" b="1" dirty="0" smtClean="0"/>
              <a:t>پاس</a:t>
            </a:r>
            <a:r>
              <a:rPr lang="en-US" sz="2400" b="1" dirty="0" smtClean="0"/>
              <a:t> </a:t>
            </a:r>
            <a:r>
              <a:rPr lang="fa-IR" sz="2400" b="1" dirty="0" smtClean="0"/>
              <a:t>ناقص </a:t>
            </a:r>
            <a:r>
              <a:rPr lang="fa-IR" sz="2400" b="1" dirty="0"/>
              <a:t>اوکلاهاما بازی را برد این بازی مثال خوبی برای </a:t>
            </a:r>
            <a:r>
              <a:rPr lang="fa-IR" sz="2400" b="1" dirty="0" smtClean="0"/>
              <a:t>نمایش اخلاق </a:t>
            </a:r>
            <a:r>
              <a:rPr lang="fa-IR" sz="2400" b="1" dirty="0"/>
              <a:t>ورزشی و بازی جوانمردانه است آیا میتوانید تصور کنید که مشابه این رفتار در بازیهای </a:t>
            </a:r>
            <a:r>
              <a:rPr lang="fa-IR" sz="2400" b="1" dirty="0" smtClean="0"/>
              <a:t>فوتبال دانشگاهی </a:t>
            </a:r>
            <a:r>
              <a:rPr lang="fa-IR" sz="2400" b="1" dirty="0"/>
              <a:t>امروزی مثل بازی اوهایو استیت در مقابل میشیگان فلوریدا در مقابل جورجیا، </a:t>
            </a:r>
            <a:r>
              <a:rPr lang="fa-IR" sz="2400" b="1" dirty="0" smtClean="0"/>
              <a:t>تگزاس در </a:t>
            </a:r>
            <a:r>
              <a:rPr lang="fa-IR" sz="2400" b="1" dirty="0"/>
              <a:t>مقابل اوکلاهاما تکرار شود؟ اگر به چنین رفتار غیر واقعی و غیر محتملی در ورزش امروزی برخورد کردید باید تعجب کنید یا بهتر است بگویید که تغییرات مهمی در نگرش ما نسبت به بازی </a:t>
            </a:r>
            <a:r>
              <a:rPr lang="fa-IR" sz="2400" b="1" dirty="0" smtClean="0"/>
              <a:t>انتظارات و </a:t>
            </a:r>
            <a:r>
              <a:rPr lang="fa-IR" sz="2400" b="1" dirty="0"/>
              <a:t>قضاوت هایمان به رویدادهای ورزشی واکنشهای احساسیمان به برد و باخت شکست و </a:t>
            </a:r>
            <a:r>
              <a:rPr lang="fa-IR" sz="2400" b="1" dirty="0" smtClean="0"/>
              <a:t>موفقیت قهرمانان </a:t>
            </a:r>
            <a:r>
              <a:rPr lang="fa-IR" sz="2400" b="1" dirty="0"/>
              <a:t>و پیروزی یا شکست کودکانمان در حال رخ دادن است.</a:t>
            </a:r>
            <a:endParaRPr lang="en-US" sz="2400" b="1" dirty="0"/>
          </a:p>
        </p:txBody>
      </p:sp>
    </p:spTree>
    <p:extLst>
      <p:ext uri="{BB962C8B-B14F-4D97-AF65-F5344CB8AC3E}">
        <p14:creationId xmlns:p14="http://schemas.microsoft.com/office/powerpoint/2010/main" val="177903184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38648"/>
            <a:ext cx="10379299" cy="4881093"/>
          </a:xfrm>
        </p:spPr>
        <p:txBody>
          <a:bodyPr>
            <a:noAutofit/>
          </a:bodyPr>
          <a:lstStyle/>
          <a:p>
            <a:pPr marL="0" indent="0" algn="just" rtl="1">
              <a:lnSpc>
                <a:spcPct val="150000"/>
              </a:lnSpc>
              <a:buNone/>
            </a:pPr>
            <a:r>
              <a:rPr lang="fa-IR" b="1" dirty="0">
                <a:solidFill>
                  <a:schemeClr val="tx1"/>
                </a:solidFill>
              </a:rPr>
              <a:t>به عنوان مثال؛ در صورتی که یکی از بازیکنان حریف بارها و بارها به فرد یا بازکنی بی احترامی کند، چگونه می توان واکنشی نشان داد که او نیاز به حریف خوب و احترام به بازی را درک کند؟ در ادامه به نمونه ای از موقعیت های دشوار اخلاقی اشاره خواهیم کرد و ضمن ترغیب شما به تفکر و گفتگو در مورد آن ها، از شما خواهیم خواست به چگونگی واکنش در برابر اصول اخلاقی ورزشی که در ادامه تشریح خواهیم کرد فکر کرده و آنها را در صورت امکان تمرین کنید. لازم به یادآوری است مواجهه با موانعی که تحقق این اصول را سخت می کنند، نباید به نادیده گرفتن آن ها منجر شود.حقیقت این است که تصمیم گیری بر اساس اصول، نباید به منزله ی نادیده گرفتن آنها تلقی شود.اتفاقا،در چنین مواقعی است که باید تأکید بیشتری بر اصول اخلاقی داشته باشیم.</a:t>
            </a:r>
          </a:p>
          <a:p>
            <a:pPr marL="0" indent="0" algn="just" rtl="1">
              <a:lnSpc>
                <a:spcPct val="150000"/>
              </a:lnSpc>
              <a:buNone/>
            </a:pPr>
            <a:r>
              <a:rPr lang="fa-IR" b="1" dirty="0">
                <a:solidFill>
                  <a:schemeClr val="tx1"/>
                </a:solidFill>
              </a:rPr>
              <a:t>بسیاری از موقعیت های اخلاقی و بسیاری از اقدامات و پاسخ های ورزشکاران در این موقعیت ها مثل روز روشن است.در ادامه نمونه هایی از این دست را با شما در میان خواهیم گذاشت</a:t>
            </a:r>
            <a:r>
              <a:rPr lang="fa-IR" b="1" dirty="0" smtClean="0">
                <a:solidFill>
                  <a:schemeClr val="tx1"/>
                </a:solidFill>
              </a:rPr>
              <a:t>.</a:t>
            </a:r>
            <a:endParaRPr lang="fa-IR" b="1" dirty="0">
              <a:solidFill>
                <a:schemeClr val="tx1"/>
              </a:solidFill>
            </a:endParaRPr>
          </a:p>
        </p:txBody>
      </p:sp>
    </p:spTree>
    <p:extLst>
      <p:ext uri="{BB962C8B-B14F-4D97-AF65-F5344CB8AC3E}">
        <p14:creationId xmlns:p14="http://schemas.microsoft.com/office/powerpoint/2010/main" val="266815646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12890"/>
            <a:ext cx="10515600" cy="4335284"/>
          </a:xfrm>
        </p:spPr>
        <p:txBody>
          <a:bodyPr>
            <a:noAutofit/>
          </a:bodyPr>
          <a:lstStyle/>
          <a:p>
            <a:pPr marL="0" indent="0" algn="just" rtl="1">
              <a:lnSpc>
                <a:spcPct val="150000"/>
              </a:lnSpc>
              <a:buNone/>
            </a:pPr>
            <a:r>
              <a:rPr lang="fa-IR" sz="2200" b="1" dirty="0">
                <a:solidFill>
                  <a:schemeClr val="tx1"/>
                </a:solidFill>
              </a:rPr>
              <a:t>در واقع؛ نقل داستان هایی از قهرمانان و ضد قهرمانان ضروری است. در حقیقت، این واقعیت که گاهی تصمیم ها به دلیل پایبندی به اصول دچار مشکل می شوند، به معنای رها کردن اجباری آن ها نیست. این دقیقا زمانی است که شرایط از نظر اخلاقی دشوار است و ما باید در مورد اصول با یکدیگر گفتگو کنیم.</a:t>
            </a:r>
            <a:r>
              <a:rPr lang="en-US" sz="2200" b="1" dirty="0">
                <a:solidFill>
                  <a:schemeClr val="tx1"/>
                </a:solidFill>
              </a:rPr>
              <a:t> </a:t>
            </a:r>
            <a:r>
              <a:rPr lang="fa-IR" sz="2200" b="1" dirty="0">
                <a:solidFill>
                  <a:schemeClr val="tx1"/>
                </a:solidFill>
              </a:rPr>
              <a:t>یکی از خطرات ساده انگاری این رویکرد که «ورزش سازنده شخصیت است» فراموش کردن نقش حیاتی تفکر، قضاوت و شناخت، به ویژه خودشناسی است. ورزش فرصت خوبی برای شناخت اهمیت صداقت در مورد خود و رابطه با دیگران است. خودشناسی به میزان قابل توجهی با شناسایی نقاط ضعف و درک آنچه من می توانم یا نمی توانم انجام دهم سرو کار دارد. در نهایت، تمام احتمالات واقعی و آنچه در انتظار ماست، از شناختن ضعف هایمان نشأت می گیرد، زیرا آگاهی از نقطه ضعف ها و کارهایی که قادر به انجامشان نیستیم، همان آگاهی در مورد کارهایی است که می توانیم انجام دهیم. این نوع شناخت از یک مسابقه ورزشی، از هر دو بعد فنی و اخلاقی ضروری است</a:t>
            </a:r>
          </a:p>
        </p:txBody>
      </p:sp>
    </p:spTree>
    <p:extLst>
      <p:ext uri="{BB962C8B-B14F-4D97-AF65-F5344CB8AC3E}">
        <p14:creationId xmlns:p14="http://schemas.microsoft.com/office/powerpoint/2010/main" val="77057477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442" y="1674253"/>
            <a:ext cx="10495208" cy="4167859"/>
          </a:xfrm>
        </p:spPr>
        <p:txBody>
          <a:bodyPr>
            <a:noAutofit/>
          </a:bodyPr>
          <a:lstStyle/>
          <a:p>
            <a:pPr marL="0" indent="0" algn="just" rtl="1">
              <a:lnSpc>
                <a:spcPct val="160000"/>
              </a:lnSpc>
              <a:buNone/>
            </a:pPr>
            <a:r>
              <a:rPr lang="fa-IR" sz="2300" b="1" dirty="0">
                <a:solidFill>
                  <a:schemeClr val="tx1"/>
                </a:solidFill>
              </a:rPr>
              <a:t>از لحاظ فنی، تلاش برای کشف فرمول شکست حریف و از لحاظ اخلاقی تلاش برای کشف فرمول انسانیت. در نتیجه فرد باید با نقاط قوت و ضعف خود نیز رقابت کند. اگر من ژیمناستی شبیه «شان جانسون» بودم، علاقه داشتم که یک برنامه تمرینی بلندمدت برای اثبات توانایی هایم داشته باشم؛ و اگر من بیشتر شبیه «نستیالوکین» بودم، علاقه مند بودم بر مهارت هایم تأکید کنم.</a:t>
            </a:r>
            <a:endParaRPr lang="en-US" sz="2300" b="1" dirty="0">
              <a:solidFill>
                <a:schemeClr val="tx1"/>
              </a:solidFill>
            </a:endParaRPr>
          </a:p>
          <a:p>
            <a:pPr marL="0" indent="0" algn="just" rtl="1">
              <a:lnSpc>
                <a:spcPct val="160000"/>
              </a:lnSpc>
              <a:buNone/>
            </a:pPr>
            <a:r>
              <a:rPr lang="fa-IR" sz="2300" b="1" dirty="0">
                <a:solidFill>
                  <a:schemeClr val="tx1"/>
                </a:solidFill>
              </a:rPr>
              <a:t>اگر من یک بازیکن بیس بال غیر استقامتی اما سرعتی هستم، باید مهارت هایم را نه با پرتاب که با جمع کردن سریع توپ به دیگران نشان دهم. اگر من کمانداری هستم که پس از سه چهار بار به هدف زدن، تمایل به استراحت دارم، باید اعتراف کنم که ضعیف هستم. ممکن است به خودم بگویم که اگر بیشتر تلاش کنم، بدون توجه به اینکه امتیازم چقدر خوب یا بد است، می توانم امتیازات بهتری کسب کنم.</a:t>
            </a:r>
          </a:p>
        </p:txBody>
      </p:sp>
    </p:spTree>
    <p:extLst>
      <p:ext uri="{BB962C8B-B14F-4D97-AF65-F5344CB8AC3E}">
        <p14:creationId xmlns:p14="http://schemas.microsoft.com/office/powerpoint/2010/main" val="289104559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90163"/>
            <a:ext cx="10314904" cy="4386800"/>
          </a:xfrm>
        </p:spPr>
        <p:txBody>
          <a:bodyPr>
            <a:noAutofit/>
          </a:bodyPr>
          <a:lstStyle/>
          <a:p>
            <a:pPr marL="0" indent="0" algn="just" rtl="1">
              <a:lnSpc>
                <a:spcPct val="160000"/>
              </a:lnSpc>
              <a:buNone/>
            </a:pPr>
            <a:r>
              <a:rPr lang="fa-IR" sz="2200" b="1" dirty="0">
                <a:solidFill>
                  <a:schemeClr val="tx1"/>
                </a:solidFill>
              </a:rPr>
              <a:t>البته شناخت نقاط ضعف شامل؛ شناخت ضعف های ظاهری هم است که می تواند به یکی از جذاب ترین تجربیات ورزشکاران منجر شود. گاهی اوقات ورزشکاران جوان (و یا مسن) فکر می کنند که توانایی شان از آن چه تصور می کنند بیشتراست.  دانستن این امر آسان نیست، اما برای تجربه ورزشی مهم است. بمباران ورزشکاران جوان با روایت های انگیزشی و اینکه موفقیت در هر کاری با تلاش فراوان امکان پذیر است، بیشتر به درد رختکن می خورد، اما بی تأثیر هم نیست. چرا نباید این جمله را به یک ورزشکار جوان گفت:((نمی خواهم به شما بگویم که همه چیز ممکن است، زیرا این طور نیست؛ اما فکر می کنم توانایی شما از آن چیزی که فکر می کنید بیشتر است</a:t>
            </a:r>
            <a:r>
              <a:rPr lang="fa-IR" sz="2200" b="1" dirty="0" smtClean="0">
                <a:solidFill>
                  <a:schemeClr val="tx1"/>
                </a:solidFill>
              </a:rPr>
              <a:t>)) البته</a:t>
            </a:r>
            <a:r>
              <a:rPr lang="fa-IR" sz="2200" b="1" dirty="0">
                <a:solidFill>
                  <a:schemeClr val="tx1"/>
                </a:solidFill>
              </a:rPr>
              <a:t>، اگر برنده شدن همه چیز باشد، دیگر جایی برای شناخت نقاط ضعف باقی نمی ماند. اگر برنده شدن همه چیزباشد، پس هر چیزی هم ممکن است. </a:t>
            </a:r>
          </a:p>
        </p:txBody>
      </p:sp>
    </p:spTree>
    <p:extLst>
      <p:ext uri="{BB962C8B-B14F-4D97-AF65-F5344CB8AC3E}">
        <p14:creationId xmlns:p14="http://schemas.microsoft.com/office/powerpoint/2010/main" val="288587695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9716" y="1764406"/>
            <a:ext cx="10276268" cy="4997002"/>
          </a:xfrm>
        </p:spPr>
        <p:txBody>
          <a:bodyPr>
            <a:noAutofit/>
          </a:bodyPr>
          <a:lstStyle/>
          <a:p>
            <a:pPr marL="0" indent="0" algn="just" rtl="1">
              <a:lnSpc>
                <a:spcPct val="150000"/>
              </a:lnSpc>
              <a:buNone/>
            </a:pPr>
            <a:r>
              <a:rPr lang="fa-IR" sz="2100" b="1" dirty="0">
                <a:solidFill>
                  <a:schemeClr val="tx1"/>
                </a:solidFill>
              </a:rPr>
              <a:t>به عبارت دیگر،اگر بازی ازدستمان دررفته است، پس باید برای برنده شدن هرکاری که می توانیم انجام دهیم.اما در ورزشکاران جوان مشوق های منطقی بیشتر از آنچه فکر کنیم قادر هستند آن ها را به تقلب، استفاده از استروئید و یا دوپینگ روانی وادار کنند.به عنوان مثال؛ نیاز یک ژیمناست زن نوجوان به آمادگی جسمانی در حالی که اندام هایش در حال رشد هستند، و تحریک او به استفاده از رژیم غذایی «آنورکسیا» می توان باقی عمرش را تباه کند.</a:t>
            </a:r>
          </a:p>
          <a:p>
            <a:pPr marL="0" indent="0" algn="just" rtl="1">
              <a:lnSpc>
                <a:spcPct val="150000"/>
              </a:lnSpc>
              <a:buNone/>
            </a:pPr>
            <a:r>
              <a:rPr lang="fa-IR" sz="2100" b="1" dirty="0">
                <a:solidFill>
                  <a:schemeClr val="tx1"/>
                </a:solidFill>
              </a:rPr>
              <a:t> اخلاق ورزشی نیازمند شناخت این موضوع است که همه ما مخلوقات فانی با توانایی های محدود هستیم؛ اما در عین حال، لازم است از ظرفیت رقابت های ورزشی برای رشد و پیشرفتمان آگاه باشیم ،  و از آنچه هستیم فراتر برویم. اصطلاح اخلاق ورزشی به مجموعه کاملی از ویژگی های شخصیتی اطلاق می شود که رقابت ورزشی باعث القای آن ها به افراد می شود، اما آنچه با ارتقا شخصیت گره خورده است، توانایی قضاوت، شناخت و مشاهده عواملی است که باعث بهبود شخصیت می شوند. </a:t>
            </a:r>
          </a:p>
        </p:txBody>
      </p:sp>
    </p:spTree>
    <p:extLst>
      <p:ext uri="{BB962C8B-B14F-4D97-AF65-F5344CB8AC3E}">
        <p14:creationId xmlns:p14="http://schemas.microsoft.com/office/powerpoint/2010/main" val="31039395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3806" y="1674254"/>
            <a:ext cx="10515600" cy="4309526"/>
          </a:xfrm>
        </p:spPr>
        <p:txBody>
          <a:bodyPr>
            <a:noAutofit/>
          </a:bodyPr>
          <a:lstStyle/>
          <a:p>
            <a:pPr marL="0" indent="0" algn="just" rtl="1">
              <a:lnSpc>
                <a:spcPct val="150000"/>
              </a:lnSpc>
              <a:buNone/>
            </a:pPr>
            <a:r>
              <a:rPr lang="fa-IR" sz="2100" b="1" dirty="0">
                <a:solidFill>
                  <a:schemeClr val="tx1"/>
                </a:solidFill>
              </a:rPr>
              <a:t>و از همه مهم تر از آنجا که رقابت های ورزشی همواره با شناخت متقابل نسبت به دیگران همراه است عرصه ای برای ارتقای توان قضاوت در مورد روابط انسانی را نیز فراهم می کند. من نه تنها باید نقاط ضعف و قوت خود بلکه باید آنها را در ارتباط با رقبا و هم تیمی هایم نیز بشناسم . باید توانایی هایم را در برابر حریف به گونه ای ارتقاء دهم که شانس برتری نسبی نیز داشته باشم و این معمولا به معنای فرصتی برای به رخ کشیدن قدرتمان در برابر حریف نیست. قدرت ضربه فورهند من در تنیس نقطه قوت است اما حریفم ممکن است قوی تر باشد حتی اگر قرار است توپ را با فورهند بزنم می دانم که ضربه بک هند کارسازتر است همان طور که ما به دنبال قوتی هستیم که می تواند زمینه پیروزی مان را فراهم کند باید عمیق تر به ذات مسابقه نیز فکر کنیم، باید به تلاش دیگران، دستاوردها و استعداد ایشان احترام بگذاریم. در یک ورزش تیمی باید توانایی هایمان را در شبکه ارتباطات تیمی قرار دهیم. به عنوان مثال اگر من مادرزادی یک بسکتبالیست هستم باید فرصت هایی را برای رشد و پیشرفت هم تیمی هایم فراهم کنم من باید به مجموعه بزرگ تر از خودم فکر کنم بدین معنا که این اعضای تیم هستند که بیشترین سود از برد تیم عایدشان می شود.</a:t>
            </a:r>
            <a:endParaRPr lang="en-US" sz="2100" b="1" dirty="0">
              <a:solidFill>
                <a:schemeClr val="tx1"/>
              </a:solidFill>
            </a:endParaRPr>
          </a:p>
        </p:txBody>
      </p:sp>
    </p:spTree>
    <p:extLst>
      <p:ext uri="{BB962C8B-B14F-4D97-AF65-F5344CB8AC3E}">
        <p14:creationId xmlns:p14="http://schemas.microsoft.com/office/powerpoint/2010/main" val="51444423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pPr algn="r" rtl="1"/>
            <a:r>
              <a:rPr lang="fa-IR" b="1" dirty="0">
                <a:cs typeface="+mn-cs"/>
              </a:rPr>
              <a:t>چند پرسش</a:t>
            </a:r>
            <a:endParaRPr lang="en-US" b="1" dirty="0">
              <a:cs typeface="+mn-cs"/>
            </a:endParaRPr>
          </a:p>
        </p:txBody>
      </p:sp>
      <p:sp>
        <p:nvSpPr>
          <p:cNvPr id="3" name="Content Placeholder 2"/>
          <p:cNvSpPr>
            <a:spLocks noGrp="1"/>
          </p:cNvSpPr>
          <p:nvPr>
            <p:ph idx="1"/>
          </p:nvPr>
        </p:nvSpPr>
        <p:spPr>
          <a:xfrm>
            <a:off x="838200" y="1790164"/>
            <a:ext cx="10515600" cy="4417454"/>
          </a:xfrm>
        </p:spPr>
        <p:txBody>
          <a:bodyPr>
            <a:normAutofit/>
          </a:bodyPr>
          <a:lstStyle/>
          <a:p>
            <a:pPr marL="0" indent="0" algn="r" rtl="1">
              <a:lnSpc>
                <a:spcPct val="150000"/>
              </a:lnSpc>
              <a:buNone/>
            </a:pPr>
            <a:r>
              <a:rPr lang="fa-IR" sz="2400" b="1" dirty="0">
                <a:solidFill>
                  <a:schemeClr val="tx1"/>
                </a:solidFill>
              </a:rPr>
              <a:t>درباره نقاط ضعف به ویژه ضعف های ظاهری تان فکر کنید. ضعف هایی که از آن ها آگاهی دارید؟ نقاط قوت چطور؟ ملاحظات تان در مورد مهارت های فنی را کنار گذاشته، و به عنوان یک مربی موضوع را از منظر شخصیت اخلاقی بررسی کنید.</a:t>
            </a:r>
          </a:p>
          <a:p>
            <a:pPr marL="0" indent="0" algn="r" rtl="1">
              <a:lnSpc>
                <a:spcPct val="150000"/>
              </a:lnSpc>
              <a:buNone/>
            </a:pPr>
            <a:r>
              <a:rPr lang="fa-IR" sz="2400" b="1" dirty="0">
                <a:solidFill>
                  <a:schemeClr val="tx1"/>
                </a:solidFill>
              </a:rPr>
              <a:t>نقل قولی وجود دارد که «بزرگ ترین قدرت شما بزرگ ترین ضعف شماست» برداشت شما از این عبارت چیست ؟</a:t>
            </a:r>
          </a:p>
          <a:p>
            <a:pPr marL="0" indent="0" algn="r" rtl="1">
              <a:lnSpc>
                <a:spcPct val="150000"/>
              </a:lnSpc>
              <a:buNone/>
            </a:pPr>
            <a:r>
              <a:rPr lang="fa-IR" sz="2400" b="1" dirty="0">
                <a:solidFill>
                  <a:schemeClr val="tx1"/>
                </a:solidFill>
              </a:rPr>
              <a:t>برای کمک به بازیکنان در جهت شناسایی نقاط قوت و ضعفشان به عنوان یک ورزشکار و یک انسان چه می کنید؟</a:t>
            </a:r>
          </a:p>
        </p:txBody>
      </p:sp>
    </p:spTree>
    <p:extLst>
      <p:ext uri="{BB962C8B-B14F-4D97-AF65-F5344CB8AC3E}">
        <p14:creationId xmlns:p14="http://schemas.microsoft.com/office/powerpoint/2010/main" val="97845531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lnSpc>
                <a:spcPct val="150000"/>
              </a:lnSpc>
            </a:pPr>
            <a:r>
              <a:rPr lang="fa-IR" sz="2400" b="1" dirty="0">
                <a:solidFill>
                  <a:schemeClr val="tx1"/>
                </a:solidFill>
              </a:rPr>
              <a:t> به بازیکنانتان در جهت ارتقای توانایی هایشان چه می کنید؟</a:t>
            </a:r>
          </a:p>
          <a:p>
            <a:pPr algn="r" rtl="1">
              <a:lnSpc>
                <a:spcPct val="150000"/>
              </a:lnSpc>
            </a:pPr>
            <a:r>
              <a:rPr lang="fa-IR" sz="2400" b="1" dirty="0">
                <a:solidFill>
                  <a:schemeClr val="tx1"/>
                </a:solidFill>
              </a:rPr>
              <a:t>در یک طرف ترازو اشتیاق بیش از حدتان برای پذیرش ضعف ها و محدودیت ها و در سوی دیگر باورتان به نداشتن ضعف را قرار دهید. به یاد داشته باشید که موضوع مربوط به صحبت های انگیزشی در رختکن نیست بلکه به درک درست از واقعیت مربوط است.</a:t>
            </a:r>
          </a:p>
          <a:p>
            <a:pPr algn="r" rtl="1">
              <a:lnSpc>
                <a:spcPct val="150000"/>
              </a:lnSpc>
            </a:pPr>
            <a:r>
              <a:rPr lang="fa-IR" sz="2400" b="1" dirty="0">
                <a:solidFill>
                  <a:schemeClr val="tx1"/>
                </a:solidFill>
              </a:rPr>
              <a:t>یکی از شعار های کمپین تبلیغاتی نایک در المپیک آتلانتا این بود که « شما مدال نقره را نبردید ، بلکه طلا را از دست داده اید‌.» به نظر شما این جمله چه پیامد هایی به دنبال خواهد داشت؟</a:t>
            </a:r>
            <a:endParaRPr lang="en-US" sz="2400" b="1" dirty="0">
              <a:solidFill>
                <a:schemeClr val="tx1"/>
              </a:solidFill>
            </a:endParaRPr>
          </a:p>
        </p:txBody>
      </p:sp>
    </p:spTree>
    <p:extLst>
      <p:ext uri="{BB962C8B-B14F-4D97-AF65-F5344CB8AC3E}">
        <p14:creationId xmlns:p14="http://schemas.microsoft.com/office/powerpoint/2010/main" val="303219648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b="1" dirty="0"/>
              <a:t>ورزش ، تواضع و خردمندی</a:t>
            </a:r>
            <a:endParaRPr lang="en-US" b="1" dirty="0"/>
          </a:p>
        </p:txBody>
      </p:sp>
      <p:sp>
        <p:nvSpPr>
          <p:cNvPr id="3" name="Content Placeholder 2"/>
          <p:cNvSpPr>
            <a:spLocks noGrp="1"/>
          </p:cNvSpPr>
          <p:nvPr>
            <p:ph idx="1"/>
          </p:nvPr>
        </p:nvSpPr>
        <p:spPr>
          <a:xfrm>
            <a:off x="868680" y="1737360"/>
            <a:ext cx="10515600" cy="4605740"/>
          </a:xfrm>
        </p:spPr>
        <p:txBody>
          <a:bodyPr>
            <a:normAutofit fontScale="92500" lnSpcReduction="20000"/>
          </a:bodyPr>
          <a:lstStyle/>
          <a:p>
            <a:pPr marL="0" indent="0" algn="r" rtl="1">
              <a:lnSpc>
                <a:spcPct val="150000"/>
              </a:lnSpc>
              <a:buNone/>
            </a:pPr>
            <a:r>
              <a:rPr lang="fa-IR" sz="2400" b="1" dirty="0"/>
              <a:t> </a:t>
            </a:r>
            <a:r>
              <a:rPr lang="fa-IR" sz="2600" b="1" dirty="0"/>
              <a:t>پیروزی ها در ورزش نتیجه کار سخت ، ممارست و تمرین است ، اما در عین حال به استعداد و شرایط محیطی، ضربات خاص و لحظه های شگفت انگیز و جادویی نیز بستگی دارد. در حالی که برخی ورزشکاران سرمست از موفقیت به غرور آلوده می شوند بسیاری از ورزشکاران بزرگ از دستاوردهای خود با فروتنی و حتی نوعی احترام یاد می کنند ؛ </a:t>
            </a:r>
            <a:r>
              <a:rPr lang="fa-IR" sz="2600" b="1" dirty="0">
                <a:solidFill>
                  <a:srgbClr val="000000"/>
                </a:solidFill>
                <a:latin typeface="Vazirmatn"/>
              </a:rPr>
              <a:t>بجن در ویمبلدون به زانو افتاد و راجر ماریس بعد از شصت و یکمین ضربه پیروزی بخش خود هم تیمی هایش را مجبور کرد برای تشویق طرفدارانش او را تا وسط زمین کول کند. برداشت برخی از ورزشکاران از این تجربه برداشتی مذهبی است «از خدا برای این فرصت تشکر می کنم» شاید بتوانیم و شاید هم نتوانیم این تجربه را از منظر مذهبی درک کنیم اما می توانیم پس از یک بازی عالی یا پیروزی فوق العاده حال یک تیم موفق و خوش شانس را به خوبی درک کنیم.</a:t>
            </a:r>
            <a:endParaRPr lang="en-US" sz="2600" b="1" dirty="0"/>
          </a:p>
        </p:txBody>
      </p:sp>
    </p:spTree>
    <p:extLst>
      <p:ext uri="{BB962C8B-B14F-4D97-AF65-F5344CB8AC3E}">
        <p14:creationId xmlns:p14="http://schemas.microsoft.com/office/powerpoint/2010/main" val="56230513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25768"/>
            <a:ext cx="10515600" cy="4554225"/>
          </a:xfrm>
        </p:spPr>
        <p:txBody>
          <a:bodyPr>
            <a:normAutofit fontScale="92500" lnSpcReduction="10000"/>
          </a:bodyPr>
          <a:lstStyle/>
          <a:p>
            <a:pPr marL="0" indent="0" algn="just" rtl="1">
              <a:lnSpc>
                <a:spcPct val="150000"/>
              </a:lnSpc>
              <a:buNone/>
            </a:pPr>
            <a:r>
              <a:rPr lang="fa-IR" sz="2400" b="1" dirty="0">
                <a:solidFill>
                  <a:schemeClr val="tx1"/>
                </a:solidFill>
              </a:rPr>
              <a:t>استعدادها را می توان هدر و یا توسعه داد اما در نهایت استعداد چیزی است که اکتسابی نیست و داشتن آن نیازمند خوش شانسی است </a:t>
            </a:r>
            <a:r>
              <a:rPr lang="fa-IR" sz="2400" b="1" dirty="0">
                <a:solidFill>
                  <a:schemeClr val="tx1"/>
                </a:solidFill>
                <a:latin typeface="Vazirmatn"/>
              </a:rPr>
              <a:t>موضوعی که به خوبی در رفتار برخی از ورزشکاران نخبه قابل مشاهده است برخی از آن ها سزاوار آن همه استعداد نیستند البته اگر صادقانه به این موضوع فکر کنیم داشتن استعداد فرصتی برای فروتنی و سپاسگزاری است مایکل جردن ممکن است با سختی به جایی که در آن هست رسیده باشد اما هزاران بازیکن بسکتبال دیگر همان کارهایی را کرده اند که او انجام داده است ولی چرا تنها یک مایکل جردن وجود دارد به نظر می رسد استعداد او بی نظیر بود همان چیزی که برایش تحسین و افتخار به ارمغان می آورد بدون بی شمار ساعت تمرین طاقت فرسا مایکل فلپس مدال طلای المپیک را به دست نمی آورد اما این تمرینات بدون ویژگی های جسمانی منحصر به فردش که با ژنتیک خاص او ترکیب شده بود منجر به کسب چهارده تله مدال طلای المپیک و کسب رکورد طلای تاریخ بازی ها نمی باشد </a:t>
            </a:r>
            <a:endParaRPr lang="fa-IR" sz="2400" b="1" dirty="0">
              <a:solidFill>
                <a:schemeClr val="tx1"/>
              </a:solidFill>
            </a:endParaRPr>
          </a:p>
        </p:txBody>
      </p:sp>
    </p:spTree>
    <p:extLst>
      <p:ext uri="{BB962C8B-B14F-4D97-AF65-F5344CB8AC3E}">
        <p14:creationId xmlns:p14="http://schemas.microsoft.com/office/powerpoint/2010/main" val="4192636524"/>
      </p:ext>
    </p:extLst>
  </p:cSld>
  <p:clrMapOvr>
    <a:masterClrMapping/>
  </p:clrMapOvr>
</p:sld>
</file>

<file path=ppt/theme/theme1.xml><?xml version="1.0" encoding="utf-8"?>
<a:theme xmlns:a="http://schemas.openxmlformats.org/drawingml/2006/main" name="Retrospect">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3063</TotalTime>
  <Words>52284</Words>
  <Application>Microsoft Office PowerPoint</Application>
  <PresentationFormat>Widescreen</PresentationFormat>
  <Paragraphs>728</Paragraphs>
  <Slides>465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465</vt:i4>
      </vt:variant>
    </vt:vector>
  </HeadingPairs>
  <TitlesOfParts>
    <vt:vector size="471" baseType="lpstr">
      <vt:lpstr>Arial</vt:lpstr>
      <vt:lpstr>Calibri</vt:lpstr>
      <vt:lpstr>Calibri Light</vt:lpstr>
      <vt:lpstr>Times New Roman</vt:lpstr>
      <vt:lpstr>Vazirmatn</vt:lpstr>
      <vt:lpstr>Retrospect</vt:lpstr>
      <vt:lpstr>PowerPoint Presentation</vt:lpstr>
      <vt:lpstr>PowerPoint Presentation</vt:lpstr>
      <vt:lpstr>بخش 1. تفکر درباره جوانمردی در ورزش</vt:lpstr>
      <vt:lpstr>بخش 2. اصول جوانمردی در ورزش</vt:lpstr>
      <vt:lpstr>بخش 3. تفکر درباره ورزش و زندگی</vt:lpstr>
      <vt:lpstr>مقدمه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فصل 1  تعمق در تجربیات فردی</vt:lpstr>
      <vt:lpstr>PowerPoint Presentation</vt:lpstr>
      <vt:lpstr>چالشی برای تفکر</vt:lpstr>
      <vt:lpstr>PowerPoint Presentation</vt:lpstr>
      <vt:lpstr>احترام از خودتان آغاز می شود</vt:lpstr>
      <vt:lpstr>PowerPoint Presentation</vt:lpstr>
      <vt:lpstr>PowerPoint Presentation</vt:lpstr>
      <vt:lpstr>PowerPoint Presentation</vt:lpstr>
      <vt:lpstr>PowerPoint Presentation</vt:lpstr>
      <vt:lpstr>اندیشیدن به دلایل</vt:lpstr>
      <vt:lpstr>PowerPoint Presentation</vt:lpstr>
      <vt:lpstr>PowerPoint Presentation</vt:lpstr>
      <vt:lpstr>تفاوت های رایج در آموزش اخلاق ورزشی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جمع بندی</vt:lpstr>
      <vt:lpstr>فصل 2  جوانمردی و ماهیت ورزش</vt:lpstr>
      <vt:lpstr>فصل 2. جوانمردی و ماهیت ورزش</vt:lpstr>
      <vt:lpstr>چرا اخلاق ورزشی؟</vt:lpstr>
      <vt:lpstr>PowerPoint Presentation</vt:lpstr>
      <vt:lpstr>PowerPoint Presentation</vt:lpstr>
      <vt:lpstr>PowerPoint Presentation</vt:lpstr>
      <vt:lpstr>ماهیت ورزش</vt:lpstr>
      <vt:lpstr>PowerPoint Presentation</vt:lpstr>
      <vt:lpstr>PowerPoint Presentation</vt:lpstr>
      <vt:lpstr>PowerPoint Presentation</vt:lpstr>
      <vt:lpstr>PowerPoint Presentation</vt:lpstr>
      <vt:lpstr>چند پرسش</vt:lpstr>
      <vt:lpstr>PowerPoint Presentation</vt:lpstr>
      <vt:lpstr>سه دیدگاه در مورد رقابت</vt:lpstr>
      <vt:lpstr>PowerPoint Presentation</vt:lpstr>
      <vt:lpstr>PowerPoint Presentation</vt:lpstr>
      <vt:lpstr>PowerPoint Presentation</vt:lpstr>
      <vt:lpstr>PowerPoint Presentation</vt:lpstr>
      <vt:lpstr>PowerPoint Presentation</vt:lpstr>
      <vt:lpstr>PowerPoint Presentation</vt:lpstr>
      <vt:lpstr>ورزش و فضیلت</vt:lpstr>
      <vt:lpstr>PowerPoint Presentation</vt:lpstr>
      <vt:lpstr>PowerPoint Presentation</vt:lpstr>
      <vt:lpstr>PowerPoint Presentation</vt:lpstr>
      <vt:lpstr>PowerPoint Presentation</vt:lpstr>
      <vt:lpstr>PowerPoint Presentation</vt:lpstr>
      <vt:lpstr>PowerPoint Presentation</vt:lpstr>
      <vt:lpstr>چند پرسش</vt:lpstr>
      <vt:lpstr>ورزش ، قضاوت خوب و خودشناسی</vt:lpstr>
      <vt:lpstr>PowerPoint Presentation</vt:lpstr>
      <vt:lpstr>PowerPoint Presentation</vt:lpstr>
      <vt:lpstr>PowerPoint Presentation</vt:lpstr>
      <vt:lpstr>PowerPoint Presentation</vt:lpstr>
      <vt:lpstr>PowerPoint Presentation</vt:lpstr>
      <vt:lpstr>PowerPoint Presentation</vt:lpstr>
      <vt:lpstr>چند پرسش</vt:lpstr>
      <vt:lpstr>PowerPoint Presentation</vt:lpstr>
      <vt:lpstr>ورزش ، تواضع و خردمندی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دستورالعملی برای مربیان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جمع بندی</vt:lpstr>
      <vt:lpstr>PowerPoint Presentation</vt:lpstr>
      <vt:lpstr>فصل 3   احترام به حریفان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چرا باید به حریف احترام گذاشت؟</vt:lpstr>
      <vt:lpstr>رقبا شانس بهتر شدن به ما می دهند</vt:lpstr>
      <vt:lpstr>PowerPoint Presentation</vt:lpstr>
      <vt:lpstr>PowerPoint Presentation</vt:lpstr>
      <vt:lpstr>فضیلت های انسانی ارزش احترام دارند</vt:lpstr>
      <vt:lpstr>چند پرسش</vt:lpstr>
      <vt:lpstr>PowerPoint Presentation</vt:lpstr>
      <vt:lpstr>PowerPoint Presentation</vt:lpstr>
      <vt:lpstr>نشان دادن احترام به حریف</vt:lpstr>
      <vt:lpstr>بیشترین تلاشتان را نشان دهید</vt:lpstr>
      <vt:lpstr>PowerPoint Presentation</vt:lpstr>
      <vt:lpstr>چند پرسش</vt:lpstr>
      <vt:lpstr>PowerPoint Presentation</vt:lpstr>
      <vt:lpstr>اجتناب از رفتار غیر محترمانه</vt:lpstr>
      <vt:lpstr>PowerPoint Presentation</vt:lpstr>
      <vt:lpstr>چند پرسش</vt:lpstr>
      <vt:lpstr>اجتناب از بازی رندانه</vt:lpstr>
      <vt:lpstr>PowerPoint Presentation</vt:lpstr>
      <vt:lpstr>PowerPoint Presentation</vt:lpstr>
      <vt:lpstr>PowerPoint Presentation</vt:lpstr>
      <vt:lpstr>چند پرسش</vt:lpstr>
      <vt:lpstr>شادی محترمانه</vt:lpstr>
      <vt:lpstr>PowerPoint Presentation</vt:lpstr>
      <vt:lpstr>چند پرسش</vt:lpstr>
      <vt:lpstr>قانون نقره ای</vt:lpstr>
      <vt:lpstr>PowerPoint Presentation</vt:lpstr>
      <vt:lpstr>PowerPoint Presentation</vt:lpstr>
      <vt:lpstr>اخلاق ورزشی در المپیک</vt:lpstr>
      <vt:lpstr>PowerPoint Presentation</vt:lpstr>
      <vt:lpstr>PowerPoint Presentation</vt:lpstr>
      <vt:lpstr>PowerPoint Presentation</vt:lpstr>
      <vt:lpstr>PowerPoint Presentation</vt:lpstr>
      <vt:lpstr>آداب و رسوم احترام</vt:lpstr>
      <vt:lpstr>PowerPoint Presentation</vt:lpstr>
      <vt:lpstr>بیس بال ، احترام به حریف</vt:lpstr>
      <vt:lpstr>PowerPoint Presentation</vt:lpstr>
      <vt:lpstr>PowerPoint Presentation</vt:lpstr>
      <vt:lpstr>PowerPoint Presentation</vt:lpstr>
      <vt:lpstr>PowerPoint Presentation</vt:lpstr>
      <vt:lpstr>جمع بندی</vt:lpstr>
      <vt:lpstr>PowerPoint Presentation</vt:lpstr>
      <vt:lpstr>فصل 4  احترام به تیم و هم تیمی ها</vt:lpstr>
      <vt:lpstr>PowerPoint Presentation</vt:lpstr>
      <vt:lpstr>PowerPoint Presentation</vt:lpstr>
      <vt:lpstr>PowerPoint Presentation</vt:lpstr>
      <vt:lpstr>PowerPoint Presentation</vt:lpstr>
      <vt:lpstr>PowerPoint Presentation</vt:lpstr>
      <vt:lpstr>چند پرسش</vt:lpstr>
      <vt:lpstr>چرا باید به تیم و هم تیمی ها احترام گذاشت؟</vt:lpstr>
      <vt:lpstr>PowerPoint Presentation</vt:lpstr>
      <vt:lpstr>PowerPoint Presentation</vt:lpstr>
      <vt:lpstr>PowerPoint Presentation</vt:lpstr>
      <vt:lpstr>PowerPoint Presentation</vt:lpstr>
      <vt:lpstr>PowerPoint Presentation</vt:lpstr>
      <vt:lpstr>چند پرسش</vt:lpstr>
      <vt:lpstr>نمایش احترام به تیم و هم تیمی ها</vt:lpstr>
      <vt:lpstr>PowerPoint Presentation</vt:lpstr>
      <vt:lpstr>گزیده ای از کنفرانس خبری ستاره لیگ حرفه ای بسکتبال آمریکا؛آلن ایورسون</vt:lpstr>
      <vt:lpstr>PowerPoint Presentation</vt:lpstr>
      <vt:lpstr>PowerPoint Presentation</vt:lpstr>
      <vt:lpstr>در مورد توانایی ها و ایفای نقش صادق باشید</vt:lpstr>
      <vt:lpstr>PowerPoint Presentation</vt:lpstr>
      <vt:lpstr>PowerPoint Presentation</vt:lpstr>
      <vt:lpstr>از خود گذشتگی ، ایثار و ایفای نقش</vt:lpstr>
      <vt:lpstr>PowerPoint Presentation</vt:lpstr>
      <vt:lpstr>PowerPoint Presentation</vt:lpstr>
      <vt:lpstr>PowerPoint Presentation</vt:lpstr>
      <vt:lpstr>تاکید بر دستاورد های کوچک</vt:lpstr>
      <vt:lpstr>PowerPoint Presentation</vt:lpstr>
      <vt:lpstr>چند پرسش</vt:lpstr>
      <vt:lpstr>مربیگری و رقابت های درون تیمی</vt:lpstr>
      <vt:lpstr>PowerPoint Presentation</vt:lpstr>
      <vt:lpstr>قوانین و همبستگی تیمی</vt:lpstr>
      <vt:lpstr>PowerPoint Presentation</vt:lpstr>
      <vt:lpstr>PowerPoint Presentation</vt:lpstr>
      <vt:lpstr>تنیس، احترام به تیم و هم تیمی ها</vt:lpstr>
      <vt:lpstr>PowerPoint Presentation</vt:lpstr>
      <vt:lpstr>PowerPoint Presentation</vt:lpstr>
      <vt:lpstr>PowerPoint Presentation</vt:lpstr>
      <vt:lpstr>PowerPoint Presentation</vt:lpstr>
      <vt:lpstr>PowerPoint Presentation</vt:lpstr>
      <vt:lpstr>جمع بندی</vt:lpstr>
      <vt:lpstr>PowerPoint Presentation</vt:lpstr>
      <vt:lpstr>PowerPoint Presentation</vt:lpstr>
      <vt:lpstr>PowerPoint Presentation</vt:lpstr>
      <vt:lpstr>فصل 5   احترام به داوران و مسئولین برگزاری مسابقات</vt:lpstr>
      <vt:lpstr>PowerPoint Presentation</vt:lpstr>
      <vt:lpstr>احترام به مسئولین برگزاری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چرا باید به داوران و مسئولین برگزاری احترام بگذاریم؟</vt:lpstr>
      <vt:lpstr>PowerPoint Presentation</vt:lpstr>
      <vt:lpstr>PowerPoint Presentation</vt:lpstr>
      <vt:lpstr>PowerPoint Presentation</vt:lpstr>
      <vt:lpstr>اخراج ورزشکار کوبایی بعد از جنجال آفرینی در تکواندو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نمایش احترام به داوران و مسئولین برگزاری</vt:lpstr>
      <vt:lpstr>هنجار های گفتمان مدنی</vt:lpstr>
      <vt:lpstr>PowerPoint Presentation</vt:lpstr>
      <vt:lpstr>PowerPoint Presentation</vt:lpstr>
      <vt:lpstr>قانون نقره ای</vt:lpstr>
      <vt:lpstr>اصل خیرخواهی</vt:lpstr>
      <vt:lpstr>PowerPoint Presentation</vt:lpstr>
      <vt:lpstr>PowerPoint Presentation</vt:lpstr>
      <vt:lpstr>داوران و سطح مسابقه</vt:lpstr>
      <vt:lpstr>PowerPoint Presentation</vt:lpstr>
      <vt:lpstr>PowerPoint Presentation</vt:lpstr>
      <vt:lpstr>PowerPoint Presentation</vt:lpstr>
      <vt:lpstr>چند پرسش</vt:lpstr>
      <vt:lpstr>PowerPoint Presentation</vt:lpstr>
      <vt:lpstr>احترام به داوران</vt:lpstr>
      <vt:lpstr>PowerPoint Presentation</vt:lpstr>
      <vt:lpstr>PowerPoint Presentation</vt:lpstr>
      <vt:lpstr>PowerPoint Presentation</vt:lpstr>
      <vt:lpstr>جمع بندی</vt:lpstr>
      <vt:lpstr>PowerPoint Presentation</vt:lpstr>
      <vt:lpstr>فصل 6    احترام به بازی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چرا احترام به مسابقه؟</vt:lpstr>
      <vt:lpstr>PowerPoint Presentation</vt:lpstr>
      <vt:lpstr>PowerPoint Presentation</vt:lpstr>
      <vt:lpstr>PowerPoint Presentation</vt:lpstr>
      <vt:lpstr>PowerPoint Presentation</vt:lpstr>
      <vt:lpstr>نمایش احترام به بازی</vt:lpstr>
      <vt:lpstr>احترام به قوانین</vt:lpstr>
      <vt:lpstr>PowerPoint Presentation</vt:lpstr>
      <vt:lpstr>PowerPoint Presentation</vt:lpstr>
      <vt:lpstr>چند پرسش</vt:lpstr>
      <vt:lpstr>احترام به روح مسابقه</vt:lpstr>
      <vt:lpstr>PowerPoint Presentation</vt:lpstr>
      <vt:lpstr>PowerPoint Presentation</vt:lpstr>
      <vt:lpstr>PowerPoint Presentation</vt:lpstr>
      <vt:lpstr>PowerPoint Presentation</vt:lpstr>
      <vt:lpstr>PowerPoint Presentation</vt:lpstr>
      <vt:lpstr>احترام به روح بازی</vt:lpstr>
      <vt:lpstr>PowerPoint Presentation</vt:lpstr>
      <vt:lpstr>PowerPoint Presentation</vt:lpstr>
      <vt:lpstr>PowerPoint Presentation</vt:lpstr>
      <vt:lpstr>PowerPoint Presentation</vt:lpstr>
      <vt:lpstr>چند پرسش</vt:lpstr>
      <vt:lpstr>احترام به آداب و رسوم مسابقه</vt:lpstr>
      <vt:lpstr>PowerPoint Presentation</vt:lpstr>
      <vt:lpstr>PowerPoint Presentation</vt:lpstr>
      <vt:lpstr>PowerPoint Presentation</vt:lpstr>
      <vt:lpstr>PowerPoint Presentation</vt:lpstr>
      <vt:lpstr>PowerPoint Presentation</vt:lpstr>
      <vt:lpstr>PowerPoint Presentation</vt:lpstr>
      <vt:lpstr>احترام به موفقیت ها و پیروزی ها</vt:lpstr>
      <vt:lpstr>PowerPoint Presentation</vt:lpstr>
      <vt:lpstr>PowerPoint Presentation</vt:lpstr>
      <vt:lpstr>PowerPoint Presentation</vt:lpstr>
      <vt:lpstr>PowerPoint Presentation</vt:lpstr>
      <vt:lpstr>تیراندازی با کمان</vt:lpstr>
      <vt:lpstr>PowerPoint Presentation</vt:lpstr>
      <vt:lpstr>PowerPoint Presentation</vt:lpstr>
      <vt:lpstr>PowerPoint Presentation</vt:lpstr>
      <vt:lpstr>PowerPoint Presentation</vt:lpstr>
      <vt:lpstr>جمع بندی</vt:lpstr>
      <vt:lpstr>فصل 7    احترام بین مربی و بازیکنان</vt:lpstr>
      <vt:lpstr>PowerPoint Presentation</vt:lpstr>
      <vt:lpstr>PowerPoint Presentation</vt:lpstr>
      <vt:lpstr>PowerPoint Presentation</vt:lpstr>
      <vt:lpstr>PowerPoint Presentation</vt:lpstr>
      <vt:lpstr>PowerPoint Presentation</vt:lpstr>
      <vt:lpstr>نقش مربی</vt:lpstr>
      <vt:lpstr>PowerPoint Presentation</vt:lpstr>
      <vt:lpstr>PowerPoint Presentation</vt:lpstr>
      <vt:lpstr>مصاحبه ای با شناگر المپیک مایکل فلپس و مربی اش باب باومن</vt:lpstr>
      <vt:lpstr>PowerPoint Presentation</vt:lpstr>
      <vt:lpstr>احترام بازیکن به مربی</vt:lpstr>
      <vt:lpstr>PowerPoint Presentation</vt:lpstr>
      <vt:lpstr>PowerPoint Presentation</vt:lpstr>
      <vt:lpstr>PowerPoint Presentation</vt:lpstr>
      <vt:lpstr>PowerPoint Presentation</vt:lpstr>
      <vt:lpstr>مانوئل، رولینز را نیمکت نشین میکند</vt:lpstr>
      <vt:lpstr>PowerPoint Presentation</vt:lpstr>
      <vt:lpstr>PowerPoint Presentation</vt:lpstr>
      <vt:lpstr>PowerPoint Presentation</vt:lpstr>
      <vt:lpstr>PowerPoint Presentation</vt:lpstr>
      <vt:lpstr>احترام مربی به بازیکنان</vt:lpstr>
      <vt:lpstr>شناخت و آموزش بازی</vt:lpstr>
      <vt:lpstr>PowerPoint Presentation</vt:lpstr>
      <vt:lpstr>PowerPoint Presentation</vt:lpstr>
      <vt:lpstr>PowerPoint Presentation</vt:lpstr>
      <vt:lpstr>چند پرسش</vt:lpstr>
      <vt:lpstr>شناخت ، آموزش و نمایش اخلاق ورزشی</vt:lpstr>
      <vt:lpstr>PowerPoint Presentation</vt:lpstr>
      <vt:lpstr>آموزش با روشها و دستورالعملهای مشخص</vt:lpstr>
      <vt:lpstr>PowerPoint Presentation</vt:lpstr>
      <vt:lpstr>PowerPoint Presentation</vt:lpstr>
      <vt:lpstr>آموزش با مثال</vt:lpstr>
      <vt:lpstr>PowerPoint Presentation</vt:lpstr>
      <vt:lpstr>تمرین اخلاق ورزشی</vt:lpstr>
      <vt:lpstr>PowerPoint Presentation</vt:lpstr>
      <vt:lpstr>چند پرسش</vt:lpstr>
      <vt:lpstr>ایستادگی در برابر وسوسه «بیش مربیگری»</vt:lpstr>
      <vt:lpstr>PowerPoint Presentation</vt:lpstr>
      <vt:lpstr>PowerPoint Presentation</vt:lpstr>
      <vt:lpstr>PowerPoint Presentation</vt:lpstr>
      <vt:lpstr>PowerPoint Presentation</vt:lpstr>
      <vt:lpstr>آموزش برقراری تعادل مناسب میان شوخی و جدی</vt:lpstr>
      <vt:lpstr>PowerPoint Presentation</vt:lpstr>
      <vt:lpstr>PowerPoint Presentation</vt:lpstr>
      <vt:lpstr>بسکتبال – احترام بین بازیکنان و مربی</vt:lpstr>
      <vt:lpstr>PowerPoint Presentation</vt:lpstr>
      <vt:lpstr>PowerPoint Presentation</vt:lpstr>
      <vt:lpstr>PowerPoint Presentation</vt:lpstr>
      <vt:lpstr>جمع بندی</vt:lpstr>
      <vt:lpstr>فصل 8    ورزش ، جامعه و تربیت</vt:lpstr>
      <vt:lpstr>PowerPoint Presentation</vt:lpstr>
      <vt:lpstr>ورزش ، جامعه و تربیت</vt:lpstr>
      <vt:lpstr>PowerPoint Presentation</vt:lpstr>
      <vt:lpstr>ورزش به مثابه جهانی کوچک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قهرمانان ورزشی به مثابه الگو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چند پرسش</vt:lpstr>
      <vt:lpstr>فرهنگ بی احترامی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چند پرسش</vt:lpstr>
      <vt:lpstr>ورزش و تربیت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جمع بندی</vt:lpstr>
      <vt:lpstr>فصل 9    ورای ورزش</vt:lpstr>
      <vt:lpstr>PowerPoint Presentation</vt:lpstr>
      <vt:lpstr>ورای ورزش</vt:lpstr>
      <vt:lpstr>PowerPoint Presentation</vt:lpstr>
      <vt:lpstr>PowerPoint Presentation</vt:lpstr>
      <vt:lpstr>PowerPoint Presentation</vt:lpstr>
      <vt:lpstr>درک اهمیت ورزش (دور نمای ورزش)</vt:lpstr>
      <vt:lpstr>PowerPoint Presentation</vt:lpstr>
      <vt:lpstr>PowerPoint Presentation</vt:lpstr>
      <vt:lpstr>PowerPoint Presentation</vt:lpstr>
      <vt:lpstr>این فقط یک بازی است</vt:lpstr>
      <vt:lpstr>PowerPoint Presentation</vt:lpstr>
      <vt:lpstr>PowerPoint Presentation</vt:lpstr>
      <vt:lpstr>PowerPoint Presentation</vt:lpstr>
      <vt:lpstr>PowerPoint Presentation</vt:lpstr>
      <vt:lpstr>PowerPoint Presentation</vt:lpstr>
      <vt:lpstr>PowerPoint Presentation</vt:lpstr>
      <vt:lpstr>چند پرسش</vt:lpstr>
      <vt:lpstr>برندگان و بازندگان زندگی؟</vt:lpstr>
      <vt:lpstr>PowerPoint Presentation</vt:lpstr>
      <vt:lpstr>PowerPoint Presentation</vt:lpstr>
      <vt:lpstr>PowerPoint Presentation</vt:lpstr>
      <vt:lpstr>PowerPoint Presentation</vt:lpstr>
      <vt:lpstr>PowerPoint Presentation</vt:lpstr>
      <vt:lpstr>پیوند دوباره ورزش و زندگی</vt:lpstr>
      <vt:lpstr>فضیلت اخلاق ورزشی و فضیلت زندگی</vt:lpstr>
      <vt:lpstr>PowerPoint Presentation</vt:lpstr>
      <vt:lpstr>PowerPoint Presentation</vt:lpstr>
      <vt:lpstr>ورزش و فضائل ذهن</vt:lpstr>
      <vt:lpstr>PowerPoint Presentation</vt:lpstr>
      <vt:lpstr>PowerPoint Presentation</vt:lpstr>
      <vt:lpstr>PowerPoint Presentation</vt:lpstr>
      <vt:lpstr>چند پرسش</vt:lpstr>
      <vt:lpstr>ورزش: فرار یا الهام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چند پرسش</vt:lpstr>
      <vt:lpstr>جمع بندی</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 Al Mahdi</dc:creator>
  <cp:lastModifiedBy>Pc Al Mahdi</cp:lastModifiedBy>
  <cp:revision>1542</cp:revision>
  <dcterms:created xsi:type="dcterms:W3CDTF">2025-05-23T01:03:32Z</dcterms:created>
  <dcterms:modified xsi:type="dcterms:W3CDTF">2025-08-21T11:32:39Z</dcterms:modified>
</cp:coreProperties>
</file>